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8"/>
  </p:handoutMasterIdLst>
  <p:sldIdLst>
    <p:sldId id="256" r:id="rId2"/>
    <p:sldId id="257" r:id="rId3"/>
    <p:sldId id="299" r:id="rId4"/>
    <p:sldId id="300" r:id="rId5"/>
    <p:sldId id="301" r:id="rId6"/>
    <p:sldId id="304" r:id="rId7"/>
    <p:sldId id="302" r:id="rId8"/>
    <p:sldId id="259" r:id="rId9"/>
    <p:sldId id="303" r:id="rId10"/>
    <p:sldId id="260" r:id="rId11"/>
    <p:sldId id="305" r:id="rId12"/>
    <p:sldId id="306" r:id="rId13"/>
    <p:sldId id="264" r:id="rId14"/>
    <p:sldId id="268" r:id="rId15"/>
    <p:sldId id="270" r:id="rId16"/>
    <p:sldId id="266" r:id="rId17"/>
    <p:sldId id="265" r:id="rId18"/>
    <p:sldId id="275" r:id="rId19"/>
    <p:sldId id="274" r:id="rId20"/>
    <p:sldId id="272" r:id="rId21"/>
    <p:sldId id="276" r:id="rId22"/>
    <p:sldId id="277" r:id="rId23"/>
    <p:sldId id="278" r:id="rId24"/>
    <p:sldId id="279" r:id="rId25"/>
    <p:sldId id="280" r:id="rId26"/>
    <p:sldId id="281" r:id="rId27"/>
    <p:sldId id="282" r:id="rId28"/>
    <p:sldId id="284" r:id="rId29"/>
    <p:sldId id="286" r:id="rId30"/>
    <p:sldId id="285" r:id="rId31"/>
    <p:sldId id="294" r:id="rId32"/>
    <p:sldId id="296" r:id="rId33"/>
    <p:sldId id="297" r:id="rId34"/>
    <p:sldId id="295" r:id="rId35"/>
    <p:sldId id="298" r:id="rId36"/>
    <p:sldId id="292"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dez, Denise" initials="VD" lastIdx="4" clrIdx="0">
    <p:extLst>
      <p:ext uri="{19B8F6BF-5375-455C-9EA6-DF929625EA0E}">
        <p15:presenceInfo xmlns:p15="http://schemas.microsoft.com/office/powerpoint/2012/main" userId="S-1-5-21-3676313182-2055043702-2189418671-462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033"/>
    <a:srgbClr val="1D0FD7"/>
    <a:srgbClr val="2A6EBC"/>
    <a:srgbClr val="235937"/>
    <a:srgbClr val="5CC151"/>
    <a:srgbClr val="007A94"/>
    <a:srgbClr val="9A9B9D"/>
    <a:srgbClr val="99DCDA"/>
    <a:srgbClr val="00AED9"/>
    <a:srgbClr val="FCD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7" autoAdjust="0"/>
    <p:restoredTop sz="94660"/>
  </p:normalViewPr>
  <p:slideViewPr>
    <p:cSldViewPr snapToGrid="0" showGuides="1">
      <p:cViewPr varScale="1">
        <p:scale>
          <a:sx n="114" d="100"/>
          <a:sy n="114" d="100"/>
        </p:scale>
        <p:origin x="282"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AAD7694-1C08-4FB9-80DF-C7C6C9D11B52}" type="datetimeFigureOut">
              <a:rPr lang="en-US" smtClean="0"/>
              <a:t>11/23/2021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4DEF503-9B4B-4154-8609-0238237BA4D2}" type="slidenum">
              <a:rPr lang="en-US" smtClean="0"/>
              <a:t>‹#›</a:t>
            </a:fld>
            <a:endParaRPr lang="en-US"/>
          </a:p>
        </p:txBody>
      </p:sp>
    </p:spTree>
    <p:extLst>
      <p:ext uri="{BB962C8B-B14F-4D97-AF65-F5344CB8AC3E}">
        <p14:creationId xmlns:p14="http://schemas.microsoft.com/office/powerpoint/2010/main" val="28579425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525376-3EC0-DD44-8656-30CD10A0A50A}"/>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6180364" y="277150"/>
            <a:ext cx="5823205" cy="5823205"/>
          </a:xfrm>
          <a:prstGeom prst="rect">
            <a:avLst/>
          </a:prstGeom>
        </p:spPr>
      </p:pic>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“Presented by:” and “Date:” here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12CBB-28BD-4FEC-A330-3170F29CBF31}" type="slidenum">
              <a:rPr lang="en-US" smtClean="0"/>
              <a:t>‹#›</a:t>
            </a:fld>
            <a:endParaRPr lang="en-US" dirty="0"/>
          </a:p>
        </p:txBody>
      </p:sp>
    </p:spTree>
    <p:extLst>
      <p:ext uri="{BB962C8B-B14F-4D97-AF65-F5344CB8AC3E}">
        <p14:creationId xmlns:p14="http://schemas.microsoft.com/office/powerpoint/2010/main" val="39511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4ACAA4-6CE1-49F4-AC89-E8BE929B2ACD}"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12CBB-28BD-4FEC-A330-3170F29CBF31}" type="slidenum">
              <a:rPr lang="en-US" smtClean="0"/>
              <a:t>‹#›</a:t>
            </a:fld>
            <a:endParaRPr lang="en-US" dirty="0"/>
          </a:p>
        </p:txBody>
      </p:sp>
    </p:spTree>
    <p:extLst>
      <p:ext uri="{BB962C8B-B14F-4D97-AF65-F5344CB8AC3E}">
        <p14:creationId xmlns:p14="http://schemas.microsoft.com/office/powerpoint/2010/main" val="291641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4ACAA4-6CE1-49F4-AC89-E8BE929B2ACD}"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12CBB-28BD-4FEC-A330-3170F29CBF31}" type="slidenum">
              <a:rPr lang="en-US" smtClean="0"/>
              <a:t>‹#›</a:t>
            </a:fld>
            <a:endParaRPr lang="en-US" dirty="0"/>
          </a:p>
        </p:txBody>
      </p:sp>
    </p:spTree>
    <p:extLst>
      <p:ext uri="{BB962C8B-B14F-4D97-AF65-F5344CB8AC3E}">
        <p14:creationId xmlns:p14="http://schemas.microsoft.com/office/powerpoint/2010/main" val="116105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4ACAA4-6CE1-49F4-AC89-E8BE929B2ACD}"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12CBB-28BD-4FEC-A330-3170F29CBF31}" type="slidenum">
              <a:rPr lang="en-US" smtClean="0"/>
              <a:t>‹#›</a:t>
            </a:fld>
            <a:endParaRPr lang="en-US" dirty="0"/>
          </a:p>
        </p:txBody>
      </p:sp>
    </p:spTree>
    <p:extLst>
      <p:ext uri="{BB962C8B-B14F-4D97-AF65-F5344CB8AC3E}">
        <p14:creationId xmlns:p14="http://schemas.microsoft.com/office/powerpoint/2010/main" val="217569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590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ACAA4-6CE1-49F4-AC89-E8BE929B2ACD}"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12CBB-28BD-4FEC-A330-3170F29CBF31}" type="slidenum">
              <a:rPr lang="en-US" smtClean="0"/>
              <a:t>‹#›</a:t>
            </a:fld>
            <a:endParaRPr lang="en-US" dirty="0"/>
          </a:p>
        </p:txBody>
      </p:sp>
      <p:pic>
        <p:nvPicPr>
          <p:cNvPr id="8" name="Picture 7">
            <a:extLst>
              <a:ext uri="{FF2B5EF4-FFF2-40B4-BE49-F238E27FC236}">
                <a16:creationId xmlns:a16="http://schemas.microsoft.com/office/drawing/2014/main" id="{D2A715AF-E6B9-1141-A21A-A2DB3628571D}"/>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6180364" y="277150"/>
            <a:ext cx="5823205" cy="5823205"/>
          </a:xfrm>
          <a:prstGeom prst="rect">
            <a:avLst/>
          </a:prstGeom>
        </p:spPr>
      </p:pic>
    </p:spTree>
    <p:extLst>
      <p:ext uri="{BB962C8B-B14F-4D97-AF65-F5344CB8AC3E}">
        <p14:creationId xmlns:p14="http://schemas.microsoft.com/office/powerpoint/2010/main" val="1202722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4ACAA4-6CE1-49F4-AC89-E8BE929B2ACD}" type="datetimeFigureOut">
              <a:rPr lang="en-US" smtClean="0"/>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712CBB-28BD-4FEC-A330-3170F29CBF31}" type="slidenum">
              <a:rPr lang="en-US" smtClean="0"/>
              <a:t>‹#›</a:t>
            </a:fld>
            <a:endParaRPr lang="en-US" dirty="0"/>
          </a:p>
        </p:txBody>
      </p:sp>
    </p:spTree>
    <p:extLst>
      <p:ext uri="{BB962C8B-B14F-4D97-AF65-F5344CB8AC3E}">
        <p14:creationId xmlns:p14="http://schemas.microsoft.com/office/powerpoint/2010/main" val="16030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590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590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4ACAA4-6CE1-49F4-AC89-E8BE929B2ACD}" type="datetimeFigureOut">
              <a:rPr lang="en-US" smtClean="0"/>
              <a:t>11/23/2021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712CBB-28BD-4FEC-A330-3170F29CBF31}" type="slidenum">
              <a:rPr lang="en-US" smtClean="0"/>
              <a:t>‹#›</a:t>
            </a:fld>
            <a:endParaRPr lang="en-US" dirty="0"/>
          </a:p>
        </p:txBody>
      </p:sp>
    </p:spTree>
    <p:extLst>
      <p:ext uri="{BB962C8B-B14F-4D97-AF65-F5344CB8AC3E}">
        <p14:creationId xmlns:p14="http://schemas.microsoft.com/office/powerpoint/2010/main" val="329995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4ACAA4-6CE1-49F4-AC89-E8BE929B2ACD}" type="datetimeFigureOut">
              <a:rPr lang="en-US" smtClean="0"/>
              <a:t>11/23/2021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712CBB-28BD-4FEC-A330-3170F29CBF31}" type="slidenum">
              <a:rPr lang="en-US" smtClean="0"/>
              <a:t>‹#›</a:t>
            </a:fld>
            <a:endParaRPr lang="en-US" dirty="0"/>
          </a:p>
        </p:txBody>
      </p:sp>
      <p:pic>
        <p:nvPicPr>
          <p:cNvPr id="7" name="Picture 6">
            <a:extLst>
              <a:ext uri="{FF2B5EF4-FFF2-40B4-BE49-F238E27FC236}">
                <a16:creationId xmlns:a16="http://schemas.microsoft.com/office/drawing/2014/main" id="{F4A146B5-7242-4944-A2D1-55584A4A5E1A}"/>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6180364" y="277150"/>
            <a:ext cx="5823205" cy="5823205"/>
          </a:xfrm>
          <a:prstGeom prst="rect">
            <a:avLst/>
          </a:prstGeom>
        </p:spPr>
      </p:pic>
    </p:spTree>
    <p:extLst>
      <p:ext uri="{BB962C8B-B14F-4D97-AF65-F5344CB8AC3E}">
        <p14:creationId xmlns:p14="http://schemas.microsoft.com/office/powerpoint/2010/main" val="16847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ACAA4-6CE1-49F4-AC89-E8BE929B2ACD}" type="datetimeFigureOut">
              <a:rPr lang="en-US" smtClean="0"/>
              <a:t>11/23/2021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712CBB-28BD-4FEC-A330-3170F29CBF31}" type="slidenum">
              <a:rPr lang="en-US" smtClean="0"/>
              <a:t>‹#›</a:t>
            </a:fld>
            <a:endParaRPr lang="en-US" dirty="0"/>
          </a:p>
        </p:txBody>
      </p:sp>
    </p:spTree>
    <p:extLst>
      <p:ext uri="{BB962C8B-B14F-4D97-AF65-F5344CB8AC3E}">
        <p14:creationId xmlns:p14="http://schemas.microsoft.com/office/powerpoint/2010/main" val="112867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4ACAA4-6CE1-49F4-AC89-E8BE929B2ACD}" type="datetimeFigureOut">
              <a:rPr lang="en-US" smtClean="0"/>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712CBB-28BD-4FEC-A330-3170F29CBF31}" type="slidenum">
              <a:rPr lang="en-US" smtClean="0"/>
              <a:t>‹#›</a:t>
            </a:fld>
            <a:endParaRPr lang="en-US" dirty="0"/>
          </a:p>
        </p:txBody>
      </p:sp>
    </p:spTree>
    <p:extLst>
      <p:ext uri="{BB962C8B-B14F-4D97-AF65-F5344CB8AC3E}">
        <p14:creationId xmlns:p14="http://schemas.microsoft.com/office/powerpoint/2010/main" val="68954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4ACAA4-6CE1-49F4-AC89-E8BE929B2ACD}" type="datetimeFigureOut">
              <a:rPr lang="en-US" smtClean="0"/>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712CBB-28BD-4FEC-A330-3170F29CBF31}" type="slidenum">
              <a:rPr lang="en-US" smtClean="0"/>
              <a:t>‹#›</a:t>
            </a:fld>
            <a:endParaRPr lang="en-US" dirty="0"/>
          </a:p>
        </p:txBody>
      </p:sp>
    </p:spTree>
    <p:extLst>
      <p:ext uri="{BB962C8B-B14F-4D97-AF65-F5344CB8AC3E}">
        <p14:creationId xmlns:p14="http://schemas.microsoft.com/office/powerpoint/2010/main" val="264371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ACAA4-6CE1-49F4-AC89-E8BE929B2ACD}" type="datetimeFigureOut">
              <a:rPr lang="en-US" smtClean="0"/>
              <a:t>11/23/2021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12CBB-28BD-4FEC-A330-3170F29CBF31}" type="slidenum">
              <a:rPr lang="en-US" smtClean="0"/>
              <a:t>‹#›</a:t>
            </a:fld>
            <a:endParaRPr lang="en-US" dirty="0"/>
          </a:p>
        </p:txBody>
      </p:sp>
      <p:sp>
        <p:nvSpPr>
          <p:cNvPr id="8" name="Rectangle 7"/>
          <p:cNvSpPr/>
          <p:nvPr/>
        </p:nvSpPr>
        <p:spPr>
          <a:xfrm>
            <a:off x="0" y="6389370"/>
            <a:ext cx="12192000" cy="468630"/>
          </a:xfrm>
          <a:prstGeom prst="rect">
            <a:avLst/>
          </a:prstGeom>
          <a:solidFill>
            <a:srgbClr val="2A6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0010" y="6263640"/>
            <a:ext cx="12355830" cy="125730"/>
          </a:xfrm>
          <a:prstGeom prst="rect">
            <a:avLst/>
          </a:prstGeom>
          <a:solidFill>
            <a:srgbClr val="0590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D5C66D2-6EF2-B940-A3E2-5005FD3B92EC}"/>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1737"/>
          <a:stretch/>
        </p:blipFill>
        <p:spPr>
          <a:xfrm>
            <a:off x="838200" y="6475911"/>
            <a:ext cx="2166257" cy="328086"/>
          </a:xfrm>
          <a:prstGeom prst="rect">
            <a:avLst/>
          </a:prstGeom>
        </p:spPr>
      </p:pic>
    </p:spTree>
    <p:extLst>
      <p:ext uri="{BB962C8B-B14F-4D97-AF65-F5344CB8AC3E}">
        <p14:creationId xmlns:p14="http://schemas.microsoft.com/office/powerpoint/2010/main" val="1473512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budget.unt.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tm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budget.unt.ed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untsystem.edu/service-teams/finance/budget/chart-accounts-coa"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4000">
              <a:srgbClr val="2A6EBC"/>
            </a:gs>
            <a:gs pos="78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252388" y="499552"/>
            <a:ext cx="9454849" cy="5339923"/>
          </a:xfrm>
          <a:prstGeom prst="rect">
            <a:avLst/>
          </a:prstGeom>
          <a:noFill/>
        </p:spPr>
        <p:txBody>
          <a:bodyPr wrap="square" rtlCol="0">
            <a:spAutoFit/>
          </a:bodyPr>
          <a:lstStyle/>
          <a:p>
            <a:pPr marL="400050" lvl="1" algn="ctr" defTabSz="457200"/>
            <a:r>
              <a:rPr lang="en-US" sz="5500" b="1" dirty="0">
                <a:solidFill>
                  <a:schemeClr val="accent6"/>
                </a:solidFill>
                <a:latin typeface="Century Gothic" panose="020B0502020202020204" pitchFamily="34" charset="0"/>
                <a:cs typeface="Arial"/>
              </a:rPr>
              <a:t>Budget Basics </a:t>
            </a:r>
            <a:r>
              <a:rPr lang="en-US" sz="5500" b="1" dirty="0">
                <a:solidFill>
                  <a:schemeClr val="bg1"/>
                </a:solidFill>
                <a:latin typeface="Century Gothic" panose="020B0502020202020204" pitchFamily="34" charset="0"/>
                <a:cs typeface="Arial"/>
              </a:rPr>
              <a:t>&amp;</a:t>
            </a:r>
            <a:r>
              <a:rPr lang="en-US" sz="5500" b="1" dirty="0">
                <a:solidFill>
                  <a:prstClr val="white"/>
                </a:solidFill>
                <a:latin typeface="Century Gothic" panose="020B0502020202020204" pitchFamily="34" charset="0"/>
                <a:cs typeface="Arial"/>
              </a:rPr>
              <a:t> Automated Budget Authorization- </a:t>
            </a:r>
          </a:p>
          <a:p>
            <a:pPr marL="400050" lvl="1" algn="ctr" defTabSz="457200"/>
            <a:r>
              <a:rPr lang="en-US" sz="6000" b="1" dirty="0">
                <a:solidFill>
                  <a:prstClr val="white"/>
                </a:solidFill>
                <a:latin typeface="Century Gothic" panose="020B0502020202020204" pitchFamily="34" charset="0"/>
                <a:cs typeface="Arial"/>
              </a:rPr>
              <a:t>ABA</a:t>
            </a:r>
            <a:endParaRPr lang="en-US" sz="8000" b="1" dirty="0">
              <a:solidFill>
                <a:prstClr val="white"/>
              </a:solidFill>
              <a:latin typeface="Century Gothic" panose="020B0502020202020204" pitchFamily="34" charset="0"/>
              <a:cs typeface="Arial"/>
            </a:endParaRPr>
          </a:p>
          <a:p>
            <a:pPr marL="400050" lvl="1" indent="0" algn="ctr">
              <a:buNone/>
            </a:pPr>
            <a:endParaRPr lang="en-US" sz="2000" b="1" dirty="0">
              <a:solidFill>
                <a:schemeClr val="bg1"/>
              </a:solidFill>
              <a:latin typeface="Century Gothic" panose="020B0502020202020204" pitchFamily="34" charset="0"/>
              <a:cs typeface="Arial"/>
            </a:endParaRPr>
          </a:p>
          <a:p>
            <a:pPr marL="400050" lvl="1" indent="0" algn="ctr">
              <a:buNone/>
            </a:pPr>
            <a:endParaRPr lang="en-US" sz="2000" b="1" dirty="0">
              <a:solidFill>
                <a:schemeClr val="bg1"/>
              </a:solidFill>
              <a:latin typeface="Century Gothic" panose="020B0502020202020204" pitchFamily="34" charset="0"/>
              <a:cs typeface="Arial"/>
            </a:endParaRPr>
          </a:p>
          <a:p>
            <a:pPr marL="400050" lvl="1" indent="0" algn="ctr">
              <a:buNone/>
            </a:pPr>
            <a:endParaRPr lang="en-US" sz="2000" b="1" dirty="0">
              <a:solidFill>
                <a:schemeClr val="bg1"/>
              </a:solidFill>
              <a:latin typeface="Century Gothic" panose="020B0502020202020204" pitchFamily="34" charset="0"/>
              <a:cs typeface="Arial"/>
            </a:endParaRPr>
          </a:p>
          <a:p>
            <a:pPr marL="400050" lvl="1" indent="0" algn="ctr">
              <a:buNone/>
            </a:pPr>
            <a:endParaRPr lang="en-US" sz="2000" b="1" dirty="0">
              <a:solidFill>
                <a:schemeClr val="bg1"/>
              </a:solidFill>
              <a:latin typeface="Century Gothic" panose="020B0502020202020204" pitchFamily="34" charset="0"/>
              <a:cs typeface="Arial"/>
            </a:endParaRPr>
          </a:p>
          <a:p>
            <a:pPr marL="400050" lvl="1" indent="0" algn="ctr">
              <a:buNone/>
            </a:pPr>
            <a:r>
              <a:rPr lang="en-US" b="1" dirty="0">
                <a:solidFill>
                  <a:schemeClr val="bg1"/>
                </a:solidFill>
                <a:latin typeface="Century Gothic" panose="020B0502020202020204" pitchFamily="34" charset="0"/>
                <a:cs typeface="Arial"/>
              </a:rPr>
              <a:t>UNT Dallas- Budget Office</a:t>
            </a:r>
          </a:p>
          <a:p>
            <a:pPr marL="400050" lvl="1" indent="0" algn="ctr">
              <a:buNone/>
            </a:pPr>
            <a:r>
              <a:rPr lang="en-US" b="1" dirty="0">
                <a:solidFill>
                  <a:srgbClr val="00B050"/>
                </a:solidFill>
                <a:latin typeface="Century Gothic" panose="020B0502020202020204" pitchFamily="34" charset="0"/>
                <a:cs typeface="Arial"/>
                <a:hlinkClick r:id="rId2" action="ppaction://hlinkfile"/>
              </a:rPr>
              <a:t>Budget.Office@untdallas.edu</a:t>
            </a:r>
            <a:r>
              <a:rPr lang="en-US" b="1" dirty="0">
                <a:solidFill>
                  <a:srgbClr val="00B050"/>
                </a:solidFill>
                <a:latin typeface="Century Gothic" panose="020B0502020202020204" pitchFamily="34" charset="0"/>
                <a:cs typeface="Arial"/>
              </a:rPr>
              <a:t> </a:t>
            </a:r>
          </a:p>
        </p:txBody>
      </p:sp>
    </p:spTree>
    <p:extLst>
      <p:ext uri="{BB962C8B-B14F-4D97-AF65-F5344CB8AC3E}">
        <p14:creationId xmlns:p14="http://schemas.microsoft.com/office/powerpoint/2010/main" val="74672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281324"/>
            <a:ext cx="12192000" cy="707886"/>
          </a:xfrm>
          <a:prstGeom prst="rect">
            <a:avLst/>
          </a:prstGeom>
          <a:noFill/>
        </p:spPr>
        <p:txBody>
          <a:bodyPr wrap="square" rtlCol="0">
            <a:spAutoFit/>
          </a:bodyPr>
          <a:lstStyle/>
          <a:p>
            <a:pPr algn="ctr"/>
            <a:r>
              <a:rPr lang="en-US" sz="4000" b="1" dirty="0">
                <a:latin typeface="+mj-lt"/>
                <a:cs typeface="Arial" panose="020B0604020202020204" pitchFamily="34" charset="0"/>
              </a:rPr>
              <a:t>ABAs and IDTs</a:t>
            </a:r>
          </a:p>
        </p:txBody>
      </p:sp>
      <p:sp>
        <p:nvSpPr>
          <p:cNvPr id="6" name="Rounded Rectangle 4"/>
          <p:cNvSpPr/>
          <p:nvPr/>
        </p:nvSpPr>
        <p:spPr>
          <a:xfrm>
            <a:off x="169333" y="1207946"/>
            <a:ext cx="11853333" cy="5046132"/>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t" anchorCtr="0">
            <a:noAutofit/>
          </a:bodyPr>
          <a:lstStyle/>
          <a:p>
            <a:pPr defTabSz="1066800">
              <a:lnSpc>
                <a:spcPct val="90000"/>
              </a:lnSpc>
              <a:spcBef>
                <a:spcPct val="0"/>
              </a:spcBef>
              <a:spcAft>
                <a:spcPct val="35000"/>
              </a:spcAft>
            </a:pPr>
            <a:r>
              <a:rPr lang="en-US" sz="2500" dirty="0">
                <a:solidFill>
                  <a:schemeClr val="tx1"/>
                </a:solidFill>
                <a:latin typeface="Century Gothic" panose="020B0502020202020204" pitchFamily="34" charset="0"/>
                <a:cs typeface="Arial" panose="020B0604020202020204" pitchFamily="34" charset="0"/>
              </a:rPr>
              <a:t>Automated Budget Authorization (ABA)</a:t>
            </a:r>
          </a:p>
          <a:p>
            <a:pPr marL="457200" indent="-457200" defTabSz="1066800">
              <a:lnSpc>
                <a:spcPct val="90000"/>
              </a:lnSpc>
              <a:spcBef>
                <a:spcPct val="0"/>
              </a:spcBef>
              <a:spcAft>
                <a:spcPct val="35000"/>
              </a:spcAft>
              <a:buFont typeface="+mj-lt"/>
              <a:buAutoNum type="arabicPeriod"/>
            </a:pPr>
            <a:r>
              <a:rPr lang="en-US" sz="2000" dirty="0">
                <a:solidFill>
                  <a:schemeClr val="tx1"/>
                </a:solidFill>
                <a:latin typeface="+mj-lt"/>
                <a:cs typeface="Arial" panose="020B0604020202020204" pitchFamily="34" charset="0"/>
              </a:rPr>
              <a:t>A request to transfer funds or to move budget from one chartstring to another chartstring or from one D-Level account to another D-Level account.</a:t>
            </a:r>
          </a:p>
          <a:p>
            <a:pPr marL="457200" indent="-457200" defTabSz="1066800">
              <a:lnSpc>
                <a:spcPct val="90000"/>
              </a:lnSpc>
              <a:spcBef>
                <a:spcPct val="0"/>
              </a:spcBef>
              <a:spcAft>
                <a:spcPct val="35000"/>
              </a:spcAft>
              <a:buFont typeface="+mj-lt"/>
              <a:buAutoNum type="arabicPeriod"/>
            </a:pPr>
            <a:r>
              <a:rPr lang="en-US" sz="2000" dirty="0">
                <a:solidFill>
                  <a:schemeClr val="tx1"/>
                </a:solidFill>
                <a:latin typeface="+mj-lt"/>
                <a:cs typeface="Arial" panose="020B0604020202020204" pitchFamily="34" charset="0"/>
              </a:rPr>
              <a:t>Processed by the University Budget Office.</a:t>
            </a:r>
          </a:p>
          <a:p>
            <a:pPr defTabSz="1066800">
              <a:lnSpc>
                <a:spcPct val="90000"/>
              </a:lnSpc>
              <a:spcBef>
                <a:spcPct val="0"/>
              </a:spcBef>
              <a:spcAft>
                <a:spcPct val="35000"/>
              </a:spcAft>
            </a:pPr>
            <a:endParaRPr lang="en-US" sz="2000" dirty="0">
              <a:solidFill>
                <a:schemeClr val="tx1"/>
              </a:solidFill>
              <a:latin typeface="+mj-lt"/>
              <a:cs typeface="Arial" panose="020B0604020202020204" pitchFamily="34" charset="0"/>
            </a:endParaRPr>
          </a:p>
          <a:p>
            <a:pPr defTabSz="1066800">
              <a:lnSpc>
                <a:spcPct val="90000"/>
              </a:lnSpc>
              <a:spcBef>
                <a:spcPct val="0"/>
              </a:spcBef>
              <a:spcAft>
                <a:spcPct val="35000"/>
              </a:spcAft>
            </a:pPr>
            <a:r>
              <a:rPr lang="en-US" sz="2500" dirty="0">
                <a:solidFill>
                  <a:schemeClr val="tx1"/>
                </a:solidFill>
                <a:latin typeface="Century Gothic" panose="020B0502020202020204" pitchFamily="34" charset="0"/>
                <a:cs typeface="Arial" panose="020B0604020202020204" pitchFamily="34" charset="0"/>
              </a:rPr>
              <a:t>Interdepartmental Transaction (IDT)</a:t>
            </a:r>
          </a:p>
          <a:p>
            <a:pPr marL="457200" indent="-457200" defTabSz="1066800">
              <a:lnSpc>
                <a:spcPct val="90000"/>
              </a:lnSpc>
              <a:spcBef>
                <a:spcPct val="0"/>
              </a:spcBef>
              <a:spcAft>
                <a:spcPct val="35000"/>
              </a:spcAft>
              <a:buFont typeface="+mj-lt"/>
              <a:buAutoNum type="arabicPeriod"/>
            </a:pPr>
            <a:r>
              <a:rPr lang="en-US" sz="2000" dirty="0">
                <a:solidFill>
                  <a:schemeClr val="tx1"/>
                </a:solidFill>
                <a:cs typeface="Arial" panose="020B0604020202020204" pitchFamily="34" charset="0"/>
              </a:rPr>
              <a:t>A request to move a specific expense or revenue, or to purchase services from an internal cost center on campus. </a:t>
            </a:r>
          </a:p>
          <a:p>
            <a:pPr marL="457200" indent="-457200" defTabSz="1066800">
              <a:lnSpc>
                <a:spcPct val="90000"/>
              </a:lnSpc>
              <a:spcBef>
                <a:spcPct val="0"/>
              </a:spcBef>
              <a:spcAft>
                <a:spcPct val="35000"/>
              </a:spcAft>
              <a:buFont typeface="+mj-lt"/>
              <a:buAutoNum type="arabicPeriod"/>
            </a:pPr>
            <a:r>
              <a:rPr lang="en-US" sz="2000" dirty="0">
                <a:solidFill>
                  <a:schemeClr val="tx1"/>
                </a:solidFill>
                <a:cs typeface="Arial" panose="020B0604020202020204" pitchFamily="34" charset="0"/>
              </a:rPr>
              <a:t>Processed by the Controller’s Office.</a:t>
            </a:r>
          </a:p>
          <a:p>
            <a:pPr defTabSz="1066800">
              <a:lnSpc>
                <a:spcPct val="90000"/>
              </a:lnSpc>
              <a:spcBef>
                <a:spcPct val="0"/>
              </a:spcBef>
              <a:spcAft>
                <a:spcPct val="35000"/>
              </a:spcAft>
            </a:pPr>
            <a:endParaRPr lang="en-US" sz="2000" dirty="0">
              <a:solidFill>
                <a:schemeClr val="tx1"/>
              </a:solidFill>
              <a:latin typeface="+mj-lt"/>
              <a:cs typeface="Arial" panose="020B0604020202020204" pitchFamily="34" charset="0"/>
            </a:endParaRPr>
          </a:p>
          <a:p>
            <a:pPr defTabSz="1066800">
              <a:lnSpc>
                <a:spcPct val="90000"/>
              </a:lnSpc>
              <a:spcBef>
                <a:spcPct val="0"/>
              </a:spcBef>
              <a:spcAft>
                <a:spcPct val="35000"/>
              </a:spcAft>
            </a:pPr>
            <a:endParaRPr lang="en-US" sz="2500" dirty="0">
              <a:solidFill>
                <a:schemeClr val="tx1"/>
              </a:solidFill>
              <a:latin typeface="+mj-lt"/>
              <a:cs typeface="Arial" panose="020B0604020202020204" pitchFamily="34" charset="0"/>
            </a:endParaRPr>
          </a:p>
          <a:p>
            <a:pPr defTabSz="1066800">
              <a:lnSpc>
                <a:spcPct val="90000"/>
              </a:lnSpc>
              <a:spcBef>
                <a:spcPct val="0"/>
              </a:spcBef>
              <a:spcAft>
                <a:spcPct val="35000"/>
              </a:spcAft>
            </a:pPr>
            <a:endParaRPr lang="en-US" sz="250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071734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25296" y="0"/>
            <a:ext cx="12192000" cy="707886"/>
          </a:xfrm>
          <a:prstGeom prst="rect">
            <a:avLst/>
          </a:prstGeom>
          <a:noFill/>
        </p:spPr>
        <p:txBody>
          <a:bodyPr wrap="square" rtlCol="0">
            <a:spAutoFit/>
          </a:bodyPr>
          <a:lstStyle/>
          <a:p>
            <a:pPr algn="ctr"/>
            <a:r>
              <a:rPr lang="en-US" sz="4000" b="1" dirty="0">
                <a:latin typeface="+mj-lt"/>
                <a:cs typeface="Arial" panose="020B0604020202020204" pitchFamily="34" charset="0"/>
              </a:rPr>
              <a:t>ABAs and IDTs</a:t>
            </a:r>
          </a:p>
        </p:txBody>
      </p:sp>
      <p:sp>
        <p:nvSpPr>
          <p:cNvPr id="5" name="Rounded Rectangle 4"/>
          <p:cNvSpPr/>
          <p:nvPr/>
        </p:nvSpPr>
        <p:spPr>
          <a:xfrm>
            <a:off x="186381" y="491035"/>
            <a:ext cx="11853333" cy="5046132"/>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t" anchorCtr="0">
            <a:noAutofit/>
          </a:bodyPr>
          <a:lstStyle/>
          <a:p>
            <a:pPr defTabSz="1066800">
              <a:lnSpc>
                <a:spcPct val="90000"/>
              </a:lnSpc>
              <a:spcBef>
                <a:spcPct val="0"/>
              </a:spcBef>
              <a:spcAft>
                <a:spcPct val="35000"/>
              </a:spcAft>
            </a:pPr>
            <a:r>
              <a:rPr lang="en-US" sz="2500" dirty="0">
                <a:solidFill>
                  <a:schemeClr val="tx1"/>
                </a:solidFill>
                <a:latin typeface="Century Gothic" panose="020B0502020202020204" pitchFamily="34" charset="0"/>
                <a:cs typeface="Arial" panose="020B0604020202020204" pitchFamily="34" charset="0"/>
              </a:rPr>
              <a:t>Budgetary Chartstrings are those with a Fund Cat = 105, 120, 200.</a:t>
            </a:r>
          </a:p>
          <a:p>
            <a:pPr marL="342900" indent="-342900" defTabSz="1066800">
              <a:lnSpc>
                <a:spcPct val="90000"/>
              </a:lnSpc>
              <a:spcBef>
                <a:spcPct val="0"/>
              </a:spcBef>
              <a:spcAft>
                <a:spcPct val="35000"/>
              </a:spcAft>
              <a:buFont typeface="Arial" panose="020B0604020202020204" pitchFamily="34" charset="0"/>
              <a:buChar char="•"/>
            </a:pPr>
            <a:r>
              <a:rPr lang="en-US" sz="2000" dirty="0">
                <a:solidFill>
                  <a:schemeClr val="tx1"/>
                </a:solidFill>
                <a:latin typeface="+mj-lt"/>
                <a:cs typeface="Arial" panose="020B0604020202020204" pitchFamily="34" charset="0"/>
              </a:rPr>
              <a:t>On </a:t>
            </a:r>
            <a:r>
              <a:rPr lang="en-US" sz="2000" u="sng" dirty="0">
                <a:solidFill>
                  <a:schemeClr val="tx1"/>
                </a:solidFill>
                <a:latin typeface="+mj-lt"/>
                <a:cs typeface="Arial" panose="020B0604020202020204" pitchFamily="34" charset="0"/>
              </a:rPr>
              <a:t>Budgetary Chartstrings</a:t>
            </a:r>
            <a:r>
              <a:rPr lang="en-US" sz="2000" dirty="0">
                <a:solidFill>
                  <a:schemeClr val="tx1"/>
                </a:solidFill>
                <a:latin typeface="+mj-lt"/>
                <a:cs typeface="Arial" panose="020B0604020202020204" pitchFamily="34" charset="0"/>
              </a:rPr>
              <a:t>, ABAs are used to move funds in the Budget column. </a:t>
            </a:r>
            <a:r>
              <a:rPr lang="en-US" sz="2000" dirty="0">
                <a:solidFill>
                  <a:schemeClr val="tx1"/>
                </a:solidFill>
                <a:cs typeface="Arial" panose="020B0604020202020204" pitchFamily="34" charset="0"/>
              </a:rPr>
              <a:t>IDTs are used to move specific revenues or specific expenses (invoices, </a:t>
            </a:r>
            <a:r>
              <a:rPr lang="en-US" sz="2000" dirty="0" err="1">
                <a:solidFill>
                  <a:schemeClr val="tx1"/>
                </a:solidFill>
                <a:cs typeface="Arial" panose="020B0604020202020204" pitchFamily="34" charset="0"/>
              </a:rPr>
              <a:t>pcard</a:t>
            </a:r>
            <a:r>
              <a:rPr lang="en-US" sz="2000" dirty="0">
                <a:solidFill>
                  <a:schemeClr val="tx1"/>
                </a:solidFill>
                <a:cs typeface="Arial" panose="020B0604020202020204" pitchFamily="34" charset="0"/>
              </a:rPr>
              <a:t> charges, etc) in the Actual column.</a:t>
            </a:r>
          </a:p>
          <a:p>
            <a:pPr marL="342900" indent="-342900" defTabSz="1066800">
              <a:lnSpc>
                <a:spcPct val="90000"/>
              </a:lnSpc>
              <a:spcBef>
                <a:spcPct val="0"/>
              </a:spcBef>
              <a:spcAft>
                <a:spcPct val="35000"/>
              </a:spcAft>
              <a:buFont typeface="Arial" panose="020B0604020202020204" pitchFamily="34" charset="0"/>
              <a:buChar char="•"/>
            </a:pPr>
            <a:endParaRPr lang="en-US" sz="2000" dirty="0">
              <a:solidFill>
                <a:schemeClr val="tx1"/>
              </a:solidFill>
              <a:latin typeface="+mj-lt"/>
              <a:cs typeface="Arial" panose="020B0604020202020204" pitchFamily="34" charset="0"/>
            </a:endParaRPr>
          </a:p>
          <a:p>
            <a:pPr defTabSz="1066800">
              <a:lnSpc>
                <a:spcPct val="90000"/>
              </a:lnSpc>
              <a:spcBef>
                <a:spcPct val="0"/>
              </a:spcBef>
              <a:spcAft>
                <a:spcPct val="35000"/>
              </a:spcAft>
            </a:pPr>
            <a:endParaRPr lang="en-US" sz="2000" dirty="0">
              <a:solidFill>
                <a:schemeClr val="tx1"/>
              </a:solidFill>
              <a:latin typeface="+mj-lt"/>
              <a:cs typeface="Arial" panose="020B0604020202020204" pitchFamily="34" charset="0"/>
            </a:endParaRPr>
          </a:p>
          <a:p>
            <a:pPr defTabSz="1066800">
              <a:lnSpc>
                <a:spcPct val="90000"/>
              </a:lnSpc>
              <a:spcBef>
                <a:spcPct val="0"/>
              </a:spcBef>
              <a:spcAft>
                <a:spcPct val="35000"/>
              </a:spcAft>
            </a:pPr>
            <a:endParaRPr lang="en-US" sz="2500" dirty="0">
              <a:solidFill>
                <a:schemeClr val="tx1"/>
              </a:solidFill>
              <a:latin typeface="+mj-lt"/>
              <a:cs typeface="Arial" panose="020B0604020202020204" pitchFamily="34" charset="0"/>
            </a:endParaRPr>
          </a:p>
          <a:p>
            <a:pPr defTabSz="1066800">
              <a:lnSpc>
                <a:spcPct val="90000"/>
              </a:lnSpc>
              <a:spcBef>
                <a:spcPct val="0"/>
              </a:spcBef>
              <a:spcAft>
                <a:spcPct val="35000"/>
              </a:spcAft>
            </a:pPr>
            <a:endParaRPr lang="en-US" sz="2500" dirty="0">
              <a:solidFill>
                <a:schemeClr val="tx1"/>
              </a:solidFill>
              <a:latin typeface="+mj-lt"/>
              <a:cs typeface="Arial" panose="020B0604020202020204" pitchFamily="34" charset="0"/>
            </a:endParaRPr>
          </a:p>
        </p:txBody>
      </p:sp>
      <p:pic>
        <p:nvPicPr>
          <p:cNvPr id="2" name="Picture 1"/>
          <p:cNvPicPr>
            <a:picLocks noChangeAspect="1"/>
          </p:cNvPicPr>
          <p:nvPr/>
        </p:nvPicPr>
        <p:blipFill rotWithShape="1">
          <a:blip r:embed="rId2"/>
          <a:srcRect t="4119"/>
          <a:stretch/>
        </p:blipFill>
        <p:spPr>
          <a:xfrm>
            <a:off x="118534" y="1808323"/>
            <a:ext cx="11733241" cy="4431609"/>
          </a:xfrm>
          <a:prstGeom prst="rect">
            <a:avLst/>
          </a:prstGeom>
        </p:spPr>
      </p:pic>
      <p:sp>
        <p:nvSpPr>
          <p:cNvPr id="19" name="Rounded Rectangle 18"/>
          <p:cNvSpPr/>
          <p:nvPr/>
        </p:nvSpPr>
        <p:spPr>
          <a:xfrm>
            <a:off x="8034867" y="1808323"/>
            <a:ext cx="838200" cy="4389275"/>
          </a:xfrm>
          <a:prstGeom prst="roundRect">
            <a:avLst/>
          </a:prstGeom>
          <a:noFill/>
          <a:ln w="38100" cap="flat" cmpd="sng" algn="ctr">
            <a:solidFill>
              <a:srgbClr val="1F497D"/>
            </a:solidFill>
            <a:prstDash val="solid"/>
          </a:ln>
          <a:effectLst/>
        </p:spPr>
        <p:txBody>
          <a:bodyPr rtlCol="0" anchor="ctr"/>
          <a:lstStyle/>
          <a:p>
            <a:endParaRPr lang="en-US"/>
          </a:p>
        </p:txBody>
      </p:sp>
      <p:sp>
        <p:nvSpPr>
          <p:cNvPr id="20" name="TextBox 8"/>
          <p:cNvSpPr txBox="1"/>
          <p:nvPr/>
        </p:nvSpPr>
        <p:spPr>
          <a:xfrm>
            <a:off x="8237079" y="2766293"/>
            <a:ext cx="433776" cy="1779070"/>
          </a:xfrm>
          <a:prstGeom prst="rect">
            <a:avLst/>
          </a:prstGeom>
          <a:solidFill>
            <a:schemeClr val="tx2">
              <a:lumMod val="75000"/>
            </a:schemeClr>
          </a:solidFill>
        </p:spPr>
        <p:txBody>
          <a:bodyPr wrap="square" rtlCol="0">
            <a:spAutoFit/>
          </a:bodyPr>
          <a:lstStyle/>
          <a:p>
            <a:pPr marL="0" marR="0" algn="ctr">
              <a:spcBef>
                <a:spcPts val="0"/>
              </a:spcBef>
              <a:spcAft>
                <a:spcPts val="0"/>
              </a:spcAft>
            </a:pPr>
            <a:r>
              <a:rPr lang="en-US" sz="3600" b="1" kern="1200" dirty="0">
                <a:solidFill>
                  <a:srgbClr val="FFFFFF"/>
                </a:solidFill>
                <a:effectLst/>
                <a:latin typeface="Calibri Light" panose="020F0302020204030204" pitchFamily="34" charset="0"/>
                <a:ea typeface="Times New Roman" panose="02020603050405020304" pitchFamily="18" charset="0"/>
                <a:cs typeface="Arial" panose="020B0604020202020204" pitchFamily="34" charset="0"/>
              </a:rPr>
              <a:t>A</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200" dirty="0">
                <a:solidFill>
                  <a:srgbClr val="FFFFFF"/>
                </a:solidFill>
                <a:effectLst/>
                <a:latin typeface="Calibri Light" panose="020F0302020204030204" pitchFamily="34" charset="0"/>
                <a:ea typeface="Times New Roman" panose="02020603050405020304" pitchFamily="18" charset="0"/>
                <a:cs typeface="Arial" panose="020B0604020202020204" pitchFamily="34" charset="0"/>
              </a:rPr>
              <a:t>B</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200" dirty="0">
                <a:solidFill>
                  <a:srgbClr val="FFFFFF"/>
                </a:solidFill>
                <a:effectLst/>
                <a:latin typeface="Calibri Light" panose="020F0302020204030204" pitchFamily="34" charset="0"/>
                <a:ea typeface="Times New Roman" panose="02020603050405020304" pitchFamily="18" charset="0"/>
                <a:cs typeface="Arial" panose="020B0604020202020204" pitchFamily="34" charset="0"/>
              </a:rPr>
              <a:t>A</a:t>
            </a:r>
            <a:endParaRPr lang="en-US" sz="1200" dirty="0">
              <a:effectLst/>
              <a:latin typeface="Times New Roman" panose="02020603050405020304" pitchFamily="18" charset="0"/>
              <a:ea typeface="Times New Roman" panose="02020603050405020304" pitchFamily="18" charset="0"/>
            </a:endParaRPr>
          </a:p>
        </p:txBody>
      </p:sp>
      <p:sp>
        <p:nvSpPr>
          <p:cNvPr id="21" name="Rounded Rectangle 20"/>
          <p:cNvSpPr/>
          <p:nvPr/>
        </p:nvSpPr>
        <p:spPr>
          <a:xfrm>
            <a:off x="8864601" y="1797549"/>
            <a:ext cx="812799" cy="4389275"/>
          </a:xfrm>
          <a:prstGeom prst="roundRect">
            <a:avLst/>
          </a:prstGeom>
          <a:noFill/>
          <a:ln w="38100" cap="flat" cmpd="sng" algn="ctr">
            <a:solidFill>
              <a:srgbClr val="1F497D"/>
            </a:solidFill>
            <a:prstDash val="solid"/>
          </a:ln>
          <a:effectLst/>
        </p:spPr>
        <p:txBody>
          <a:bodyPr rtlCol="0" anchor="ctr"/>
          <a:lstStyle/>
          <a:p>
            <a:endParaRPr lang="en-US"/>
          </a:p>
        </p:txBody>
      </p:sp>
      <p:sp>
        <p:nvSpPr>
          <p:cNvPr id="22" name="TextBox 9"/>
          <p:cNvSpPr txBox="1"/>
          <p:nvPr/>
        </p:nvSpPr>
        <p:spPr>
          <a:xfrm>
            <a:off x="9106525" y="2779428"/>
            <a:ext cx="443230" cy="1765935"/>
          </a:xfrm>
          <a:prstGeom prst="rect">
            <a:avLst/>
          </a:prstGeom>
          <a:solidFill>
            <a:schemeClr val="tx2">
              <a:lumMod val="75000"/>
            </a:schemeClr>
          </a:solidFill>
        </p:spPr>
        <p:txBody>
          <a:bodyPr wrap="square" rtlCol="0">
            <a:spAutoFit/>
          </a:bodyPr>
          <a:lstStyle/>
          <a:p>
            <a:pPr marL="0" marR="0" algn="ctr">
              <a:spcBef>
                <a:spcPts val="0"/>
              </a:spcBef>
              <a:spcAft>
                <a:spcPts val="0"/>
              </a:spcAft>
            </a:pPr>
            <a:r>
              <a:rPr lang="en-US" sz="3600" b="1" kern="1200" dirty="0">
                <a:solidFill>
                  <a:srgbClr val="FFFFFF"/>
                </a:solidFill>
                <a:effectLst/>
                <a:latin typeface="Calibri Light" panose="020F0302020204030204" pitchFamily="34" charset="0"/>
                <a:ea typeface="Times New Roman" panose="02020603050405020304" pitchFamily="18" charset="0"/>
                <a:cs typeface="Arial" panose="020B0604020202020204" pitchFamily="34" charset="0"/>
              </a:rPr>
              <a:t>I</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200" dirty="0">
                <a:solidFill>
                  <a:srgbClr val="FFFFFF"/>
                </a:solidFill>
                <a:effectLst/>
                <a:latin typeface="Calibri Light" panose="020F0302020204030204" pitchFamily="34" charset="0"/>
                <a:ea typeface="Times New Roman" panose="02020603050405020304" pitchFamily="18" charset="0"/>
                <a:cs typeface="Arial" panose="020B0604020202020204" pitchFamily="34" charset="0"/>
              </a:rPr>
              <a:t>D</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200" dirty="0">
                <a:solidFill>
                  <a:srgbClr val="FFFFFF"/>
                </a:solidFill>
                <a:effectLst/>
                <a:latin typeface="Calibri Light" panose="020F0302020204030204" pitchFamily="34" charset="0"/>
                <a:ea typeface="Times New Roman" panose="02020603050405020304" pitchFamily="18" charset="0"/>
                <a:cs typeface="Arial" panose="020B0604020202020204" pitchFamily="34" charset="0"/>
              </a:rPr>
              <a:t>T</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297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91441" y="95846"/>
            <a:ext cx="12192000" cy="707886"/>
          </a:xfrm>
          <a:prstGeom prst="rect">
            <a:avLst/>
          </a:prstGeom>
          <a:noFill/>
        </p:spPr>
        <p:txBody>
          <a:bodyPr wrap="square" rtlCol="0">
            <a:spAutoFit/>
          </a:bodyPr>
          <a:lstStyle/>
          <a:p>
            <a:pPr algn="ctr"/>
            <a:r>
              <a:rPr lang="en-US" sz="4000" b="1" dirty="0">
                <a:latin typeface="+mj-lt"/>
                <a:cs typeface="Arial" panose="020B0604020202020204" pitchFamily="34" charset="0"/>
              </a:rPr>
              <a:t>ABAs and IDTs</a:t>
            </a:r>
          </a:p>
        </p:txBody>
      </p:sp>
      <p:sp>
        <p:nvSpPr>
          <p:cNvPr id="8" name="Rounded Rectangle 4"/>
          <p:cNvSpPr/>
          <p:nvPr/>
        </p:nvSpPr>
        <p:spPr>
          <a:xfrm>
            <a:off x="152708" y="612539"/>
            <a:ext cx="11853333" cy="5046132"/>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t" anchorCtr="0">
            <a:noAutofit/>
          </a:bodyPr>
          <a:lstStyle/>
          <a:p>
            <a:pPr defTabSz="1066800">
              <a:lnSpc>
                <a:spcPct val="90000"/>
              </a:lnSpc>
              <a:spcBef>
                <a:spcPct val="0"/>
              </a:spcBef>
              <a:spcAft>
                <a:spcPct val="35000"/>
              </a:spcAft>
            </a:pPr>
            <a:r>
              <a:rPr lang="en-US" sz="2500" dirty="0">
                <a:solidFill>
                  <a:schemeClr val="tx1"/>
                </a:solidFill>
                <a:latin typeface="Century Gothic" panose="020B0502020202020204" pitchFamily="34" charset="0"/>
                <a:cs typeface="Arial" panose="020B0604020202020204" pitchFamily="34" charset="0"/>
              </a:rPr>
              <a:t>Non-Budgetary Chartstrings are those with a Fund Cat = 202 or higher</a:t>
            </a:r>
          </a:p>
          <a:p>
            <a:pPr marL="342900" indent="-342900" defTabSz="1066800">
              <a:lnSpc>
                <a:spcPct val="90000"/>
              </a:lnSpc>
              <a:spcBef>
                <a:spcPct val="0"/>
              </a:spcBef>
              <a:spcAft>
                <a:spcPct val="35000"/>
              </a:spcAft>
              <a:buFont typeface="Arial" panose="020B0604020202020204" pitchFamily="34" charset="0"/>
              <a:buChar char="•"/>
            </a:pPr>
            <a:r>
              <a:rPr lang="en-US" sz="2000" dirty="0">
                <a:solidFill>
                  <a:schemeClr val="tx1"/>
                </a:solidFill>
                <a:latin typeface="+mj-lt"/>
                <a:cs typeface="Arial" panose="020B0604020202020204" pitchFamily="34" charset="0"/>
              </a:rPr>
              <a:t>On </a:t>
            </a:r>
            <a:r>
              <a:rPr lang="en-US" sz="2000" u="sng" dirty="0">
                <a:solidFill>
                  <a:schemeClr val="tx1"/>
                </a:solidFill>
                <a:latin typeface="+mj-lt"/>
                <a:cs typeface="Arial" panose="020B0604020202020204" pitchFamily="34" charset="0"/>
              </a:rPr>
              <a:t>Non-Budgetary Chartstrings</a:t>
            </a:r>
            <a:r>
              <a:rPr lang="en-US" sz="2000" dirty="0">
                <a:solidFill>
                  <a:schemeClr val="tx1"/>
                </a:solidFill>
                <a:latin typeface="+mj-lt"/>
                <a:cs typeface="Arial" panose="020B0604020202020204" pitchFamily="34" charset="0"/>
              </a:rPr>
              <a:t>, ABAs are used to move funds from the Total Balance. IDTs are used to move specific revenues or specific expenses (invoices, </a:t>
            </a:r>
            <a:r>
              <a:rPr lang="en-US" sz="2000" dirty="0" err="1">
                <a:solidFill>
                  <a:schemeClr val="tx1"/>
                </a:solidFill>
                <a:latin typeface="+mj-lt"/>
                <a:cs typeface="Arial" panose="020B0604020202020204" pitchFamily="34" charset="0"/>
              </a:rPr>
              <a:t>pcard</a:t>
            </a:r>
            <a:r>
              <a:rPr lang="en-US" sz="2000" dirty="0">
                <a:solidFill>
                  <a:schemeClr val="tx1"/>
                </a:solidFill>
                <a:latin typeface="+mj-lt"/>
                <a:cs typeface="Arial" panose="020B0604020202020204" pitchFamily="34" charset="0"/>
              </a:rPr>
              <a:t> charges, etc) in the Actual column.</a:t>
            </a:r>
          </a:p>
          <a:p>
            <a:pPr marL="457200" indent="-457200" defTabSz="1066800">
              <a:lnSpc>
                <a:spcPct val="90000"/>
              </a:lnSpc>
              <a:spcBef>
                <a:spcPct val="0"/>
              </a:spcBef>
              <a:spcAft>
                <a:spcPct val="35000"/>
              </a:spcAft>
              <a:buFont typeface="+mj-lt"/>
              <a:buAutoNum type="arabicPeriod"/>
            </a:pPr>
            <a:endParaRPr lang="en-US" sz="2000" dirty="0">
              <a:solidFill>
                <a:schemeClr val="tx1"/>
              </a:solidFill>
              <a:latin typeface="+mj-lt"/>
              <a:cs typeface="Arial" panose="020B0604020202020204" pitchFamily="34" charset="0"/>
            </a:endParaRPr>
          </a:p>
          <a:p>
            <a:pPr defTabSz="1066800">
              <a:lnSpc>
                <a:spcPct val="90000"/>
              </a:lnSpc>
              <a:spcBef>
                <a:spcPct val="0"/>
              </a:spcBef>
              <a:spcAft>
                <a:spcPct val="35000"/>
              </a:spcAft>
            </a:pPr>
            <a:endParaRPr lang="en-US" sz="2500" dirty="0">
              <a:solidFill>
                <a:schemeClr val="tx1"/>
              </a:solidFill>
              <a:latin typeface="+mj-lt"/>
              <a:cs typeface="Arial" panose="020B0604020202020204" pitchFamily="34" charset="0"/>
            </a:endParaRPr>
          </a:p>
          <a:p>
            <a:pPr defTabSz="1066800">
              <a:lnSpc>
                <a:spcPct val="90000"/>
              </a:lnSpc>
              <a:spcBef>
                <a:spcPct val="0"/>
              </a:spcBef>
              <a:spcAft>
                <a:spcPct val="35000"/>
              </a:spcAft>
            </a:pPr>
            <a:endParaRPr lang="en-US" sz="2500" dirty="0">
              <a:solidFill>
                <a:schemeClr val="tx1"/>
              </a:solidFill>
              <a:latin typeface="+mj-lt"/>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45379" y="2107329"/>
            <a:ext cx="11667990" cy="3827958"/>
          </a:xfrm>
          <a:prstGeom prst="rect">
            <a:avLst/>
          </a:prstGeom>
        </p:spPr>
      </p:pic>
      <p:sp>
        <p:nvSpPr>
          <p:cNvPr id="14" name="Rounded Rectangle 13"/>
          <p:cNvSpPr/>
          <p:nvPr/>
        </p:nvSpPr>
        <p:spPr>
          <a:xfrm>
            <a:off x="8620298" y="2186247"/>
            <a:ext cx="781397" cy="3665913"/>
          </a:xfrm>
          <a:prstGeom prst="roundRect">
            <a:avLst/>
          </a:prstGeom>
          <a:noFill/>
          <a:ln w="38100" cap="flat" cmpd="sng" algn="ctr">
            <a:solidFill>
              <a:srgbClr val="1F497D"/>
            </a:solidFill>
            <a:prstDash val="solid"/>
          </a:ln>
          <a:effectLst/>
        </p:spPr>
        <p:txBody>
          <a:bodyPr rtlCol="0" anchor="ctr"/>
          <a:lstStyle/>
          <a:p>
            <a:endParaRPr lang="en-US"/>
          </a:p>
        </p:txBody>
      </p:sp>
      <p:sp>
        <p:nvSpPr>
          <p:cNvPr id="15" name="TextBox 9"/>
          <p:cNvSpPr txBox="1"/>
          <p:nvPr/>
        </p:nvSpPr>
        <p:spPr>
          <a:xfrm>
            <a:off x="8783186" y="3051332"/>
            <a:ext cx="443230" cy="1765935"/>
          </a:xfrm>
          <a:prstGeom prst="rect">
            <a:avLst/>
          </a:prstGeom>
          <a:solidFill>
            <a:schemeClr val="tx2">
              <a:lumMod val="75000"/>
            </a:schemeClr>
          </a:solidFill>
        </p:spPr>
        <p:txBody>
          <a:bodyPr wrap="square" rtlCol="0">
            <a:spAutoFit/>
          </a:bodyPr>
          <a:lstStyle/>
          <a:p>
            <a:pPr marL="0" marR="0" algn="ctr">
              <a:spcBef>
                <a:spcPts val="0"/>
              </a:spcBef>
              <a:spcAft>
                <a:spcPts val="0"/>
              </a:spcAft>
            </a:pPr>
            <a:r>
              <a:rPr lang="en-US" sz="3600" b="1" kern="1200">
                <a:solidFill>
                  <a:srgbClr val="FFFFFF"/>
                </a:solidFill>
                <a:effectLst/>
                <a:latin typeface="Calibri Light" panose="020F0302020204030204" pitchFamily="34" charset="0"/>
                <a:ea typeface="Times New Roman" panose="02020603050405020304" pitchFamily="18" charset="0"/>
                <a:cs typeface="Arial" panose="020B0604020202020204" pitchFamily="34" charset="0"/>
              </a:rPr>
              <a:t>I</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200">
                <a:solidFill>
                  <a:srgbClr val="FFFFFF"/>
                </a:solidFill>
                <a:effectLst/>
                <a:latin typeface="Calibri Light" panose="020F0302020204030204" pitchFamily="34" charset="0"/>
                <a:ea typeface="Times New Roman" panose="02020603050405020304" pitchFamily="18" charset="0"/>
                <a:cs typeface="Arial" panose="020B0604020202020204" pitchFamily="34" charset="0"/>
              </a:rPr>
              <a:t>D</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200">
                <a:solidFill>
                  <a:srgbClr val="FFFFFF"/>
                </a:solidFill>
                <a:effectLst/>
                <a:latin typeface="Calibri Light" panose="020F0302020204030204" pitchFamily="34" charset="0"/>
                <a:ea typeface="Times New Roman" panose="02020603050405020304" pitchFamily="18" charset="0"/>
                <a:cs typeface="Arial" panose="020B0604020202020204" pitchFamily="34" charset="0"/>
              </a:rPr>
              <a:t>T</a:t>
            </a:r>
            <a:endParaRPr lang="en-US" sz="1200">
              <a:effectLst/>
              <a:latin typeface="Times New Roman" panose="02020603050405020304" pitchFamily="18" charset="0"/>
              <a:ea typeface="Times New Roman" panose="02020603050405020304" pitchFamily="18" charset="0"/>
            </a:endParaRPr>
          </a:p>
        </p:txBody>
      </p:sp>
      <p:sp>
        <p:nvSpPr>
          <p:cNvPr id="26" name="Rounded Rectangle 25"/>
          <p:cNvSpPr/>
          <p:nvPr/>
        </p:nvSpPr>
        <p:spPr>
          <a:xfrm>
            <a:off x="10964487" y="5607948"/>
            <a:ext cx="873384" cy="244212"/>
          </a:xfrm>
          <a:prstGeom prst="roundRect">
            <a:avLst>
              <a:gd name="adj" fmla="val 4663"/>
            </a:avLst>
          </a:prstGeom>
          <a:noFill/>
          <a:ln w="38100" cap="flat" cmpd="sng" algn="ctr">
            <a:solidFill>
              <a:srgbClr val="1F497D"/>
            </a:solidFill>
            <a:prstDash val="solid"/>
          </a:ln>
          <a:effectLst/>
        </p:spPr>
        <p:txBody>
          <a:bodyPr rtlCol="0" anchor="ctr"/>
          <a:lstStyle/>
          <a:p>
            <a:endParaRPr lang="en-US"/>
          </a:p>
        </p:txBody>
      </p:sp>
      <p:cxnSp>
        <p:nvCxnSpPr>
          <p:cNvPr id="28" name="Straight Arrow Connector 27"/>
          <p:cNvCxnSpPr/>
          <p:nvPr/>
        </p:nvCxnSpPr>
        <p:spPr>
          <a:xfrm flipV="1">
            <a:off x="6962508" y="5852160"/>
            <a:ext cx="4001979" cy="52215"/>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a:off x="11162036" y="2409750"/>
            <a:ext cx="35208" cy="3115071"/>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30" name="Oval 29"/>
          <p:cNvSpPr/>
          <p:nvPr/>
        </p:nvSpPr>
        <p:spPr>
          <a:xfrm>
            <a:off x="11046081" y="2170183"/>
            <a:ext cx="791790" cy="280670"/>
          </a:xfrm>
          <a:prstGeom prst="ellipse">
            <a:avLst/>
          </a:prstGeom>
          <a:noFill/>
          <a:ln w="5715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endParaRPr lang="en-US"/>
          </a:p>
        </p:txBody>
      </p:sp>
      <p:sp>
        <p:nvSpPr>
          <p:cNvPr id="31" name="Oval 30"/>
          <p:cNvSpPr/>
          <p:nvPr/>
        </p:nvSpPr>
        <p:spPr>
          <a:xfrm>
            <a:off x="6467302" y="5552901"/>
            <a:ext cx="841666" cy="351473"/>
          </a:xfrm>
          <a:prstGeom prst="ellipse">
            <a:avLst/>
          </a:prstGeom>
          <a:noFill/>
          <a:ln w="5715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endParaRPr lang="en-US"/>
          </a:p>
        </p:txBody>
      </p:sp>
      <p:sp>
        <p:nvSpPr>
          <p:cNvPr id="32" name="TextBox 18"/>
          <p:cNvSpPr txBox="1"/>
          <p:nvPr/>
        </p:nvSpPr>
        <p:spPr>
          <a:xfrm>
            <a:off x="10940096" y="5935287"/>
            <a:ext cx="897775" cy="523220"/>
          </a:xfrm>
          <a:prstGeom prst="rect">
            <a:avLst/>
          </a:prstGeom>
          <a:solidFill>
            <a:srgbClr val="1F497D">
              <a:lumMod val="75000"/>
            </a:srgbClr>
          </a:solidFill>
        </p:spPr>
        <p:txBody>
          <a:bodyPr wrap="square" rtlCol="0">
            <a:spAutoFit/>
          </a:bodyPr>
          <a:lstStyle/>
          <a:p>
            <a:pPr marL="0" marR="0">
              <a:spcBef>
                <a:spcPts val="0"/>
              </a:spcBef>
              <a:spcAft>
                <a:spcPts val="0"/>
              </a:spcAft>
            </a:pPr>
            <a:r>
              <a:rPr lang="en-US" sz="28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ABA</a:t>
            </a:r>
            <a:endParaRPr lang="en-US"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579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50520" y="1884861"/>
            <a:ext cx="12194118" cy="1015663"/>
          </a:xfrm>
          <a:prstGeom prst="rect">
            <a:avLst/>
          </a:prstGeom>
          <a:noFill/>
        </p:spPr>
        <p:txBody>
          <a:bodyPr wrap="square" rtlCol="0">
            <a:spAutoFit/>
          </a:bodyPr>
          <a:lstStyle/>
          <a:p>
            <a:pPr algn="ctr" defTabSz="457200"/>
            <a:r>
              <a:rPr lang="en-US" sz="6000" b="1" dirty="0">
                <a:solidFill>
                  <a:prstClr val="black"/>
                </a:solidFill>
                <a:latin typeface="Arial"/>
                <a:cs typeface="Arial"/>
              </a:rPr>
              <a:t>Completing an ABA</a:t>
            </a:r>
          </a:p>
        </p:txBody>
      </p:sp>
    </p:spTree>
    <p:extLst>
      <p:ext uri="{BB962C8B-B14F-4D97-AF65-F5344CB8AC3E}">
        <p14:creationId xmlns:p14="http://schemas.microsoft.com/office/powerpoint/2010/main" val="1474874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4" name="TextBox 13"/>
          <p:cNvSpPr txBox="1"/>
          <p:nvPr/>
        </p:nvSpPr>
        <p:spPr>
          <a:xfrm>
            <a:off x="-162839" y="181115"/>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Access the ABA</a:t>
            </a:r>
          </a:p>
        </p:txBody>
      </p:sp>
      <p:sp>
        <p:nvSpPr>
          <p:cNvPr id="15" name="Rounded Rectangle 4"/>
          <p:cNvSpPr/>
          <p:nvPr/>
        </p:nvSpPr>
        <p:spPr>
          <a:xfrm>
            <a:off x="169333" y="1143000"/>
            <a:ext cx="11853333" cy="5046132"/>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170688" tIns="170688" rIns="170688" bIns="170688"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 Access the ABA in the EIS portal (myfs.unt.edu).</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74" y="1904670"/>
            <a:ext cx="11372850" cy="428625"/>
          </a:xfrm>
          <a:prstGeom prst="rect">
            <a:avLst/>
          </a:prstGeom>
          <a:ln>
            <a:solidFill>
              <a:srgbClr val="1F497D"/>
            </a:solidFill>
          </a:ln>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0330" y="2566593"/>
            <a:ext cx="10918107" cy="3039077"/>
          </a:xfrm>
          <a:prstGeom prst="rect">
            <a:avLst/>
          </a:prstGeom>
          <a:ln>
            <a:solidFill>
              <a:srgbClr val="1F497D"/>
            </a:solidFill>
          </a:ln>
        </p:spPr>
      </p:pic>
    </p:spTree>
    <p:extLst>
      <p:ext uri="{BB962C8B-B14F-4D97-AF65-F5344CB8AC3E}">
        <p14:creationId xmlns:p14="http://schemas.microsoft.com/office/powerpoint/2010/main" val="63520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87682" y="181115"/>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Completing an ABA</a:t>
            </a:r>
          </a:p>
        </p:txBody>
      </p:sp>
      <p:sp>
        <p:nvSpPr>
          <p:cNvPr id="7" name="Rounded Rectangle 4"/>
          <p:cNvSpPr/>
          <p:nvPr/>
        </p:nvSpPr>
        <p:spPr>
          <a:xfrm>
            <a:off x="250985" y="1042792"/>
            <a:ext cx="11853333" cy="5046132"/>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170688" tIns="170688" rIns="170688" bIns="170688"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2. Click on the </a:t>
            </a:r>
            <a:r>
              <a:rPr kumimoji="0" lang="en-US" sz="25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ABA Form </a:t>
            </a: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button.</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869875" y="1787907"/>
            <a:ext cx="7532542" cy="4205388"/>
          </a:xfrm>
          <a:prstGeom prst="rect">
            <a:avLst/>
          </a:prstGeom>
        </p:spPr>
      </p:pic>
    </p:spTree>
    <p:extLst>
      <p:ext uri="{BB962C8B-B14F-4D97-AF65-F5344CB8AC3E}">
        <p14:creationId xmlns:p14="http://schemas.microsoft.com/office/powerpoint/2010/main" val="48416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9" name="TextBox 8"/>
          <p:cNvSpPr txBox="1"/>
          <p:nvPr/>
        </p:nvSpPr>
        <p:spPr>
          <a:xfrm>
            <a:off x="0" y="281324"/>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Completing an ABA</a:t>
            </a:r>
          </a:p>
        </p:txBody>
      </p:sp>
      <p:sp>
        <p:nvSpPr>
          <p:cNvPr id="10" name="Rounded Rectangle 4"/>
          <p:cNvSpPr/>
          <p:nvPr/>
        </p:nvSpPr>
        <p:spPr>
          <a:xfrm>
            <a:off x="169333" y="1143000"/>
            <a:ext cx="11853333" cy="5046132"/>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170688" tIns="170688" rIns="170688" bIns="170688"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3. Click on the </a:t>
            </a:r>
            <a:r>
              <a:rPr kumimoji="0" lang="en-US" sz="25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Add</a:t>
            </a: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button.</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545" y="2019993"/>
            <a:ext cx="3431946" cy="3770470"/>
          </a:xfrm>
          <a:prstGeom prst="rect">
            <a:avLst/>
          </a:prstGeom>
        </p:spPr>
      </p:pic>
    </p:spTree>
    <p:extLst>
      <p:ext uri="{BB962C8B-B14F-4D97-AF65-F5344CB8AC3E}">
        <p14:creationId xmlns:p14="http://schemas.microsoft.com/office/powerpoint/2010/main" val="3270109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175365" y="206168"/>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Completing an ABA</a:t>
            </a:r>
          </a:p>
        </p:txBody>
      </p:sp>
      <p:sp>
        <p:nvSpPr>
          <p:cNvPr id="7" name="Rounded Rectangle 4"/>
          <p:cNvSpPr/>
          <p:nvPr/>
        </p:nvSpPr>
        <p:spPr>
          <a:xfrm>
            <a:off x="163302" y="839239"/>
            <a:ext cx="11853333" cy="5046132"/>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170688" tIns="170688" rIns="170688" bIns="170688"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Budget Transfer Type</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The Budget Transfer Type allows users to mark the ABA as Permanent or Adjustment. </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Adjustment</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Funds are transferred on a one-time basis. </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Permanent</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Funds are permanently transferred to a new chartstring so that the transferring department’s budget is reduced in both the current year and in subsequent years. </a:t>
            </a:r>
          </a:p>
          <a:p>
            <a:pPr marL="914400" marR="0" lvl="1" indent="-457200" defTabSz="106680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Permanent transfers can only be performed on transfers between Budgetary Chartstrings. Budgetary chartstrings are those containing a Fund Cat equal to 105, 120, 200.</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endPar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28" y="3737913"/>
            <a:ext cx="3791479" cy="1828800"/>
          </a:xfrm>
          <a:prstGeom prst="rect">
            <a:avLst/>
          </a:prstGeom>
        </p:spPr>
      </p:pic>
      <p:pic>
        <p:nvPicPr>
          <p:cNvPr id="5" name="Picture 4"/>
          <p:cNvPicPr>
            <a:picLocks noChangeAspect="1"/>
          </p:cNvPicPr>
          <p:nvPr/>
        </p:nvPicPr>
        <p:blipFill>
          <a:blip r:embed="rId3"/>
          <a:stretch>
            <a:fillRect/>
          </a:stretch>
        </p:blipFill>
        <p:spPr>
          <a:xfrm>
            <a:off x="4284263" y="3737913"/>
            <a:ext cx="4914900" cy="1828800"/>
          </a:xfrm>
          <a:prstGeom prst="rect">
            <a:avLst/>
          </a:prstGeom>
        </p:spPr>
      </p:pic>
    </p:spTree>
    <p:extLst>
      <p:ext uri="{BB962C8B-B14F-4D97-AF65-F5344CB8AC3E}">
        <p14:creationId xmlns:p14="http://schemas.microsoft.com/office/powerpoint/2010/main" val="3316783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 name="TextBox 7"/>
          <p:cNvSpPr txBox="1"/>
          <p:nvPr/>
        </p:nvSpPr>
        <p:spPr>
          <a:xfrm>
            <a:off x="0" y="281324"/>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Completing an ABA</a:t>
            </a:r>
          </a:p>
        </p:txBody>
      </p:sp>
      <p:sp>
        <p:nvSpPr>
          <p:cNvPr id="9" name="Rounded Rectangle 4"/>
          <p:cNvSpPr/>
          <p:nvPr/>
        </p:nvSpPr>
        <p:spPr>
          <a:xfrm>
            <a:off x="169333" y="1143000"/>
            <a:ext cx="11853333" cy="5046132"/>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170688" tIns="170688" rIns="170688" bIns="170688"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Authorization Description</a:t>
            </a:r>
          </a:p>
          <a:p>
            <a:pPr marL="457200" marR="0" lvl="0" indent="-457200" defTabSz="1066800" eaLnBrk="1" fontAlgn="auto" latinLnBrk="0" hangingPunct="1">
              <a:lnSpc>
                <a:spcPct val="90000"/>
              </a:lnSpc>
              <a:spcBef>
                <a:spcPct val="0"/>
              </a:spcBef>
              <a:spcAft>
                <a:spcPct val="35000"/>
              </a:spcAft>
              <a:buClrTx/>
              <a:buSzTx/>
              <a:buFont typeface="+mj-lt"/>
              <a:buAutoNum type="arabicPeriod" startAt="2"/>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Try to use a unique description for each ABA Form so that you will be able to easily find that ABA in EIS in the future.</a:t>
            </a:r>
          </a:p>
          <a:p>
            <a:pPr marL="457200" marR="0" lvl="0" indent="-457200" defTabSz="1066800" eaLnBrk="1" fontAlgn="auto" latinLnBrk="0" hangingPunct="1">
              <a:lnSpc>
                <a:spcPct val="90000"/>
              </a:lnSpc>
              <a:spcBef>
                <a:spcPct val="0"/>
              </a:spcBef>
              <a:spcAft>
                <a:spcPct val="35000"/>
              </a:spcAft>
              <a:buClrTx/>
              <a:buSzTx/>
              <a:buFont typeface="+mj-lt"/>
              <a:buAutoNum type="arabicPeriod" startAt="2"/>
              <a:tabLst/>
              <a:defRPr/>
            </a:pPr>
            <a:endPar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19" y="2492535"/>
            <a:ext cx="11011362" cy="1246247"/>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9719" y="3738782"/>
            <a:ext cx="5632785" cy="1898374"/>
          </a:xfrm>
          <a:prstGeom prst="rect">
            <a:avLst/>
          </a:prstGeom>
        </p:spPr>
      </p:pic>
      <p:pic>
        <p:nvPicPr>
          <p:cNvPr id="12" name="Picture 11"/>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a:stretch/>
        </p:blipFill>
        <p:spPr>
          <a:xfrm>
            <a:off x="6122503" y="3738780"/>
            <a:ext cx="2454965" cy="1898374"/>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8507895" y="3738783"/>
            <a:ext cx="2961862" cy="1898374"/>
          </a:xfrm>
          <a:prstGeom prst="rect">
            <a:avLst/>
          </a:prstGeom>
        </p:spPr>
      </p:pic>
      <p:sp>
        <p:nvSpPr>
          <p:cNvPr id="15" name="Rectangle 14"/>
          <p:cNvSpPr/>
          <p:nvPr/>
        </p:nvSpPr>
        <p:spPr>
          <a:xfrm>
            <a:off x="8547652" y="3687417"/>
            <a:ext cx="2932044" cy="347870"/>
          </a:xfrm>
          <a:prstGeom prst="rect">
            <a:avLst/>
          </a:prstGeom>
          <a:noFill/>
          <a:ln w="57150" cap="flat" cmpd="sng" algn="ctr">
            <a:solidFill>
              <a:srgbClr val="1F497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8557591" y="4238896"/>
            <a:ext cx="2932044" cy="347870"/>
          </a:xfrm>
          <a:prstGeom prst="rect">
            <a:avLst/>
          </a:prstGeom>
          <a:noFill/>
          <a:ln w="57150" cap="flat" cmpd="sng" algn="ctr">
            <a:solidFill>
              <a:srgbClr val="1F497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8567530" y="5088316"/>
            <a:ext cx="2932044" cy="548839"/>
          </a:xfrm>
          <a:prstGeom prst="rect">
            <a:avLst/>
          </a:prstGeom>
          <a:noFill/>
          <a:ln w="5715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descr="Screen Clipping"/>
          <p:cNvPicPr>
            <a:picLocks noChangeAspect="1"/>
          </p:cNvPicPr>
          <p:nvPr/>
        </p:nvPicPr>
        <p:blipFill rotWithShape="1">
          <a:blip r:embed="rId7">
            <a:extLst>
              <a:ext uri="{28A0092B-C50C-407E-A947-70E740481C1C}">
                <a14:useLocalDpi xmlns:a14="http://schemas.microsoft.com/office/drawing/2010/main" val="0"/>
              </a:ext>
            </a:extLst>
          </a:blip>
          <a:srcRect b="10804"/>
          <a:stretch/>
        </p:blipFill>
        <p:spPr>
          <a:xfrm>
            <a:off x="482138" y="3455236"/>
            <a:ext cx="1172095" cy="2172480"/>
          </a:xfrm>
          <a:prstGeom prst="rect">
            <a:avLst/>
          </a:prstGeom>
        </p:spPr>
      </p:pic>
    </p:spTree>
    <p:extLst>
      <p:ext uri="{BB962C8B-B14F-4D97-AF65-F5344CB8AC3E}">
        <p14:creationId xmlns:p14="http://schemas.microsoft.com/office/powerpoint/2010/main" val="4059490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281324"/>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Completing an ABA</a:t>
            </a:r>
          </a:p>
        </p:txBody>
      </p:sp>
      <p:sp>
        <p:nvSpPr>
          <p:cNvPr id="7" name="Rounded Rectangle 4"/>
          <p:cNvSpPr/>
          <p:nvPr/>
        </p:nvSpPr>
        <p:spPr>
          <a:xfrm>
            <a:off x="169333" y="1143000"/>
            <a:ext cx="11853333" cy="5046132"/>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170688" tIns="170688" rIns="170688" bIns="170688"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Journal Line Description</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The Justification is what generates the Journal Line Description and is what will be in Cognos. It is an auto-populated field limited to 30 characters. </a:t>
            </a:r>
          </a:p>
          <a:p>
            <a:pPr marL="914400" marR="0" lvl="1" indent="-457200" defTabSz="106680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The first 5 characters contain the Transfer ID (aka ABA number).</a:t>
            </a:r>
          </a:p>
          <a:p>
            <a:pPr marL="914400" marR="0" lvl="1" indent="-457200" defTabSz="106680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The next 25 characters are pulled from the first 25 characters of the Justification</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Justification</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The Justification box allows up to 250 characters and should be used to describe the ABA.</a:t>
            </a:r>
          </a:p>
          <a:p>
            <a:pPr marL="914400" marR="0" lvl="1" indent="-457200" defTabSz="106680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Detailed descriptions ensure that all approvers in the Workflow, including the University Budget Office clearly understand the purpose of the ABA. This helps approvers identify any issues on the front end, rather than after the ABA is processed. </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The first 25 characters will appear in Cognos</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As such, ensure the first 25 characters convey the purpose of the ABA. Use the remaining 225 characters to enter a detailed description.</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endPar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457200" marR="0" lvl="0" indent="-457200" defTabSz="106680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464726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2757" y="298623"/>
            <a:ext cx="10515600" cy="1325563"/>
          </a:xfrm>
        </p:spPr>
        <p:txBody>
          <a:bodyPr/>
          <a:lstStyle/>
          <a:p>
            <a:pPr algn="ctr"/>
            <a:r>
              <a:rPr lang="en-US" b="1" u="sng" dirty="0">
                <a:latin typeface="Arial" panose="020B0604020202020204" pitchFamily="34" charset="0"/>
                <a:cs typeface="Arial" panose="020B0604020202020204" pitchFamily="34" charset="0"/>
              </a:rPr>
              <a:t>Agenda</a:t>
            </a:r>
            <a:br>
              <a:rPr lang="en-US" b="1" dirty="0">
                <a:latin typeface="Arial" panose="020B0604020202020204" pitchFamily="34" charset="0"/>
                <a:cs typeface="Arial" panose="020B0604020202020204" pitchFamily="34" charset="0"/>
              </a:rPr>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08350092"/>
              </p:ext>
            </p:extLst>
          </p:nvPr>
        </p:nvGraphicFramePr>
        <p:xfrm>
          <a:off x="2113262" y="1504603"/>
          <a:ext cx="7414591" cy="2954665"/>
        </p:xfrm>
        <a:graphic>
          <a:graphicData uri="http://schemas.openxmlformats.org/drawingml/2006/table">
            <a:tbl>
              <a:tblPr firstRow="1" bandRow="1">
                <a:tableStyleId>{69C7853C-536D-4A76-A0AE-DD22124D55A5}</a:tableStyleId>
              </a:tblPr>
              <a:tblGrid>
                <a:gridCol w="7414591">
                  <a:extLst>
                    <a:ext uri="{9D8B030D-6E8A-4147-A177-3AD203B41FA5}">
                      <a16:colId xmlns:a16="http://schemas.microsoft.com/office/drawing/2014/main" val="20000"/>
                    </a:ext>
                  </a:extLst>
                </a:gridCol>
              </a:tblGrid>
              <a:tr h="381877">
                <a:tc>
                  <a:txBody>
                    <a:bodyPr/>
                    <a:lstStyle/>
                    <a:p>
                      <a:endParaRPr lang="en-US" dirty="0"/>
                    </a:p>
                  </a:txBody>
                  <a:tcPr>
                    <a:solidFill>
                      <a:schemeClr val="accent1"/>
                    </a:solidFill>
                  </a:tcPr>
                </a:tc>
                <a:extLst>
                  <a:ext uri="{0D108BD9-81ED-4DB2-BD59-A6C34878D82A}">
                    <a16:rowId xmlns:a16="http://schemas.microsoft.com/office/drawing/2014/main" val="10000"/>
                  </a:ext>
                </a:extLst>
              </a:tr>
              <a:tr h="428798">
                <a:tc>
                  <a:txBody>
                    <a:bodyPr/>
                    <a:lstStyle/>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2000" dirty="0">
                          <a:latin typeface="Arial" panose="020B0604020202020204" pitchFamily="34" charset="0"/>
                          <a:cs typeface="Arial" panose="020B0604020202020204" pitchFamily="34" charset="0"/>
                        </a:rPr>
                        <a:t>Budget</a:t>
                      </a:r>
                      <a:r>
                        <a:rPr lang="en-US" sz="2000" baseline="0" dirty="0">
                          <a:latin typeface="Arial" panose="020B0604020202020204" pitchFamily="34" charset="0"/>
                          <a:cs typeface="Arial" panose="020B0604020202020204" pitchFamily="34" charset="0"/>
                        </a:rPr>
                        <a:t> Basics</a:t>
                      </a:r>
                      <a:endParaRPr lang="en-US" sz="20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428798">
                <a:tc>
                  <a:txBody>
                    <a:bodyPr/>
                    <a:lstStyle/>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2000" i="0" dirty="0">
                          <a:latin typeface="Arial" panose="020B0604020202020204" pitchFamily="34" charset="0"/>
                          <a:cs typeface="Arial" panose="020B0604020202020204" pitchFamily="34" charset="0"/>
                        </a:rPr>
                        <a:t>Understanding the difference between ABAs</a:t>
                      </a:r>
                      <a:r>
                        <a:rPr lang="en-US" sz="2000" i="0" baseline="0" dirty="0">
                          <a:latin typeface="Arial" panose="020B0604020202020204" pitchFamily="34" charset="0"/>
                          <a:cs typeface="Arial" panose="020B0604020202020204" pitchFamily="34" charset="0"/>
                        </a:rPr>
                        <a:t> and IDTs</a:t>
                      </a:r>
                      <a:endParaRPr lang="en-US" sz="2000" i="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4"/>
                  </a:ext>
                </a:extLst>
              </a:tr>
              <a:tr h="428798">
                <a:tc>
                  <a:txBody>
                    <a:bodyPr/>
                    <a:lstStyle/>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2000" i="0" dirty="0">
                          <a:latin typeface="Arial" panose="020B0604020202020204" pitchFamily="34" charset="0"/>
                          <a:cs typeface="Arial" panose="020B0604020202020204" pitchFamily="34" charset="0"/>
                        </a:rPr>
                        <a:t>Completing</a:t>
                      </a:r>
                      <a:r>
                        <a:rPr lang="en-US" sz="2000" i="0" baseline="0" dirty="0">
                          <a:latin typeface="Arial" panose="020B0604020202020204" pitchFamily="34" charset="0"/>
                          <a:cs typeface="Arial" panose="020B0604020202020204" pitchFamily="34" charset="0"/>
                        </a:rPr>
                        <a:t> an ABA</a:t>
                      </a:r>
                      <a:endParaRPr lang="en-US" sz="2000" i="1"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2"/>
                  </a:ext>
                </a:extLst>
              </a:tr>
              <a:tr h="428798">
                <a:tc>
                  <a:txBody>
                    <a:bodyPr/>
                    <a:lstStyle/>
                    <a:p>
                      <a:pPr marL="344488" indent="-344488">
                        <a:buFont typeface="+mj-lt"/>
                        <a:buNone/>
                      </a:pPr>
                      <a:r>
                        <a:rPr lang="en-US" sz="2000" dirty="0">
                          <a:latin typeface="Arial" panose="020B0604020202020204" pitchFamily="34" charset="0"/>
                          <a:cs typeface="Arial" panose="020B0604020202020204" pitchFamily="34" charset="0"/>
                        </a:rPr>
                        <a:t>Reviewing a Completed</a:t>
                      </a:r>
                      <a:r>
                        <a:rPr lang="en-US" sz="2000" baseline="0" dirty="0">
                          <a:latin typeface="Arial" panose="020B0604020202020204" pitchFamily="34" charset="0"/>
                          <a:cs typeface="Arial" panose="020B0604020202020204" pitchFamily="34" charset="0"/>
                        </a:rPr>
                        <a:t> ABA</a:t>
                      </a:r>
                      <a:endParaRPr lang="en-US" sz="20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8"/>
                  </a:ext>
                </a:extLst>
              </a:tr>
              <a:tr h="428798">
                <a:tc>
                  <a:txBody>
                    <a:bodyPr/>
                    <a:lstStyle/>
                    <a:p>
                      <a:pPr marL="344488" indent="-344488">
                        <a:buFont typeface="+mj-lt"/>
                        <a:buNone/>
                      </a:pPr>
                      <a:r>
                        <a:rPr lang="en-US" sz="2000" dirty="0">
                          <a:latin typeface="Arial" panose="020B0604020202020204" pitchFamily="34" charset="0"/>
                          <a:cs typeface="Arial" panose="020B0604020202020204" pitchFamily="34" charset="0"/>
                        </a:rPr>
                        <a:t>Approving</a:t>
                      </a:r>
                      <a:r>
                        <a:rPr lang="en-US" sz="2000" baseline="0" dirty="0">
                          <a:latin typeface="Arial" panose="020B0604020202020204" pitchFamily="34" charset="0"/>
                          <a:cs typeface="Arial" panose="020B0604020202020204" pitchFamily="34" charset="0"/>
                        </a:rPr>
                        <a:t> an ABA</a:t>
                      </a:r>
                      <a:endParaRPr lang="en-US" sz="20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6"/>
                  </a:ext>
                </a:extLst>
              </a:tr>
              <a:tr h="428798">
                <a:tc>
                  <a:txBody>
                    <a:bodyPr/>
                    <a:lstStyle/>
                    <a:p>
                      <a:pPr marL="344488" indent="-344488">
                        <a:buFont typeface="+mj-lt"/>
                        <a:buNone/>
                      </a:pPr>
                      <a:r>
                        <a:rPr lang="en-US" sz="2000" dirty="0">
                          <a:latin typeface="Arial" panose="020B0604020202020204" pitchFamily="34" charset="0"/>
                          <a:cs typeface="Arial" panose="020B0604020202020204" pitchFamily="34" charset="0"/>
                        </a:rPr>
                        <a:t>Finding an ABA in Cognos</a:t>
                      </a:r>
                    </a:p>
                  </a:txBody>
                  <a:tcP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60745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37994" y="105959"/>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Completing an ABA</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597" y="813845"/>
            <a:ext cx="9102436" cy="5179631"/>
          </a:xfrm>
          <a:prstGeom prst="rect">
            <a:avLst/>
          </a:prstGeom>
        </p:spPr>
      </p:pic>
      <p:sp>
        <p:nvSpPr>
          <p:cNvPr id="12" name="Rectangle 11"/>
          <p:cNvSpPr/>
          <p:nvPr/>
        </p:nvSpPr>
        <p:spPr>
          <a:xfrm>
            <a:off x="3433157" y="1105593"/>
            <a:ext cx="1804900" cy="261649"/>
          </a:xfrm>
          <a:prstGeom prst="rect">
            <a:avLst/>
          </a:prstGeom>
          <a:noFill/>
          <a:ln w="57150" cap="flat" cmpd="sng" algn="ctr">
            <a:solidFill>
              <a:srgbClr val="1F497D"/>
            </a:solidFill>
            <a:prstDash val="solid"/>
          </a:ln>
          <a:effectLst>
            <a:outerShdw blurRad="40000" dist="23000" dir="5400000" rotWithShape="0">
              <a:srgbClr val="000000">
                <a:alpha val="35000"/>
              </a:srgbClr>
            </a:outerShdw>
          </a:effectLst>
        </p:spPr>
        <p:txBody>
          <a:bodyPr rtlCol="0" anchor="ctr"/>
          <a:lstStyle/>
          <a:p>
            <a:endParaRPr lang="en-US"/>
          </a:p>
        </p:txBody>
      </p:sp>
      <p:cxnSp>
        <p:nvCxnSpPr>
          <p:cNvPr id="13" name="Straight Arrow Connector 12"/>
          <p:cNvCxnSpPr/>
          <p:nvPr/>
        </p:nvCxnSpPr>
        <p:spPr>
          <a:xfrm>
            <a:off x="5238057" y="1279669"/>
            <a:ext cx="1678132" cy="1064520"/>
          </a:xfrm>
          <a:prstGeom prst="straightConnector1">
            <a:avLst/>
          </a:prstGeom>
          <a:noFill/>
          <a:ln w="25400" cap="flat" cmpd="sng" algn="ctr">
            <a:solidFill>
              <a:srgbClr val="1F497D"/>
            </a:solidFill>
            <a:prstDash val="solid"/>
            <a:tailEnd type="triangle"/>
          </a:ln>
          <a:effectLst>
            <a:outerShdw blurRad="40000" dist="20000" dir="5400000" rotWithShape="0">
              <a:srgbClr val="000000">
                <a:alpha val="38000"/>
              </a:srgbClr>
            </a:outerShdw>
          </a:effectLst>
        </p:spPr>
      </p:cxnSp>
      <p:sp>
        <p:nvSpPr>
          <p:cNvPr id="14" name="Rectangle 13"/>
          <p:cNvSpPr/>
          <p:nvPr/>
        </p:nvSpPr>
        <p:spPr>
          <a:xfrm>
            <a:off x="6077123" y="2377930"/>
            <a:ext cx="3819814" cy="280670"/>
          </a:xfrm>
          <a:prstGeom prst="rect">
            <a:avLst/>
          </a:prstGeom>
          <a:noFill/>
          <a:ln w="38100" cap="flat" cmpd="sng" algn="ctr">
            <a:solidFill>
              <a:srgbClr val="1F497D"/>
            </a:solidFill>
            <a:prstDash val="solid"/>
          </a:ln>
          <a:effectLst>
            <a:outerShdw blurRad="40000" dist="23000" dir="5400000" rotWithShape="0">
              <a:srgbClr val="000000">
                <a:alpha val="35000"/>
              </a:srgbClr>
            </a:outerShdw>
          </a:effectLst>
        </p:spPr>
        <p:txBody>
          <a:bodyPr rtlCol="0" anchor="ctr"/>
          <a:lstStyle/>
          <a:p>
            <a:endParaRPr lang="en-US"/>
          </a:p>
        </p:txBody>
      </p:sp>
      <p:sp>
        <p:nvSpPr>
          <p:cNvPr id="15" name="Rectangle 14"/>
          <p:cNvSpPr/>
          <p:nvPr/>
        </p:nvSpPr>
        <p:spPr>
          <a:xfrm>
            <a:off x="1510520" y="5569527"/>
            <a:ext cx="4433080" cy="514149"/>
          </a:xfrm>
          <a:prstGeom prst="rect">
            <a:avLst/>
          </a:prstGeom>
          <a:noFill/>
          <a:ln w="57150" cap="flat" cmpd="sng" algn="ctr">
            <a:solidFill>
              <a:srgbClr val="1F497D"/>
            </a:solidFill>
            <a:prstDash val="solid"/>
          </a:ln>
          <a:effectLst>
            <a:outerShdw blurRad="40000" dist="23000" dir="5400000" rotWithShape="0">
              <a:srgbClr val="000000">
                <a:alpha val="35000"/>
              </a:srgbClr>
            </a:outerShdw>
          </a:effectLst>
        </p:spPr>
        <p:txBody>
          <a:bodyPr rtlCol="0" anchor="ctr"/>
          <a:lstStyle/>
          <a:p>
            <a:endParaRPr lang="en-US"/>
          </a:p>
        </p:txBody>
      </p:sp>
      <p:cxnSp>
        <p:nvCxnSpPr>
          <p:cNvPr id="16" name="Straight Arrow Connector 15"/>
          <p:cNvCxnSpPr/>
          <p:nvPr/>
        </p:nvCxnSpPr>
        <p:spPr>
          <a:xfrm flipV="1">
            <a:off x="3977640" y="2730839"/>
            <a:ext cx="3624349" cy="2838688"/>
          </a:xfrm>
          <a:prstGeom prst="straightConnector1">
            <a:avLst/>
          </a:prstGeom>
          <a:noFill/>
          <a:ln w="38100" cap="flat" cmpd="sng" algn="ctr">
            <a:solidFill>
              <a:srgbClr val="1F497D"/>
            </a:solidFill>
            <a:prstDash val="solid"/>
            <a:tailEnd type="triangl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069327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0" y="0"/>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Entering the Chartstring</a:t>
            </a:r>
          </a:p>
        </p:txBody>
      </p:sp>
      <p:sp>
        <p:nvSpPr>
          <p:cNvPr id="8" name="Rounded Rectangle 4"/>
          <p:cNvSpPr/>
          <p:nvPr/>
        </p:nvSpPr>
        <p:spPr>
          <a:xfrm>
            <a:off x="167214" y="707886"/>
            <a:ext cx="12024786" cy="5046132"/>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170688" tIns="170688" rIns="170688" bIns="170688"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From Source &amp; To Destination</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From Source </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is the chartstring sending the money.  </a:t>
            </a: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To Destination </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is the chartstring receiving the money.</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If a chartstring contains a Project value, the </a:t>
            </a: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PC BU </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and </a:t>
            </a: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Activity</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fields must be completed for that chartstring.</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From</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Function</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and </a:t>
            </a: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To</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Function</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are required. </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562793" y="2718262"/>
            <a:ext cx="8927869" cy="3399904"/>
          </a:xfrm>
          <a:prstGeom prst="rect">
            <a:avLst/>
          </a:prstGeom>
        </p:spPr>
      </p:pic>
    </p:spTree>
    <p:extLst>
      <p:ext uri="{BB962C8B-B14F-4D97-AF65-F5344CB8AC3E}">
        <p14:creationId xmlns:p14="http://schemas.microsoft.com/office/powerpoint/2010/main" val="3959480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198298" y="89168"/>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Selecting an Account</a:t>
            </a:r>
          </a:p>
        </p:txBody>
      </p:sp>
      <p:sp>
        <p:nvSpPr>
          <p:cNvPr id="8" name="Rounded Rectangle 4"/>
          <p:cNvSpPr/>
          <p:nvPr/>
        </p:nvSpPr>
        <p:spPr>
          <a:xfrm>
            <a:off x="140369" y="797054"/>
            <a:ext cx="11853333" cy="5046132"/>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170688" tIns="170688" rIns="170688" bIns="170688"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From Account &amp; To Account</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The account to use depends on whether the chartstring is budgetary (Fund Cat = 105, 120, 200) or not.</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r>
              <a:rPr kumimoji="0" lang="en-US" sz="2000" b="0" i="0" u="sng" strike="noStrike" kern="0" cap="none" spc="0" normalizeH="0" baseline="0" noProof="0" dirty="0">
                <a:ln>
                  <a:noFill/>
                </a:ln>
                <a:solidFill>
                  <a:prstClr val="black"/>
                </a:solidFill>
                <a:effectLst/>
                <a:uLnTx/>
                <a:uFillTx/>
                <a:latin typeface="Calibri"/>
                <a:ea typeface="+mn-ea"/>
                <a:cs typeface="Arial" panose="020B0604020202020204" pitchFamily="34" charset="0"/>
              </a:rPr>
              <a:t>The </a:t>
            </a:r>
            <a:r>
              <a:rPr kumimoji="0" lang="en-US" sz="2000" b="1" i="0" u="sng" strike="noStrike" kern="0" cap="none" spc="0" normalizeH="0" baseline="0" noProof="0" dirty="0">
                <a:ln>
                  <a:noFill/>
                </a:ln>
                <a:solidFill>
                  <a:prstClr val="black"/>
                </a:solidFill>
                <a:effectLst/>
                <a:uLnTx/>
                <a:uFillTx/>
                <a:latin typeface="Calibri"/>
                <a:ea typeface="+mn-ea"/>
                <a:cs typeface="Arial" panose="020B0604020202020204" pitchFamily="34" charset="0"/>
              </a:rPr>
              <a:t>From</a:t>
            </a:r>
            <a:r>
              <a:rPr kumimoji="0" lang="en-US" sz="2000" b="0" i="0" u="sng" strike="noStrike" kern="0" cap="none" spc="0" normalizeH="0" baseline="0" noProof="0" dirty="0">
                <a:ln>
                  <a:noFill/>
                </a:ln>
                <a:solidFill>
                  <a:prstClr val="black"/>
                </a:solidFill>
                <a:effectLst/>
                <a:uLnTx/>
                <a:uFillTx/>
                <a:latin typeface="Calibri"/>
                <a:ea typeface="+mn-ea"/>
                <a:cs typeface="Arial" panose="020B0604020202020204" pitchFamily="34" charset="0"/>
              </a:rPr>
              <a:t> and </a:t>
            </a:r>
            <a:r>
              <a:rPr kumimoji="0" lang="en-US" sz="2000" b="1" i="0" u="sng" strike="noStrike" kern="0" cap="none" spc="0" normalizeH="0" baseline="0" noProof="0" dirty="0">
                <a:ln>
                  <a:noFill/>
                </a:ln>
                <a:solidFill>
                  <a:prstClr val="black"/>
                </a:solidFill>
                <a:effectLst/>
                <a:uLnTx/>
                <a:uFillTx/>
                <a:latin typeface="Calibri"/>
                <a:ea typeface="+mn-ea"/>
                <a:cs typeface="Arial" panose="020B0604020202020204" pitchFamily="34" charset="0"/>
              </a:rPr>
              <a:t>To</a:t>
            </a:r>
            <a:r>
              <a:rPr kumimoji="0" lang="en-US" sz="2000" b="0" i="0" u="sng" strike="noStrike" kern="0" cap="none" spc="0" normalizeH="0" baseline="0" noProof="0" dirty="0">
                <a:ln>
                  <a:noFill/>
                </a:ln>
                <a:solidFill>
                  <a:prstClr val="black"/>
                </a:solidFill>
                <a:effectLst/>
                <a:uLnTx/>
                <a:uFillTx/>
                <a:latin typeface="Calibri"/>
                <a:ea typeface="+mn-ea"/>
                <a:cs typeface="Arial" panose="020B0604020202020204" pitchFamily="34" charset="0"/>
              </a:rPr>
              <a:t> chartstrings should be considered independently</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For example, if the </a:t>
            </a: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From</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Source</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chartstring is non-budgetary, use 70001 as the </a:t>
            </a: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From</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Account</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If the </a:t>
            </a: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To</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Destination</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chartstring is budgetary, use a D-level account as the </a:t>
            </a:r>
            <a:r>
              <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To Account</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a:t>
            </a: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grpSp>
        <p:nvGrpSpPr>
          <p:cNvPr id="9" name="Group 8"/>
          <p:cNvGrpSpPr/>
          <p:nvPr/>
        </p:nvGrpSpPr>
        <p:grpSpPr>
          <a:xfrm>
            <a:off x="1085060" y="3054698"/>
            <a:ext cx="9364275" cy="2900593"/>
            <a:chOff x="1220055" y="3182485"/>
            <a:chExt cx="9364275" cy="2900593"/>
          </a:xfrm>
        </p:grpSpPr>
        <p:sp>
          <p:nvSpPr>
            <p:cNvPr id="10" name="Freeform 9"/>
            <p:cNvSpPr/>
            <p:nvPr/>
          </p:nvSpPr>
          <p:spPr>
            <a:xfrm>
              <a:off x="1305523" y="3182485"/>
              <a:ext cx="4106062" cy="626261"/>
            </a:xfrm>
            <a:custGeom>
              <a:avLst/>
              <a:gdLst>
                <a:gd name="connsiteX0" fmla="*/ 0 w 1609283"/>
                <a:gd name="connsiteY0" fmla="*/ 78756 h 787563"/>
                <a:gd name="connsiteX1" fmla="*/ 78756 w 1609283"/>
                <a:gd name="connsiteY1" fmla="*/ 0 h 787563"/>
                <a:gd name="connsiteX2" fmla="*/ 1530527 w 1609283"/>
                <a:gd name="connsiteY2" fmla="*/ 0 h 787563"/>
                <a:gd name="connsiteX3" fmla="*/ 1609283 w 1609283"/>
                <a:gd name="connsiteY3" fmla="*/ 78756 h 787563"/>
                <a:gd name="connsiteX4" fmla="*/ 1609283 w 1609283"/>
                <a:gd name="connsiteY4" fmla="*/ 708807 h 787563"/>
                <a:gd name="connsiteX5" fmla="*/ 1530527 w 1609283"/>
                <a:gd name="connsiteY5" fmla="*/ 787563 h 787563"/>
                <a:gd name="connsiteX6" fmla="*/ 78756 w 1609283"/>
                <a:gd name="connsiteY6" fmla="*/ 787563 h 787563"/>
                <a:gd name="connsiteX7" fmla="*/ 0 w 1609283"/>
                <a:gd name="connsiteY7" fmla="*/ 708807 h 787563"/>
                <a:gd name="connsiteX8" fmla="*/ 0 w 1609283"/>
                <a:gd name="connsiteY8" fmla="*/ 78756 h 7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283" h="787563">
                  <a:moveTo>
                    <a:pt x="0" y="78756"/>
                  </a:moveTo>
                  <a:cubicBezTo>
                    <a:pt x="0" y="35260"/>
                    <a:pt x="35260" y="0"/>
                    <a:pt x="78756" y="0"/>
                  </a:cubicBezTo>
                  <a:lnTo>
                    <a:pt x="1530527" y="0"/>
                  </a:lnTo>
                  <a:cubicBezTo>
                    <a:pt x="1574023" y="0"/>
                    <a:pt x="1609283" y="35260"/>
                    <a:pt x="1609283" y="78756"/>
                  </a:cubicBezTo>
                  <a:lnTo>
                    <a:pt x="1609283" y="708807"/>
                  </a:lnTo>
                  <a:cubicBezTo>
                    <a:pt x="1609283" y="752303"/>
                    <a:pt x="1574023" y="787563"/>
                    <a:pt x="1530527" y="787563"/>
                  </a:cubicBezTo>
                  <a:lnTo>
                    <a:pt x="78756" y="787563"/>
                  </a:lnTo>
                  <a:cubicBezTo>
                    <a:pt x="35260" y="787563"/>
                    <a:pt x="0" y="752303"/>
                    <a:pt x="0" y="708807"/>
                  </a:cubicBezTo>
                  <a:lnTo>
                    <a:pt x="0" y="78756"/>
                  </a:lnTo>
                  <a:close/>
                </a:path>
              </a:pathLst>
            </a:custGeom>
            <a:solidFill>
              <a:schemeClr val="accent1"/>
            </a:solidFill>
            <a:ln w="25400" cap="flat" cmpd="sng" algn="ctr">
              <a:solidFill>
                <a:sysClr val="window" lastClr="FFFFFF"/>
              </a:solidFill>
              <a:prstDash val="solid"/>
            </a:ln>
            <a:effectLst/>
          </p:spPr>
          <p:txBody>
            <a:bodyPr spcFirstLastPara="0" vert="horz" wrap="square" lIns="55452" tIns="44657" rIns="55452" bIns="44657"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FROM SOURCE Chartstring:</a:t>
              </a:r>
            </a:p>
          </p:txBody>
        </p:sp>
        <p:sp>
          <p:nvSpPr>
            <p:cNvPr id="11" name="Freeform 10"/>
            <p:cNvSpPr/>
            <p:nvPr/>
          </p:nvSpPr>
          <p:spPr>
            <a:xfrm>
              <a:off x="1220055" y="3970207"/>
              <a:ext cx="4191530" cy="998166"/>
            </a:xfrm>
            <a:custGeom>
              <a:avLst/>
              <a:gdLst>
                <a:gd name="connsiteX0" fmla="*/ 0 w 4548970"/>
                <a:gd name="connsiteY0" fmla="*/ 99817 h 998166"/>
                <a:gd name="connsiteX1" fmla="*/ 99817 w 4548970"/>
                <a:gd name="connsiteY1" fmla="*/ 0 h 998166"/>
                <a:gd name="connsiteX2" fmla="*/ 4449153 w 4548970"/>
                <a:gd name="connsiteY2" fmla="*/ 0 h 998166"/>
                <a:gd name="connsiteX3" fmla="*/ 4548970 w 4548970"/>
                <a:gd name="connsiteY3" fmla="*/ 99817 h 998166"/>
                <a:gd name="connsiteX4" fmla="*/ 4548970 w 4548970"/>
                <a:gd name="connsiteY4" fmla="*/ 898349 h 998166"/>
                <a:gd name="connsiteX5" fmla="*/ 4449153 w 4548970"/>
                <a:gd name="connsiteY5" fmla="*/ 998166 h 998166"/>
                <a:gd name="connsiteX6" fmla="*/ 99817 w 4548970"/>
                <a:gd name="connsiteY6" fmla="*/ 998166 h 998166"/>
                <a:gd name="connsiteX7" fmla="*/ 0 w 4548970"/>
                <a:gd name="connsiteY7" fmla="*/ 898349 h 998166"/>
                <a:gd name="connsiteX8" fmla="*/ 0 w 4548970"/>
                <a:gd name="connsiteY8" fmla="*/ 99817 h 99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8970" h="998166">
                  <a:moveTo>
                    <a:pt x="0" y="99817"/>
                  </a:moveTo>
                  <a:cubicBezTo>
                    <a:pt x="0" y="44690"/>
                    <a:pt x="44690" y="0"/>
                    <a:pt x="99817" y="0"/>
                  </a:cubicBezTo>
                  <a:lnTo>
                    <a:pt x="4449153" y="0"/>
                  </a:lnTo>
                  <a:cubicBezTo>
                    <a:pt x="4504280" y="0"/>
                    <a:pt x="4548970" y="44690"/>
                    <a:pt x="4548970" y="99817"/>
                  </a:cubicBezTo>
                  <a:lnTo>
                    <a:pt x="4548970" y="898349"/>
                  </a:lnTo>
                  <a:cubicBezTo>
                    <a:pt x="4548970" y="953476"/>
                    <a:pt x="4504280" y="998166"/>
                    <a:pt x="4449153" y="998166"/>
                  </a:cubicBezTo>
                  <a:lnTo>
                    <a:pt x="99817" y="998166"/>
                  </a:lnTo>
                  <a:cubicBezTo>
                    <a:pt x="44690" y="998166"/>
                    <a:pt x="0" y="953476"/>
                    <a:pt x="0" y="898349"/>
                  </a:cubicBezTo>
                  <a:lnTo>
                    <a:pt x="0" y="99817"/>
                  </a:lnTo>
                  <a:close/>
                </a:path>
              </a:pathLst>
            </a:custGeom>
            <a:solidFill>
              <a:sysClr val="window" lastClr="FFFFFF">
                <a:alpha val="90000"/>
                <a:hueOff val="0"/>
                <a:satOff val="0"/>
                <a:lumOff val="0"/>
                <a:alphaOff val="0"/>
              </a:sysClr>
            </a:solidFill>
            <a:ln w="25400" cap="flat" cmpd="sng" algn="ctr">
              <a:solidFill>
                <a:schemeClr val="accent1"/>
              </a:solidFill>
              <a:prstDash val="solid"/>
            </a:ln>
            <a:effectLst/>
          </p:spPr>
          <p:txBody>
            <a:bodyPr spcFirstLastPara="0" vert="horz" wrap="square" lIns="55905" tIns="47015" rIns="55905" bIns="47015"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Budgetary</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(Fund Cat = 105, 120, 200) </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Enter the D-Level Expense Account</a:t>
              </a:r>
            </a:p>
          </p:txBody>
        </p:sp>
        <p:sp>
          <p:nvSpPr>
            <p:cNvPr id="12" name="Freeform 11"/>
            <p:cNvSpPr/>
            <p:nvPr/>
          </p:nvSpPr>
          <p:spPr>
            <a:xfrm>
              <a:off x="1220055" y="5084912"/>
              <a:ext cx="4191530" cy="998166"/>
            </a:xfrm>
            <a:custGeom>
              <a:avLst/>
              <a:gdLst>
                <a:gd name="connsiteX0" fmla="*/ 0 w 4548970"/>
                <a:gd name="connsiteY0" fmla="*/ 99817 h 998166"/>
                <a:gd name="connsiteX1" fmla="*/ 99817 w 4548970"/>
                <a:gd name="connsiteY1" fmla="*/ 0 h 998166"/>
                <a:gd name="connsiteX2" fmla="*/ 4449153 w 4548970"/>
                <a:gd name="connsiteY2" fmla="*/ 0 h 998166"/>
                <a:gd name="connsiteX3" fmla="*/ 4548970 w 4548970"/>
                <a:gd name="connsiteY3" fmla="*/ 99817 h 998166"/>
                <a:gd name="connsiteX4" fmla="*/ 4548970 w 4548970"/>
                <a:gd name="connsiteY4" fmla="*/ 898349 h 998166"/>
                <a:gd name="connsiteX5" fmla="*/ 4449153 w 4548970"/>
                <a:gd name="connsiteY5" fmla="*/ 998166 h 998166"/>
                <a:gd name="connsiteX6" fmla="*/ 99817 w 4548970"/>
                <a:gd name="connsiteY6" fmla="*/ 998166 h 998166"/>
                <a:gd name="connsiteX7" fmla="*/ 0 w 4548970"/>
                <a:gd name="connsiteY7" fmla="*/ 898349 h 998166"/>
                <a:gd name="connsiteX8" fmla="*/ 0 w 4548970"/>
                <a:gd name="connsiteY8" fmla="*/ 99817 h 99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8970" h="998166">
                  <a:moveTo>
                    <a:pt x="0" y="99817"/>
                  </a:moveTo>
                  <a:cubicBezTo>
                    <a:pt x="0" y="44690"/>
                    <a:pt x="44690" y="0"/>
                    <a:pt x="99817" y="0"/>
                  </a:cubicBezTo>
                  <a:lnTo>
                    <a:pt x="4449153" y="0"/>
                  </a:lnTo>
                  <a:cubicBezTo>
                    <a:pt x="4504280" y="0"/>
                    <a:pt x="4548970" y="44690"/>
                    <a:pt x="4548970" y="99817"/>
                  </a:cubicBezTo>
                  <a:lnTo>
                    <a:pt x="4548970" y="898349"/>
                  </a:lnTo>
                  <a:cubicBezTo>
                    <a:pt x="4548970" y="953476"/>
                    <a:pt x="4504280" y="998166"/>
                    <a:pt x="4449153" y="998166"/>
                  </a:cubicBezTo>
                  <a:lnTo>
                    <a:pt x="99817" y="998166"/>
                  </a:lnTo>
                  <a:cubicBezTo>
                    <a:pt x="44690" y="998166"/>
                    <a:pt x="0" y="953476"/>
                    <a:pt x="0" y="898349"/>
                  </a:cubicBezTo>
                  <a:lnTo>
                    <a:pt x="0" y="99817"/>
                  </a:lnTo>
                  <a:close/>
                </a:path>
              </a:pathLst>
            </a:custGeom>
            <a:solidFill>
              <a:sysClr val="window" lastClr="FFFFFF">
                <a:alpha val="90000"/>
                <a:hueOff val="0"/>
                <a:satOff val="0"/>
                <a:lumOff val="0"/>
                <a:alphaOff val="0"/>
              </a:sysClr>
            </a:solidFill>
            <a:ln w="25400" cap="flat" cmpd="sng" algn="ctr">
              <a:solidFill>
                <a:schemeClr val="accent1"/>
              </a:solidFill>
              <a:prstDash val="solid"/>
            </a:ln>
            <a:effectLst/>
          </p:spPr>
          <p:txBody>
            <a:bodyPr spcFirstLastPara="0" vert="horz" wrap="square" lIns="55905" tIns="47015" rIns="55905" bIns="47015"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Non-Budgetary or Project</a:t>
              </a:r>
              <a:br>
                <a:rPr kumimoji="0" lang="en-US" sz="1400" b="1"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br>
              <a:r>
                <a:rPr kumimoji="0" lang="en-US" sz="1400" b="1"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(Fund Cat ≠ 105, 120, 200)</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Enter 70001</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**For sponsorships only, Enter 70005**</a:t>
              </a:r>
            </a:p>
          </p:txBody>
        </p:sp>
        <p:sp>
          <p:nvSpPr>
            <p:cNvPr id="13" name="Freeform 12"/>
            <p:cNvSpPr/>
            <p:nvPr/>
          </p:nvSpPr>
          <p:spPr>
            <a:xfrm>
              <a:off x="6353577" y="3182485"/>
              <a:ext cx="4227671" cy="626261"/>
            </a:xfrm>
            <a:custGeom>
              <a:avLst/>
              <a:gdLst>
                <a:gd name="connsiteX0" fmla="*/ 0 w 1609283"/>
                <a:gd name="connsiteY0" fmla="*/ 78756 h 787563"/>
                <a:gd name="connsiteX1" fmla="*/ 78756 w 1609283"/>
                <a:gd name="connsiteY1" fmla="*/ 0 h 787563"/>
                <a:gd name="connsiteX2" fmla="*/ 1530527 w 1609283"/>
                <a:gd name="connsiteY2" fmla="*/ 0 h 787563"/>
                <a:gd name="connsiteX3" fmla="*/ 1609283 w 1609283"/>
                <a:gd name="connsiteY3" fmla="*/ 78756 h 787563"/>
                <a:gd name="connsiteX4" fmla="*/ 1609283 w 1609283"/>
                <a:gd name="connsiteY4" fmla="*/ 708807 h 787563"/>
                <a:gd name="connsiteX5" fmla="*/ 1530527 w 1609283"/>
                <a:gd name="connsiteY5" fmla="*/ 787563 h 787563"/>
                <a:gd name="connsiteX6" fmla="*/ 78756 w 1609283"/>
                <a:gd name="connsiteY6" fmla="*/ 787563 h 787563"/>
                <a:gd name="connsiteX7" fmla="*/ 0 w 1609283"/>
                <a:gd name="connsiteY7" fmla="*/ 708807 h 787563"/>
                <a:gd name="connsiteX8" fmla="*/ 0 w 1609283"/>
                <a:gd name="connsiteY8" fmla="*/ 78756 h 7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283" h="787563">
                  <a:moveTo>
                    <a:pt x="0" y="78756"/>
                  </a:moveTo>
                  <a:cubicBezTo>
                    <a:pt x="0" y="35260"/>
                    <a:pt x="35260" y="0"/>
                    <a:pt x="78756" y="0"/>
                  </a:cubicBezTo>
                  <a:lnTo>
                    <a:pt x="1530527" y="0"/>
                  </a:lnTo>
                  <a:cubicBezTo>
                    <a:pt x="1574023" y="0"/>
                    <a:pt x="1609283" y="35260"/>
                    <a:pt x="1609283" y="78756"/>
                  </a:cubicBezTo>
                  <a:lnTo>
                    <a:pt x="1609283" y="708807"/>
                  </a:lnTo>
                  <a:cubicBezTo>
                    <a:pt x="1609283" y="752303"/>
                    <a:pt x="1574023" y="787563"/>
                    <a:pt x="1530527" y="787563"/>
                  </a:cubicBezTo>
                  <a:lnTo>
                    <a:pt x="78756" y="787563"/>
                  </a:lnTo>
                  <a:cubicBezTo>
                    <a:pt x="35260" y="787563"/>
                    <a:pt x="0" y="752303"/>
                    <a:pt x="0" y="708807"/>
                  </a:cubicBezTo>
                  <a:lnTo>
                    <a:pt x="0" y="78756"/>
                  </a:lnTo>
                  <a:close/>
                </a:path>
              </a:pathLst>
            </a:custGeom>
            <a:solidFill>
              <a:schemeClr val="accent1"/>
            </a:solidFill>
            <a:ln w="25400" cap="flat" cmpd="sng" algn="ctr">
              <a:solidFill>
                <a:sysClr val="window" lastClr="FFFFFF"/>
              </a:solidFill>
              <a:prstDash val="solid"/>
            </a:ln>
            <a:effectLst/>
          </p:spPr>
          <p:txBody>
            <a:bodyPr spcFirstLastPara="0" vert="horz" wrap="square" lIns="55452" tIns="44657" rIns="55452" bIns="44657"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DESTINATION Chartstring:</a:t>
              </a:r>
            </a:p>
          </p:txBody>
        </p:sp>
        <p:sp>
          <p:nvSpPr>
            <p:cNvPr id="14" name="Freeform 13"/>
            <p:cNvSpPr/>
            <p:nvPr/>
          </p:nvSpPr>
          <p:spPr>
            <a:xfrm>
              <a:off x="6392800" y="3970207"/>
              <a:ext cx="4191530" cy="998166"/>
            </a:xfrm>
            <a:custGeom>
              <a:avLst/>
              <a:gdLst>
                <a:gd name="connsiteX0" fmla="*/ 0 w 4548970"/>
                <a:gd name="connsiteY0" fmla="*/ 99817 h 998166"/>
                <a:gd name="connsiteX1" fmla="*/ 99817 w 4548970"/>
                <a:gd name="connsiteY1" fmla="*/ 0 h 998166"/>
                <a:gd name="connsiteX2" fmla="*/ 4449153 w 4548970"/>
                <a:gd name="connsiteY2" fmla="*/ 0 h 998166"/>
                <a:gd name="connsiteX3" fmla="*/ 4548970 w 4548970"/>
                <a:gd name="connsiteY3" fmla="*/ 99817 h 998166"/>
                <a:gd name="connsiteX4" fmla="*/ 4548970 w 4548970"/>
                <a:gd name="connsiteY4" fmla="*/ 898349 h 998166"/>
                <a:gd name="connsiteX5" fmla="*/ 4449153 w 4548970"/>
                <a:gd name="connsiteY5" fmla="*/ 998166 h 998166"/>
                <a:gd name="connsiteX6" fmla="*/ 99817 w 4548970"/>
                <a:gd name="connsiteY6" fmla="*/ 998166 h 998166"/>
                <a:gd name="connsiteX7" fmla="*/ 0 w 4548970"/>
                <a:gd name="connsiteY7" fmla="*/ 898349 h 998166"/>
                <a:gd name="connsiteX8" fmla="*/ 0 w 4548970"/>
                <a:gd name="connsiteY8" fmla="*/ 99817 h 99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8970" h="998166">
                  <a:moveTo>
                    <a:pt x="0" y="99817"/>
                  </a:moveTo>
                  <a:cubicBezTo>
                    <a:pt x="0" y="44690"/>
                    <a:pt x="44690" y="0"/>
                    <a:pt x="99817" y="0"/>
                  </a:cubicBezTo>
                  <a:lnTo>
                    <a:pt x="4449153" y="0"/>
                  </a:lnTo>
                  <a:cubicBezTo>
                    <a:pt x="4504280" y="0"/>
                    <a:pt x="4548970" y="44690"/>
                    <a:pt x="4548970" y="99817"/>
                  </a:cubicBezTo>
                  <a:lnTo>
                    <a:pt x="4548970" y="898349"/>
                  </a:lnTo>
                  <a:cubicBezTo>
                    <a:pt x="4548970" y="953476"/>
                    <a:pt x="4504280" y="998166"/>
                    <a:pt x="4449153" y="998166"/>
                  </a:cubicBezTo>
                  <a:lnTo>
                    <a:pt x="99817" y="998166"/>
                  </a:lnTo>
                  <a:cubicBezTo>
                    <a:pt x="44690" y="998166"/>
                    <a:pt x="0" y="953476"/>
                    <a:pt x="0" y="898349"/>
                  </a:cubicBezTo>
                  <a:lnTo>
                    <a:pt x="0" y="99817"/>
                  </a:lnTo>
                  <a:close/>
                </a:path>
              </a:pathLst>
            </a:custGeom>
            <a:solidFill>
              <a:sysClr val="window" lastClr="FFFFFF">
                <a:alpha val="90000"/>
                <a:hueOff val="0"/>
                <a:satOff val="0"/>
                <a:lumOff val="0"/>
                <a:alphaOff val="0"/>
              </a:sysClr>
            </a:solidFill>
            <a:ln w="25400" cap="flat" cmpd="sng" algn="ctr">
              <a:solidFill>
                <a:schemeClr val="accent1"/>
              </a:solidFill>
              <a:prstDash val="solid"/>
            </a:ln>
            <a:effectLst/>
          </p:spPr>
          <p:txBody>
            <a:bodyPr spcFirstLastPara="0" vert="horz" wrap="square" lIns="55905" tIns="47015" rIns="55905" bIns="47015"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Budgetary</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(Fund Cat = 105, 120, 200) </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Enter the D-Level Expense Account</a:t>
              </a:r>
            </a:p>
          </p:txBody>
        </p:sp>
        <p:sp>
          <p:nvSpPr>
            <p:cNvPr id="15" name="Freeform 14"/>
            <p:cNvSpPr/>
            <p:nvPr/>
          </p:nvSpPr>
          <p:spPr>
            <a:xfrm>
              <a:off x="6392800" y="5084912"/>
              <a:ext cx="4191530" cy="998166"/>
            </a:xfrm>
            <a:custGeom>
              <a:avLst/>
              <a:gdLst>
                <a:gd name="connsiteX0" fmla="*/ 0 w 4548970"/>
                <a:gd name="connsiteY0" fmla="*/ 99817 h 998166"/>
                <a:gd name="connsiteX1" fmla="*/ 99817 w 4548970"/>
                <a:gd name="connsiteY1" fmla="*/ 0 h 998166"/>
                <a:gd name="connsiteX2" fmla="*/ 4449153 w 4548970"/>
                <a:gd name="connsiteY2" fmla="*/ 0 h 998166"/>
                <a:gd name="connsiteX3" fmla="*/ 4548970 w 4548970"/>
                <a:gd name="connsiteY3" fmla="*/ 99817 h 998166"/>
                <a:gd name="connsiteX4" fmla="*/ 4548970 w 4548970"/>
                <a:gd name="connsiteY4" fmla="*/ 898349 h 998166"/>
                <a:gd name="connsiteX5" fmla="*/ 4449153 w 4548970"/>
                <a:gd name="connsiteY5" fmla="*/ 998166 h 998166"/>
                <a:gd name="connsiteX6" fmla="*/ 99817 w 4548970"/>
                <a:gd name="connsiteY6" fmla="*/ 998166 h 998166"/>
                <a:gd name="connsiteX7" fmla="*/ 0 w 4548970"/>
                <a:gd name="connsiteY7" fmla="*/ 898349 h 998166"/>
                <a:gd name="connsiteX8" fmla="*/ 0 w 4548970"/>
                <a:gd name="connsiteY8" fmla="*/ 99817 h 99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8970" h="998166">
                  <a:moveTo>
                    <a:pt x="0" y="99817"/>
                  </a:moveTo>
                  <a:cubicBezTo>
                    <a:pt x="0" y="44690"/>
                    <a:pt x="44690" y="0"/>
                    <a:pt x="99817" y="0"/>
                  </a:cubicBezTo>
                  <a:lnTo>
                    <a:pt x="4449153" y="0"/>
                  </a:lnTo>
                  <a:cubicBezTo>
                    <a:pt x="4504280" y="0"/>
                    <a:pt x="4548970" y="44690"/>
                    <a:pt x="4548970" y="99817"/>
                  </a:cubicBezTo>
                  <a:lnTo>
                    <a:pt x="4548970" y="898349"/>
                  </a:lnTo>
                  <a:cubicBezTo>
                    <a:pt x="4548970" y="953476"/>
                    <a:pt x="4504280" y="998166"/>
                    <a:pt x="4449153" y="998166"/>
                  </a:cubicBezTo>
                  <a:lnTo>
                    <a:pt x="99817" y="998166"/>
                  </a:lnTo>
                  <a:cubicBezTo>
                    <a:pt x="44690" y="998166"/>
                    <a:pt x="0" y="953476"/>
                    <a:pt x="0" y="898349"/>
                  </a:cubicBezTo>
                  <a:lnTo>
                    <a:pt x="0" y="99817"/>
                  </a:lnTo>
                  <a:close/>
                </a:path>
              </a:pathLst>
            </a:custGeom>
            <a:solidFill>
              <a:sysClr val="window" lastClr="FFFFFF">
                <a:alpha val="90000"/>
                <a:hueOff val="0"/>
                <a:satOff val="0"/>
                <a:lumOff val="0"/>
                <a:alphaOff val="0"/>
              </a:sysClr>
            </a:solidFill>
            <a:ln w="25400" cap="flat" cmpd="sng" algn="ctr">
              <a:solidFill>
                <a:schemeClr val="accent1"/>
              </a:solidFill>
              <a:prstDash val="solid"/>
            </a:ln>
            <a:effectLst/>
          </p:spPr>
          <p:txBody>
            <a:bodyPr spcFirstLastPara="0" vert="horz" wrap="square" lIns="55905" tIns="47015" rIns="55905" bIns="47015"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Non-Budgetary or Project</a:t>
              </a:r>
              <a:br>
                <a:rPr kumimoji="0" lang="en-US" sz="14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br>
              <a:r>
                <a:rPr kumimoji="0" lang="en-US" sz="1400" b="1"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(Fund Cat ≠ 105, 120, 200)</a:t>
              </a:r>
              <a:endParaRPr kumimoji="0" lang="en-US" sz="14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Enter 70003</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**For sponsorships only, Enter 70007**</a:t>
              </a:r>
            </a:p>
          </p:txBody>
        </p:sp>
      </p:grpSp>
      <p:cxnSp>
        <p:nvCxnSpPr>
          <p:cNvPr id="16" name="Straight Arrow Connector 15"/>
          <p:cNvCxnSpPr/>
          <p:nvPr/>
        </p:nvCxnSpPr>
        <p:spPr>
          <a:xfrm flipV="1">
            <a:off x="5276591" y="5573410"/>
            <a:ext cx="951725" cy="8314"/>
          </a:xfrm>
          <a:prstGeom prst="straightConnector1">
            <a:avLst/>
          </a:prstGeom>
          <a:noFill/>
          <a:ln w="25400" cap="flat" cmpd="sng" algn="ctr">
            <a:solidFill>
              <a:srgbClr val="FFC000"/>
            </a:solidFill>
            <a:prstDash val="solid"/>
            <a:tailEnd type="triangle"/>
          </a:ln>
          <a:effectLst>
            <a:outerShdw blurRad="40000" dist="20000" dir="5400000" rotWithShape="0">
              <a:srgbClr val="000000">
                <a:alpha val="38000"/>
              </a:srgbClr>
            </a:outerShdw>
          </a:effectLst>
        </p:spPr>
      </p:cxnSp>
      <p:cxnSp>
        <p:nvCxnSpPr>
          <p:cNvPr id="18" name="Straight Arrow Connector 17"/>
          <p:cNvCxnSpPr/>
          <p:nvPr/>
        </p:nvCxnSpPr>
        <p:spPr>
          <a:xfrm flipV="1">
            <a:off x="5276591" y="4331510"/>
            <a:ext cx="981215" cy="8313"/>
          </a:xfrm>
          <a:prstGeom prst="straightConnector1">
            <a:avLst/>
          </a:prstGeom>
          <a:noFill/>
          <a:ln w="25400" cap="flat" cmpd="sng" algn="ctr">
            <a:solidFill>
              <a:srgbClr val="4F81BD"/>
            </a:solidFill>
            <a:prstDash val="solid"/>
            <a:tailEnd type="triangl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338358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119" y="239480"/>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Adding lines to an ABA</a:t>
            </a:r>
          </a:p>
        </p:txBody>
      </p:sp>
      <p:sp>
        <p:nvSpPr>
          <p:cNvPr id="8" name="TextBox 7"/>
          <p:cNvSpPr txBox="1"/>
          <p:nvPr/>
        </p:nvSpPr>
        <p:spPr>
          <a:xfrm>
            <a:off x="299258" y="1210362"/>
            <a:ext cx="3981797" cy="2785378"/>
          </a:xfrm>
          <a:prstGeom prst="rect">
            <a:avLst/>
          </a:prstGeom>
          <a:noFill/>
        </p:spPr>
        <p:txBody>
          <a:bodyPr wrap="square" rtlCol="0">
            <a:spAutoFit/>
          </a:bodyPr>
          <a:lstStyle/>
          <a:p>
            <a:pPr defTabSz="457200"/>
            <a:r>
              <a:rPr lang="en-US" sz="2500" dirty="0">
                <a:solidFill>
                  <a:prstClr val="black"/>
                </a:solidFill>
                <a:latin typeface="Century Gothic" panose="020B0502020202020204" pitchFamily="34" charset="0"/>
                <a:cs typeface="Arial"/>
              </a:rPr>
              <a:t>You can process more than one transfer on an ABA by adding lines to the ABA. This can be done by clicking the plus sign in the right corner.</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236" y="1210362"/>
            <a:ext cx="7721287" cy="4814551"/>
          </a:xfrm>
          <a:prstGeom prst="rect">
            <a:avLst/>
          </a:prstGeom>
        </p:spPr>
      </p:pic>
      <p:sp>
        <p:nvSpPr>
          <p:cNvPr id="12" name="Oval 11"/>
          <p:cNvSpPr/>
          <p:nvPr/>
        </p:nvSpPr>
        <p:spPr>
          <a:xfrm>
            <a:off x="4540683" y="2424616"/>
            <a:ext cx="1315085" cy="356870"/>
          </a:xfrm>
          <a:prstGeom prst="ellipse">
            <a:avLst/>
          </a:prstGeom>
          <a:noFill/>
          <a:ln w="3810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endParaRPr lang="en-US"/>
          </a:p>
        </p:txBody>
      </p:sp>
      <p:sp>
        <p:nvSpPr>
          <p:cNvPr id="13" name="Oval 12"/>
          <p:cNvSpPr/>
          <p:nvPr/>
        </p:nvSpPr>
        <p:spPr>
          <a:xfrm>
            <a:off x="11171530" y="2329308"/>
            <a:ext cx="431800" cy="356870"/>
          </a:xfrm>
          <a:prstGeom prst="ellipse">
            <a:avLst/>
          </a:prstGeom>
          <a:noFill/>
          <a:ln w="5715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endParaRPr lang="en-US"/>
          </a:p>
        </p:txBody>
      </p:sp>
      <p:sp>
        <p:nvSpPr>
          <p:cNvPr id="4" name="Rectangle 3"/>
          <p:cNvSpPr/>
          <p:nvPr/>
        </p:nvSpPr>
        <p:spPr>
          <a:xfrm>
            <a:off x="5253644" y="5902036"/>
            <a:ext cx="448887" cy="122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116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2119" y="239480"/>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Adding lines to an ABA</a:t>
            </a:r>
          </a:p>
        </p:txBody>
      </p:sp>
      <p:sp>
        <p:nvSpPr>
          <p:cNvPr id="8" name="Rounded Rectangle 4"/>
          <p:cNvSpPr/>
          <p:nvPr/>
        </p:nvSpPr>
        <p:spPr>
          <a:xfrm>
            <a:off x="167214" y="1042792"/>
            <a:ext cx="12024786" cy="5046132"/>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170688" tIns="170688" rIns="170688" bIns="170688"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Tips to decrease processing times when adding multiple lines</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457200" marR="0" lvl="0" indent="-457200" defTabSz="1066800" eaLnBrk="1" fontAlgn="auto" latinLnBrk="0" hangingPunct="1">
              <a:lnSpc>
                <a:spcPct val="90000"/>
              </a:lnSpc>
              <a:spcBef>
                <a:spcPct val="0"/>
              </a:spcBef>
              <a:spcAft>
                <a:spcPct val="35000"/>
              </a:spcAft>
              <a:buClrTx/>
              <a:buSzTx/>
              <a:buAutoNum type="arabicPeriod"/>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When submitting an unusual transfer request, limit additional lines (unless the additional lines are similar).</a:t>
            </a:r>
          </a:p>
          <a:p>
            <a:pPr marL="742950" lvl="1" indent="-285750" defTabSz="1066800">
              <a:lnSpc>
                <a:spcPct val="90000"/>
              </a:lnSpc>
              <a:spcBef>
                <a:spcPct val="0"/>
              </a:spcBef>
              <a:spcAft>
                <a:spcPct val="35000"/>
              </a:spcAft>
              <a:buFont typeface="Arial" panose="020B0604020202020204" pitchFamily="34" charset="0"/>
              <a:buChar char="•"/>
              <a:defRPr/>
            </a:pPr>
            <a:r>
              <a:rPr kumimoji="0" lang="en-US"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When research is required, the entire ABA (rather than the particular line) will be delayed</a:t>
            </a:r>
            <a:endParaRPr kumimoji="0" lang="en-US" sz="20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457200" marR="0" lvl="0" indent="-457200" defTabSz="1066800" eaLnBrk="1" fontAlgn="auto" latinLnBrk="0" hangingPunct="1">
              <a:lnSpc>
                <a:spcPct val="90000"/>
              </a:lnSpc>
              <a:spcBef>
                <a:spcPct val="0"/>
              </a:spcBef>
              <a:spcAft>
                <a:spcPct val="35000"/>
              </a:spcAft>
              <a:buClrTx/>
              <a:buSzTx/>
              <a:buFontTx/>
              <a:buAutoNum type="arabicPeriod" startAt="2"/>
              <a:tabLst/>
              <a:defRPr/>
            </a:pPr>
            <a:r>
              <a:rPr lang="en-US" sz="2000" kern="0" dirty="0">
                <a:solidFill>
                  <a:prstClr val="black"/>
                </a:solidFill>
                <a:latin typeface="Calibri"/>
                <a:cs typeface="Arial" panose="020B0604020202020204" pitchFamily="34" charset="0"/>
              </a:rPr>
              <a:t>When entering multiple lines:</a:t>
            </a:r>
          </a:p>
          <a:p>
            <a:pPr marL="914400" lvl="1" indent="-457200" defTabSz="1066800">
              <a:lnSpc>
                <a:spcPct val="90000"/>
              </a:lnSpc>
              <a:spcBef>
                <a:spcPct val="0"/>
              </a:spcBef>
              <a:spcAft>
                <a:spcPct val="35000"/>
              </a:spcAft>
              <a:buFont typeface="Arial" panose="020B0604020202020204" pitchFamily="34" charset="0"/>
              <a:buChar char="•"/>
              <a:defRPr/>
            </a:pPr>
            <a:r>
              <a:rPr lang="en-US" sz="2000" kern="0">
                <a:solidFill>
                  <a:prstClr val="black"/>
                </a:solidFill>
                <a:latin typeface="Calibri"/>
                <a:cs typeface="Arial" panose="020B0604020202020204" pitchFamily="34" charset="0"/>
              </a:rPr>
              <a:t>If </a:t>
            </a:r>
            <a:r>
              <a:rPr lang="en-US" sz="2000" kern="0" dirty="0">
                <a:solidFill>
                  <a:prstClr val="black"/>
                </a:solidFill>
                <a:latin typeface="Calibri"/>
                <a:cs typeface="Arial" panose="020B0604020202020204" pitchFamily="34" charset="0"/>
              </a:rPr>
              <a:t>one line is denied, this results to the entire ABA transaction lines are denied. Limit additional lines up to 10 lines in case if one line is denied will result to submit the 10 lines again. </a:t>
            </a:r>
          </a:p>
          <a:p>
            <a:pPr marL="914400" lvl="1" indent="-457200" defTabSz="1066800">
              <a:lnSpc>
                <a:spcPct val="90000"/>
              </a:lnSpc>
              <a:spcBef>
                <a:spcPct val="0"/>
              </a:spcBef>
              <a:spcAft>
                <a:spcPct val="35000"/>
              </a:spcAft>
              <a:buFont typeface="Arial" panose="020B0604020202020204" pitchFamily="34" charset="0"/>
              <a:buChar char="•"/>
              <a:defRPr/>
            </a:pPr>
            <a:r>
              <a:rPr lang="en-US" sz="2000" kern="0" noProof="0" dirty="0">
                <a:solidFill>
                  <a:prstClr val="black"/>
                </a:solidFill>
                <a:latin typeface="Calibri"/>
                <a:cs typeface="Arial" panose="020B0604020202020204" pitchFamily="34" charset="0"/>
              </a:rPr>
              <a:t>If the lines are </a:t>
            </a:r>
            <a:r>
              <a:rPr lang="en-US" sz="2000" kern="0" dirty="0">
                <a:solidFill>
                  <a:prstClr val="black"/>
                </a:solidFill>
                <a:latin typeface="Calibri"/>
                <a:cs typeface="Arial" panose="020B0604020202020204" pitchFamily="34" charset="0"/>
              </a:rPr>
              <a:t>different scenarios on the first line, </a:t>
            </a:r>
            <a:r>
              <a:rPr lang="en-US" sz="2000" kern="0" noProof="0" dirty="0">
                <a:solidFill>
                  <a:prstClr val="black"/>
                </a:solidFill>
                <a:latin typeface="Calibri"/>
                <a:cs typeface="Arial" panose="020B0604020202020204" pitchFamily="34" charset="0"/>
              </a:rPr>
              <a:t>please ensure that information on the justification information. </a:t>
            </a:r>
            <a:endParaRPr kumimoji="0" lang="en-US" sz="200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endPar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R="0" lvl="0" defTabSz="1066800" eaLnBrk="1" fontAlgn="auto" latinLnBrk="0" hangingPunct="1">
              <a:lnSpc>
                <a:spcPct val="90000"/>
              </a:lnSpc>
              <a:spcBef>
                <a:spcPct val="0"/>
              </a:spcBef>
              <a:spcAft>
                <a:spcPct val="35000"/>
              </a:spcAft>
              <a:buClrTx/>
              <a:buSzTx/>
              <a:tabLst/>
              <a:defRPr/>
            </a:pPr>
            <a:endPar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endParaRPr kumimoji="0" lang="en-US" sz="2000" b="1"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457200" marR="0" lvl="0" indent="-457200" defTabSz="106680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257458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91650" y="206168"/>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Submitting an ABA</a:t>
            </a:r>
          </a:p>
        </p:txBody>
      </p:sp>
      <p:sp>
        <p:nvSpPr>
          <p:cNvPr id="4" name="Rounded Rectangle 4"/>
          <p:cNvSpPr/>
          <p:nvPr/>
        </p:nvSpPr>
        <p:spPr>
          <a:xfrm>
            <a:off x="169333" y="1143000"/>
            <a:ext cx="12024786" cy="5046132"/>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170688" tIns="170688" rIns="170688" bIns="170688"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Save &amp; Preview Approvals – Submit for Approval</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Click on “</a:t>
            </a:r>
            <a:r>
              <a:rPr kumimoji="0" lang="en-US" sz="2000" b="0" i="0" u="none" strike="noStrike" kern="0" cap="none" spc="0" normalizeH="0" baseline="0" noProof="0" dirty="0">
                <a:ln>
                  <a:noFill/>
                </a:ln>
                <a:solidFill>
                  <a:srgbClr val="1F497D"/>
                </a:solidFill>
                <a:effectLst/>
                <a:uLnTx/>
                <a:uFillTx/>
                <a:latin typeface="Calibri"/>
                <a:ea typeface="+mn-ea"/>
                <a:cs typeface="Arial" panose="020B0604020202020204" pitchFamily="34" charset="0"/>
              </a:rPr>
              <a:t>Save &amp; Preview Approvals</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to save the ABA and see who the ABA will route to for approval (the Workflow).</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Click on “</a:t>
            </a:r>
            <a:r>
              <a:rPr kumimoji="0" lang="en-US" sz="2000" b="0" i="0" u="none" strike="noStrike" kern="0" cap="none" spc="0" normalizeH="0" baseline="0" noProof="0" dirty="0">
                <a:ln>
                  <a:noFill/>
                </a:ln>
                <a:solidFill>
                  <a:srgbClr val="FF0000"/>
                </a:solidFill>
                <a:effectLst/>
                <a:uLnTx/>
                <a:uFillTx/>
                <a:latin typeface="Calibri"/>
                <a:ea typeface="+mn-ea"/>
                <a:cs typeface="Arial" panose="020B0604020202020204" pitchFamily="34" charset="0"/>
              </a:rPr>
              <a:t>Submit for Approval</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to submit the ABA for approval.</a:t>
            </a:r>
          </a:p>
          <a:p>
            <a:pPr marL="457200" marR="0" lvl="0" indent="-457200" defTabSz="106680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486848" y="2989843"/>
            <a:ext cx="8634587" cy="2871793"/>
          </a:xfrm>
          <a:prstGeom prst="rect">
            <a:avLst/>
          </a:prstGeom>
        </p:spPr>
      </p:pic>
      <p:sp>
        <p:nvSpPr>
          <p:cNvPr id="6" name="Rectangle 5"/>
          <p:cNvSpPr/>
          <p:nvPr/>
        </p:nvSpPr>
        <p:spPr>
          <a:xfrm>
            <a:off x="1588931" y="5484070"/>
            <a:ext cx="2171394" cy="282633"/>
          </a:xfrm>
          <a:prstGeom prst="rect">
            <a:avLst/>
          </a:prstGeom>
          <a:noFill/>
          <a:ln w="3810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3862407" y="5484070"/>
            <a:ext cx="1712748" cy="281207"/>
          </a:xfrm>
          <a:prstGeom prst="rect">
            <a:avLst/>
          </a:prstGeom>
          <a:noFill/>
          <a:ln w="3810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67073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50520" y="1534133"/>
            <a:ext cx="12194118" cy="1015663"/>
          </a:xfrm>
          <a:prstGeom prst="rect">
            <a:avLst/>
          </a:prstGeom>
          <a:noFill/>
        </p:spPr>
        <p:txBody>
          <a:bodyPr wrap="square" rtlCol="0">
            <a:spAutoFit/>
          </a:bodyPr>
          <a:lstStyle/>
          <a:p>
            <a:pPr algn="ctr" defTabSz="457200"/>
            <a:r>
              <a:rPr lang="en-US" sz="6000" b="1" dirty="0">
                <a:solidFill>
                  <a:prstClr val="black"/>
                </a:solidFill>
                <a:latin typeface="Arial"/>
                <a:cs typeface="Arial"/>
              </a:rPr>
              <a:t>Approving</a:t>
            </a:r>
          </a:p>
        </p:txBody>
      </p:sp>
    </p:spTree>
    <p:extLst>
      <p:ext uri="{BB962C8B-B14F-4D97-AF65-F5344CB8AC3E}">
        <p14:creationId xmlns:p14="http://schemas.microsoft.com/office/powerpoint/2010/main" val="2127138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291857" y="268798"/>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Approving an ABA</a:t>
            </a:r>
          </a:p>
        </p:txBody>
      </p:sp>
      <p:sp>
        <p:nvSpPr>
          <p:cNvPr id="7" name="Rounded Rectangle 4"/>
          <p:cNvSpPr/>
          <p:nvPr/>
        </p:nvSpPr>
        <p:spPr>
          <a:xfrm>
            <a:off x="167214" y="1117947"/>
            <a:ext cx="12024786" cy="5046132"/>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170688" tIns="170688" rIns="170688" bIns="170688"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To approve an ABA you </a:t>
            </a:r>
            <a:r>
              <a:rPr kumimoji="0" lang="en-US" sz="2500" b="1" i="0" u="sng"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must</a:t>
            </a: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go through your </a:t>
            </a:r>
            <a:r>
              <a:rPr kumimoji="0" lang="en-US" sz="25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Worklist</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The </a:t>
            </a:r>
            <a:r>
              <a:rPr kumimoji="0" lang="en-US" sz="2000" b="0" i="0" u="none" strike="noStrike" kern="0" cap="none" spc="0" normalizeH="0" baseline="0" noProof="0" dirty="0">
                <a:ln>
                  <a:noFill/>
                </a:ln>
                <a:solidFill>
                  <a:srgbClr val="FF0000"/>
                </a:solidFill>
                <a:effectLst/>
                <a:uLnTx/>
                <a:uFillTx/>
                <a:latin typeface="Calibri"/>
                <a:ea typeface="+mn-ea"/>
                <a:cs typeface="Arial" panose="020B0604020202020204" pitchFamily="34" charset="0"/>
              </a:rPr>
              <a:t>Worklist</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is located in the top right corner of EIS. Once you click on the Worklist you will see all ABAs pending your approval.</a:t>
            </a:r>
          </a:p>
          <a:p>
            <a:pPr marL="457200" marR="0" lvl="0" indent="-457200" defTabSz="1066800" eaLnBrk="1" fontAlgn="auto" latinLnBrk="0" hangingPunct="1">
              <a:lnSpc>
                <a:spcPct val="90000"/>
              </a:lnSpc>
              <a:spcBef>
                <a:spcPct val="0"/>
              </a:spcBef>
              <a:spcAft>
                <a:spcPct val="35000"/>
              </a:spcAft>
              <a:buClrTx/>
              <a:buSzTx/>
              <a:buFont typeface="+mj-lt"/>
              <a:buAutoNum type="arabicPeriod"/>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Click on the </a:t>
            </a:r>
            <a:r>
              <a:rPr kumimoji="0" lang="en-US" sz="2000" b="0" i="0" u="none" strike="noStrike" kern="0" cap="none" spc="0" normalizeH="0" baseline="0" noProof="0" dirty="0">
                <a:ln>
                  <a:noFill/>
                </a:ln>
                <a:solidFill>
                  <a:srgbClr val="4F81BD"/>
                </a:solidFill>
                <a:effectLst/>
                <a:uLnTx/>
                <a:uFillTx/>
                <a:latin typeface="Calibri"/>
                <a:ea typeface="+mn-ea"/>
                <a:cs typeface="Arial" panose="020B0604020202020204" pitchFamily="34" charset="0"/>
              </a:rPr>
              <a:t>hyperlink</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to pull up an ABA for approval.</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8" name="Picture 7"/>
          <p:cNvPicPr>
            <a:picLocks noChangeAspect="1"/>
          </p:cNvPicPr>
          <p:nvPr/>
        </p:nvPicPr>
        <p:blipFill>
          <a:blip r:embed="rId2"/>
          <a:stretch>
            <a:fillRect/>
          </a:stretch>
        </p:blipFill>
        <p:spPr>
          <a:xfrm>
            <a:off x="856211" y="2940763"/>
            <a:ext cx="9917084" cy="3125252"/>
          </a:xfrm>
          <a:prstGeom prst="rect">
            <a:avLst/>
          </a:prstGeom>
        </p:spPr>
      </p:pic>
      <p:sp>
        <p:nvSpPr>
          <p:cNvPr id="9" name="Oval 8"/>
          <p:cNvSpPr/>
          <p:nvPr/>
        </p:nvSpPr>
        <p:spPr>
          <a:xfrm>
            <a:off x="6181725" y="4644741"/>
            <a:ext cx="2039561" cy="957000"/>
          </a:xfrm>
          <a:prstGeom prst="ellipse">
            <a:avLst/>
          </a:prstGeom>
          <a:noFill/>
          <a:ln w="76200"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Oval 9"/>
          <p:cNvSpPr/>
          <p:nvPr/>
        </p:nvSpPr>
        <p:spPr>
          <a:xfrm>
            <a:off x="8379230" y="2930585"/>
            <a:ext cx="806334" cy="614989"/>
          </a:xfrm>
          <a:prstGeom prst="ellipse">
            <a:avLst/>
          </a:prstGeom>
          <a:noFill/>
          <a:ln w="7620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34215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91440" y="281324"/>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Approving an ABA</a:t>
            </a:r>
          </a:p>
        </p:txBody>
      </p:sp>
      <p:sp>
        <p:nvSpPr>
          <p:cNvPr id="7" name="Rounded Rectangle 4"/>
          <p:cNvSpPr/>
          <p:nvPr/>
        </p:nvSpPr>
        <p:spPr>
          <a:xfrm>
            <a:off x="169333" y="1143000"/>
            <a:ext cx="12024786" cy="5046132"/>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170688" tIns="170688" rIns="170688" bIns="170688"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Review the transfer then Approve or Deny. Please note that a comment must be entered if an ABA is denied.</a:t>
            </a: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961804" y="2026276"/>
            <a:ext cx="7313122" cy="4085810"/>
          </a:xfrm>
          <a:prstGeom prst="rect">
            <a:avLst/>
          </a:prstGeom>
        </p:spPr>
      </p:pic>
      <p:sp>
        <p:nvSpPr>
          <p:cNvPr id="9" name="Rectangle 8"/>
          <p:cNvSpPr/>
          <p:nvPr/>
        </p:nvSpPr>
        <p:spPr>
          <a:xfrm>
            <a:off x="1961804" y="5652655"/>
            <a:ext cx="1654232" cy="459431"/>
          </a:xfrm>
          <a:prstGeom prst="rect">
            <a:avLst/>
          </a:prstGeom>
          <a:noFill/>
          <a:ln w="5715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71440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0" y="2085278"/>
            <a:ext cx="12194118" cy="1015663"/>
          </a:xfrm>
          <a:prstGeom prst="rect">
            <a:avLst/>
          </a:prstGeom>
          <a:noFill/>
        </p:spPr>
        <p:txBody>
          <a:bodyPr wrap="square" rtlCol="0">
            <a:spAutoFit/>
          </a:bodyPr>
          <a:lstStyle/>
          <a:p>
            <a:pPr algn="ctr" defTabSz="457200"/>
            <a:r>
              <a:rPr lang="en-US" sz="6000" b="1" dirty="0">
                <a:solidFill>
                  <a:prstClr val="black"/>
                </a:solidFill>
                <a:latin typeface="Arial"/>
                <a:cs typeface="Arial"/>
              </a:rPr>
              <a:t>Finding an ABA in EIS</a:t>
            </a:r>
          </a:p>
        </p:txBody>
      </p:sp>
    </p:spTree>
    <p:extLst>
      <p:ext uri="{BB962C8B-B14F-4D97-AF65-F5344CB8AC3E}">
        <p14:creationId xmlns:p14="http://schemas.microsoft.com/office/powerpoint/2010/main" val="3917747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91440" y="1786019"/>
            <a:ext cx="12194118" cy="1015663"/>
          </a:xfrm>
          <a:prstGeom prst="rect">
            <a:avLst/>
          </a:prstGeom>
          <a:noFill/>
        </p:spPr>
        <p:txBody>
          <a:bodyPr wrap="square" rtlCol="0">
            <a:spAutoFit/>
          </a:bodyPr>
          <a:lstStyle/>
          <a:p>
            <a:pPr algn="ctr"/>
            <a:r>
              <a:rPr lang="en-US" sz="6000" b="1" dirty="0">
                <a:latin typeface="Arial"/>
                <a:cs typeface="Arial"/>
              </a:rPr>
              <a:t>Budget Basics</a:t>
            </a:r>
          </a:p>
        </p:txBody>
      </p:sp>
    </p:spTree>
    <p:extLst>
      <p:ext uri="{BB962C8B-B14F-4D97-AF65-F5344CB8AC3E}">
        <p14:creationId xmlns:p14="http://schemas.microsoft.com/office/powerpoint/2010/main" val="1605644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49382" y="281324"/>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To Find ABAs</a:t>
            </a:r>
          </a:p>
        </p:txBody>
      </p:sp>
      <p:sp>
        <p:nvSpPr>
          <p:cNvPr id="6" name="Rounded Rectangle 4"/>
          <p:cNvSpPr/>
          <p:nvPr/>
        </p:nvSpPr>
        <p:spPr>
          <a:xfrm>
            <a:off x="321733" y="1295400"/>
            <a:ext cx="12024786" cy="5046132"/>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170688" tIns="170688" rIns="170688" bIns="170688"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 From the Main Menu in EIS, select Campus Self-Service &gt; Transfers (Budget &amp; IDT) &gt; ABA IDT Entry. A new page will appear. </a:t>
            </a:r>
          </a:p>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2. Click on the </a:t>
            </a:r>
            <a:r>
              <a:rPr kumimoji="0" lang="en-US" sz="25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ABA Form</a:t>
            </a: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button. A new page will appear.</a:t>
            </a:r>
          </a:p>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3. Click on the </a:t>
            </a:r>
            <a:r>
              <a:rPr kumimoji="0" lang="en-US" sz="25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Find Existing Value</a:t>
            </a: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tab.</a:t>
            </a: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7" name="Picture 6"/>
          <p:cNvPicPr>
            <a:picLocks noChangeAspect="1"/>
          </p:cNvPicPr>
          <p:nvPr/>
        </p:nvPicPr>
        <p:blipFill>
          <a:blip r:embed="rId2"/>
          <a:stretch>
            <a:fillRect/>
          </a:stretch>
        </p:blipFill>
        <p:spPr>
          <a:xfrm>
            <a:off x="3172210" y="3216363"/>
            <a:ext cx="4634058" cy="2866937"/>
          </a:xfrm>
          <a:prstGeom prst="rect">
            <a:avLst/>
          </a:prstGeom>
        </p:spPr>
      </p:pic>
    </p:spTree>
    <p:extLst>
      <p:ext uri="{BB962C8B-B14F-4D97-AF65-F5344CB8AC3E}">
        <p14:creationId xmlns:p14="http://schemas.microsoft.com/office/powerpoint/2010/main" val="177963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49382" y="281324"/>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Denial Comments</a:t>
            </a:r>
          </a:p>
        </p:txBody>
      </p:sp>
      <p:sp>
        <p:nvSpPr>
          <p:cNvPr id="3" name="TextBox 2"/>
          <p:cNvSpPr txBox="1"/>
          <p:nvPr/>
        </p:nvSpPr>
        <p:spPr>
          <a:xfrm>
            <a:off x="282633" y="1271847"/>
            <a:ext cx="4862945" cy="4524315"/>
          </a:xfrm>
          <a:prstGeom prst="rect">
            <a:avLst/>
          </a:prstGeom>
          <a:noFill/>
        </p:spPr>
        <p:txBody>
          <a:bodyPr wrap="square" rtlCol="0">
            <a:spAutoFit/>
          </a:bodyPr>
          <a:lstStyle/>
          <a:p>
            <a:pPr defTabSz="457200"/>
            <a:r>
              <a:rPr lang="en-US" sz="2400" dirty="0">
                <a:solidFill>
                  <a:prstClr val="black"/>
                </a:solidFill>
                <a:latin typeface="Arial"/>
                <a:cs typeface="Arial"/>
              </a:rPr>
              <a:t>To find a denial comment:</a:t>
            </a:r>
          </a:p>
          <a:p>
            <a:pPr defTabSz="457200"/>
            <a:endParaRPr lang="en-US" sz="2400" dirty="0">
              <a:solidFill>
                <a:prstClr val="black"/>
              </a:solidFill>
              <a:latin typeface="Arial"/>
              <a:cs typeface="Arial"/>
            </a:endParaRPr>
          </a:p>
          <a:p>
            <a:pPr marL="457200" indent="-457200" defTabSz="457200">
              <a:buFontTx/>
              <a:buAutoNum type="arabicPeriod"/>
            </a:pPr>
            <a:r>
              <a:rPr lang="en-US" sz="2400" dirty="0">
                <a:solidFill>
                  <a:prstClr val="black"/>
                </a:solidFill>
                <a:latin typeface="Arial"/>
                <a:cs typeface="Arial"/>
              </a:rPr>
              <a:t>Find the ABA, and go to the approvals page</a:t>
            </a:r>
          </a:p>
          <a:p>
            <a:pPr marL="457200" indent="-457200" defTabSz="457200">
              <a:buFontTx/>
              <a:buAutoNum type="arabicPeriod"/>
            </a:pPr>
            <a:endParaRPr lang="en-US" sz="2400" dirty="0">
              <a:solidFill>
                <a:prstClr val="black"/>
              </a:solidFill>
              <a:latin typeface="Arial"/>
              <a:cs typeface="Arial"/>
            </a:endParaRPr>
          </a:p>
          <a:p>
            <a:pPr marL="457200" indent="-457200" defTabSz="457200">
              <a:buFontTx/>
              <a:buAutoNum type="arabicPeriod"/>
            </a:pPr>
            <a:r>
              <a:rPr lang="en-US" sz="2400" dirty="0">
                <a:solidFill>
                  <a:prstClr val="black"/>
                </a:solidFill>
                <a:latin typeface="Arial"/>
                <a:cs typeface="Arial"/>
              </a:rPr>
              <a:t>Find the line that has “View/Hide Comments”</a:t>
            </a:r>
          </a:p>
          <a:p>
            <a:pPr marL="457200" indent="-457200" defTabSz="457200">
              <a:buFontTx/>
              <a:buAutoNum type="arabicPeriod"/>
            </a:pPr>
            <a:endParaRPr lang="en-US" sz="2400" dirty="0">
              <a:solidFill>
                <a:prstClr val="black"/>
              </a:solidFill>
              <a:latin typeface="Arial"/>
              <a:cs typeface="Arial"/>
            </a:endParaRPr>
          </a:p>
          <a:p>
            <a:pPr marL="457200" indent="-457200" defTabSz="457200">
              <a:buFontTx/>
              <a:buAutoNum type="arabicPeriod"/>
            </a:pPr>
            <a:r>
              <a:rPr lang="en-US" sz="2400" dirty="0">
                <a:solidFill>
                  <a:prstClr val="black"/>
                </a:solidFill>
                <a:latin typeface="Arial"/>
                <a:cs typeface="Arial"/>
              </a:rPr>
              <a:t>Click on the View/Hide hyperlink</a:t>
            </a:r>
          </a:p>
          <a:p>
            <a:pPr marL="457200" indent="-457200" defTabSz="457200">
              <a:buFontTx/>
              <a:buAutoNum type="arabicPeriod"/>
            </a:pPr>
            <a:endParaRPr lang="en-US" sz="2400" dirty="0">
              <a:solidFill>
                <a:srgbClr val="139A29"/>
              </a:solidFill>
              <a:latin typeface="Arial"/>
              <a:cs typeface="Arial"/>
            </a:endParaRPr>
          </a:p>
          <a:p>
            <a:pPr marL="457200" indent="-457200" defTabSz="457200">
              <a:buFontTx/>
              <a:buAutoNum type="arabicPeriod"/>
            </a:pPr>
            <a:endParaRPr lang="en-US" sz="2400" dirty="0">
              <a:solidFill>
                <a:srgbClr val="139A29"/>
              </a:solidFill>
              <a:latin typeface="Arial"/>
              <a:cs typeface="Arial"/>
            </a:endParaRPr>
          </a:p>
        </p:txBody>
      </p:sp>
      <p:pic>
        <p:nvPicPr>
          <p:cNvPr id="4" name="Picture 3"/>
          <p:cNvPicPr>
            <a:picLocks noChangeAspect="1"/>
          </p:cNvPicPr>
          <p:nvPr/>
        </p:nvPicPr>
        <p:blipFill>
          <a:blip r:embed="rId2"/>
          <a:stretch>
            <a:fillRect/>
          </a:stretch>
        </p:blipFill>
        <p:spPr>
          <a:xfrm>
            <a:off x="5450377" y="1143000"/>
            <a:ext cx="6410265" cy="4799994"/>
          </a:xfrm>
          <a:prstGeom prst="rect">
            <a:avLst/>
          </a:prstGeom>
          <a:solidFill>
            <a:srgbClr val="C0504D"/>
          </a:solidFill>
        </p:spPr>
      </p:pic>
      <p:sp>
        <p:nvSpPr>
          <p:cNvPr id="5" name="Oval 4"/>
          <p:cNvSpPr/>
          <p:nvPr/>
        </p:nvSpPr>
        <p:spPr>
          <a:xfrm>
            <a:off x="8470668" y="3840480"/>
            <a:ext cx="1338350" cy="781396"/>
          </a:xfrm>
          <a:prstGeom prst="ellipse">
            <a:avLst/>
          </a:prstGeom>
          <a:noFill/>
          <a:ln w="5715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5450377" y="1143000"/>
            <a:ext cx="4358641" cy="853613"/>
          </a:xfrm>
          <a:prstGeom prst="rect">
            <a:avLst/>
          </a:prstGeom>
        </p:spPr>
      </p:pic>
      <p:sp>
        <p:nvSpPr>
          <p:cNvPr id="7" name="Rectangle 6"/>
          <p:cNvSpPr/>
          <p:nvPr/>
        </p:nvSpPr>
        <p:spPr>
          <a:xfrm>
            <a:off x="6309360" y="1604355"/>
            <a:ext cx="689956" cy="11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745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66596" y="181116"/>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Edit &amp; Resubmit an ABA</a:t>
            </a:r>
          </a:p>
        </p:txBody>
      </p:sp>
      <p:sp>
        <p:nvSpPr>
          <p:cNvPr id="3" name="Rounded Rectangle 4"/>
          <p:cNvSpPr/>
          <p:nvPr/>
        </p:nvSpPr>
        <p:spPr>
          <a:xfrm>
            <a:off x="167214" y="889002"/>
            <a:ext cx="12024786" cy="5046132"/>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170688" tIns="170688" rIns="170688" bIns="170688"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To pull back an ABA once submitted or to reuse a previously submitted ABA, pull up your ABA and click on Recycle Transfer. </a:t>
            </a:r>
            <a:r>
              <a:rPr kumimoji="0" lang="en-US" sz="25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ABAs can only be recycled one time.</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On the next screen click on “Return to Entry Page” located at the bottom of the page</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Make necessary changes and Submit ABA for approval.</a:t>
            </a: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4" name="Picture 3"/>
          <p:cNvPicPr>
            <a:picLocks noChangeAspect="1"/>
          </p:cNvPicPr>
          <p:nvPr/>
        </p:nvPicPr>
        <p:blipFill rotWithShape="1">
          <a:blip r:embed="rId2"/>
          <a:srcRect t="5744" b="7541"/>
          <a:stretch/>
        </p:blipFill>
        <p:spPr>
          <a:xfrm>
            <a:off x="2115052" y="1988636"/>
            <a:ext cx="7366981" cy="1205345"/>
          </a:xfrm>
          <a:prstGeom prst="rect">
            <a:avLst/>
          </a:prstGeom>
        </p:spPr>
      </p:pic>
      <p:pic>
        <p:nvPicPr>
          <p:cNvPr id="5" name="Picture 4"/>
          <p:cNvPicPr>
            <a:picLocks noChangeAspect="1"/>
          </p:cNvPicPr>
          <p:nvPr/>
        </p:nvPicPr>
        <p:blipFill rotWithShape="1">
          <a:blip r:embed="rId3"/>
          <a:srcRect l="-858" r="858"/>
          <a:stretch/>
        </p:blipFill>
        <p:spPr>
          <a:xfrm>
            <a:off x="1183742" y="4427024"/>
            <a:ext cx="9991725" cy="1209675"/>
          </a:xfrm>
          <a:prstGeom prst="rect">
            <a:avLst/>
          </a:prstGeom>
        </p:spPr>
      </p:pic>
      <p:sp>
        <p:nvSpPr>
          <p:cNvPr id="6" name="Rectangle 5"/>
          <p:cNvSpPr/>
          <p:nvPr/>
        </p:nvSpPr>
        <p:spPr>
          <a:xfrm>
            <a:off x="5560308" y="2591308"/>
            <a:ext cx="1238595" cy="296194"/>
          </a:xfrm>
          <a:prstGeom prst="rect">
            <a:avLst/>
          </a:prstGeom>
          <a:noFill/>
          <a:ln w="5715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4581677" y="5269472"/>
            <a:ext cx="1404851" cy="376889"/>
          </a:xfrm>
          <a:prstGeom prst="rect">
            <a:avLst/>
          </a:prstGeom>
          <a:noFill/>
          <a:ln w="5715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87145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2085278"/>
            <a:ext cx="12194118" cy="1015663"/>
          </a:xfrm>
          <a:prstGeom prst="rect">
            <a:avLst/>
          </a:prstGeom>
          <a:noFill/>
        </p:spPr>
        <p:txBody>
          <a:bodyPr wrap="square" rtlCol="0">
            <a:spAutoFit/>
          </a:bodyPr>
          <a:lstStyle/>
          <a:p>
            <a:pPr algn="ctr" defTabSz="457200"/>
            <a:r>
              <a:rPr lang="en-US" sz="6000" b="1" dirty="0">
                <a:solidFill>
                  <a:prstClr val="black"/>
                </a:solidFill>
                <a:latin typeface="Arial"/>
                <a:cs typeface="Arial"/>
              </a:rPr>
              <a:t>Finding an ABA in Cognos</a:t>
            </a:r>
          </a:p>
        </p:txBody>
      </p:sp>
    </p:spTree>
    <p:extLst>
      <p:ext uri="{BB962C8B-B14F-4D97-AF65-F5344CB8AC3E}">
        <p14:creationId xmlns:p14="http://schemas.microsoft.com/office/powerpoint/2010/main" val="496180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91440" y="281324"/>
            <a:ext cx="12192000" cy="707886"/>
          </a:xfrm>
          <a:prstGeom prst="rect">
            <a:avLst/>
          </a:prstGeom>
          <a:noFill/>
        </p:spPr>
        <p:txBody>
          <a:bodyPr wrap="square" rtlCol="0">
            <a:spAutoFit/>
          </a:bodyPr>
          <a:lstStyle/>
          <a:p>
            <a:pPr algn="ctr" defTabSz="457200"/>
            <a:r>
              <a:rPr lang="en-US" sz="4000" b="1" dirty="0">
                <a:solidFill>
                  <a:prstClr val="black"/>
                </a:solidFill>
                <a:latin typeface="Calibri"/>
                <a:cs typeface="Arial" panose="020B0604020202020204" pitchFamily="34" charset="0"/>
              </a:rPr>
              <a:t>Find a Processed ABA Journal in </a:t>
            </a:r>
            <a:r>
              <a:rPr lang="en-US" sz="4000" b="1" dirty="0" err="1">
                <a:solidFill>
                  <a:prstClr val="black"/>
                </a:solidFill>
                <a:latin typeface="Calibri"/>
                <a:cs typeface="Arial" panose="020B0604020202020204" pitchFamily="34" charset="0"/>
              </a:rPr>
              <a:t>Cognos</a:t>
            </a:r>
            <a:endParaRPr lang="en-US" sz="4000" b="1" dirty="0">
              <a:solidFill>
                <a:prstClr val="black"/>
              </a:solidFill>
              <a:latin typeface="Calibri"/>
              <a:cs typeface="Arial" panose="020B0604020202020204" pitchFamily="34" charset="0"/>
            </a:endParaRPr>
          </a:p>
        </p:txBody>
      </p:sp>
      <p:sp>
        <p:nvSpPr>
          <p:cNvPr id="3" name="Rounded Rectangle 4"/>
          <p:cNvSpPr/>
          <p:nvPr/>
        </p:nvSpPr>
        <p:spPr>
          <a:xfrm>
            <a:off x="169333" y="1143000"/>
            <a:ext cx="12024786" cy="5046132"/>
          </a:xfrm>
          <a:prstGeom prst="rect">
            <a:avLst/>
          </a:prstGeom>
          <a:noFill/>
          <a:ln>
            <a:noFill/>
          </a:ln>
          <a:effectLst/>
          <a:scene3d>
            <a:camera prst="orthographicFront">
              <a:rot lat="0" lon="0" rev="0"/>
            </a:camera>
            <a:lightRig rig="contrasting" dir="t">
              <a:rot lat="0" lon="0" rev="1200000"/>
            </a:lightRig>
          </a:scene3d>
          <a:sp3d/>
        </p:spPr>
        <p:txBody>
          <a:bodyPr spcFirstLastPara="0" vert="horz" wrap="square" lIns="170688" tIns="170688" rIns="170688" bIns="170688"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 line description will include your ABA # and the first 25 characters of the ABA description. </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Please note: Depending on the type of transfer there could be several entries associated with one ABA. All lines will include the same line description.</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457200" marR="0" lvl="0" indent="-457200" defTabSz="106680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457200" marR="0" lvl="0" indent="-457200" defTabSz="106680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5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04367" y="2700597"/>
            <a:ext cx="11001375" cy="1257300"/>
          </a:xfrm>
          <a:prstGeom prst="rect">
            <a:avLst/>
          </a:prstGeom>
        </p:spPr>
      </p:pic>
      <p:sp>
        <p:nvSpPr>
          <p:cNvPr id="5" name="Rectangle 4"/>
          <p:cNvSpPr/>
          <p:nvPr/>
        </p:nvSpPr>
        <p:spPr>
          <a:xfrm>
            <a:off x="9991898" y="3216636"/>
            <a:ext cx="1313844" cy="482528"/>
          </a:xfrm>
          <a:prstGeom prst="rect">
            <a:avLst/>
          </a:prstGeom>
          <a:noFill/>
          <a:ln w="3810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3614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2281527" y="1635720"/>
            <a:ext cx="7064679" cy="3323987"/>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Questions?</a:t>
            </a:r>
          </a:p>
          <a:p>
            <a:pPr algn="ctr"/>
            <a:endParaRPr lang="en-US" sz="5400" b="1" dirty="0">
              <a:latin typeface="Arial" panose="020B0604020202020204" pitchFamily="34" charset="0"/>
              <a:cs typeface="Arial" panose="020B0604020202020204" pitchFamily="34" charset="0"/>
            </a:endParaRPr>
          </a:p>
          <a:p>
            <a:pPr marL="400050" lvl="1" algn="ctr"/>
            <a:r>
              <a:rPr lang="en-US" sz="2400" b="1" dirty="0">
                <a:solidFill>
                  <a:srgbClr val="1D0FD7"/>
                </a:solidFill>
                <a:latin typeface="Century Gothic" panose="020B0502020202020204" pitchFamily="34" charset="0"/>
                <a:cs typeface="Arial"/>
              </a:rPr>
              <a:t>UNT Dallas- Budget Office</a:t>
            </a:r>
          </a:p>
          <a:p>
            <a:pPr marL="400050" lvl="1" algn="ctr"/>
            <a:r>
              <a:rPr lang="en-US" sz="2400" b="1" dirty="0">
                <a:solidFill>
                  <a:srgbClr val="00B050"/>
                </a:solidFill>
                <a:latin typeface="Century Gothic" panose="020B0502020202020204" pitchFamily="34" charset="0"/>
                <a:cs typeface="Arial"/>
                <a:hlinkClick r:id="rId2" action="ppaction://hlinkfile"/>
              </a:rPr>
              <a:t>Budget.Office@untdallas.edu</a:t>
            </a:r>
            <a:r>
              <a:rPr lang="en-US" sz="2400" b="1" dirty="0">
                <a:solidFill>
                  <a:srgbClr val="00B050"/>
                </a:solidFill>
                <a:latin typeface="Century Gothic" panose="020B0502020202020204" pitchFamily="34" charset="0"/>
                <a:cs typeface="Arial"/>
              </a:rPr>
              <a:t> </a:t>
            </a:r>
          </a:p>
          <a:p>
            <a:pPr algn="ct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107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14000">
              <a:srgbClr val="2A6EBC"/>
            </a:gs>
            <a:gs pos="78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37430" y="1973511"/>
            <a:ext cx="6046237" cy="2554545"/>
          </a:xfrm>
          <a:prstGeom prst="rect">
            <a:avLst/>
          </a:prstGeom>
          <a:noFill/>
        </p:spPr>
        <p:txBody>
          <a:bodyPr wrap="square" rtlCol="0">
            <a:spAutoFit/>
          </a:bodyPr>
          <a:lstStyle/>
          <a:p>
            <a:pPr marL="400050" lvl="1" indent="0" algn="ctr">
              <a:buNone/>
            </a:pPr>
            <a:r>
              <a:rPr lang="en-US" sz="8000" b="1" dirty="0">
                <a:ln w="19050">
                  <a:noFill/>
                </a:ln>
                <a:solidFill>
                  <a:schemeClr val="bg1"/>
                </a:solidFill>
                <a:latin typeface="Century Gothic" panose="020B0502020202020204" pitchFamily="34" charset="0"/>
                <a:cs typeface="Arial"/>
              </a:rPr>
              <a:t>Thank You</a:t>
            </a:r>
          </a:p>
          <a:p>
            <a:pPr marL="400050" lvl="1" indent="0" algn="ctr">
              <a:buNone/>
            </a:pPr>
            <a:endParaRPr lang="en-US" sz="2000" b="1" dirty="0">
              <a:solidFill>
                <a:schemeClr val="bg1"/>
              </a:solidFill>
              <a:latin typeface="Century Gothic" panose="020B0502020202020204" pitchFamily="34" charset="0"/>
              <a:cs typeface="Arial"/>
            </a:endParaRPr>
          </a:p>
          <a:p>
            <a:pPr marL="400050" lvl="1" indent="0" algn="ctr">
              <a:buNone/>
            </a:pPr>
            <a:endParaRPr lang="en-US" sz="2000" b="1" dirty="0">
              <a:solidFill>
                <a:schemeClr val="bg1"/>
              </a:solidFill>
              <a:latin typeface="Century Gothic" panose="020B0502020202020204" pitchFamily="34" charset="0"/>
              <a:cs typeface="Arial"/>
            </a:endParaRPr>
          </a:p>
          <a:p>
            <a:pPr marL="400050" lvl="1" indent="0" algn="ctr">
              <a:buNone/>
            </a:pPr>
            <a:endParaRPr lang="en-US" sz="2000" b="1" dirty="0">
              <a:solidFill>
                <a:schemeClr val="bg1"/>
              </a:solidFill>
              <a:latin typeface="Century Gothic" panose="020B0502020202020204" pitchFamily="34" charset="0"/>
              <a:cs typeface="Arial"/>
            </a:endParaRPr>
          </a:p>
          <a:p>
            <a:pPr marL="400050" lvl="1" indent="0" algn="ctr">
              <a:buNone/>
            </a:pPr>
            <a:endParaRPr lang="en-US" sz="2000" b="1" dirty="0">
              <a:solidFill>
                <a:schemeClr val="bg1"/>
              </a:solidFill>
              <a:latin typeface="Century Gothic" panose="020B0502020202020204" pitchFamily="34" charset="0"/>
              <a:cs typeface="Arial"/>
            </a:endParaRPr>
          </a:p>
        </p:txBody>
      </p:sp>
    </p:spTree>
    <p:extLst>
      <p:ext uri="{BB962C8B-B14F-4D97-AF65-F5344CB8AC3E}">
        <p14:creationId xmlns:p14="http://schemas.microsoft.com/office/powerpoint/2010/main" val="2634082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118" y="-24002"/>
            <a:ext cx="12194118"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Chart-Strings</a:t>
            </a:r>
          </a:p>
        </p:txBody>
      </p:sp>
      <p:graphicFrame>
        <p:nvGraphicFramePr>
          <p:cNvPr id="7" name="Table 6"/>
          <p:cNvGraphicFramePr>
            <a:graphicFrameLocks noGrp="1"/>
          </p:cNvGraphicFramePr>
          <p:nvPr>
            <p:extLst>
              <p:ext uri="{D42A27DB-BD31-4B8C-83A1-F6EECF244321}">
                <p14:modId xmlns:p14="http://schemas.microsoft.com/office/powerpoint/2010/main" val="4237036875"/>
              </p:ext>
            </p:extLst>
          </p:nvPr>
        </p:nvGraphicFramePr>
        <p:xfrm>
          <a:off x="479275" y="893936"/>
          <a:ext cx="10188134" cy="1807106"/>
        </p:xfrm>
        <a:graphic>
          <a:graphicData uri="http://schemas.openxmlformats.org/drawingml/2006/table">
            <a:tbl>
              <a:tblPr/>
              <a:tblGrid>
                <a:gridCol w="1221158">
                  <a:extLst>
                    <a:ext uri="{9D8B030D-6E8A-4147-A177-3AD203B41FA5}">
                      <a16:colId xmlns:a16="http://schemas.microsoft.com/office/drawing/2014/main" val="20008"/>
                    </a:ext>
                  </a:extLst>
                </a:gridCol>
                <a:gridCol w="1403498">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170151">
                  <a:extLst>
                    <a:ext uri="{9D8B030D-6E8A-4147-A177-3AD203B41FA5}">
                      <a16:colId xmlns:a16="http://schemas.microsoft.com/office/drawing/2014/main" val="20002"/>
                    </a:ext>
                  </a:extLst>
                </a:gridCol>
                <a:gridCol w="902077">
                  <a:extLst>
                    <a:ext uri="{9D8B030D-6E8A-4147-A177-3AD203B41FA5}">
                      <a16:colId xmlns:a16="http://schemas.microsoft.com/office/drawing/2014/main" val="20003"/>
                    </a:ext>
                  </a:extLst>
                </a:gridCol>
                <a:gridCol w="1117272">
                  <a:extLst>
                    <a:ext uri="{9D8B030D-6E8A-4147-A177-3AD203B41FA5}">
                      <a16:colId xmlns:a16="http://schemas.microsoft.com/office/drawing/2014/main" val="20004"/>
                    </a:ext>
                  </a:extLst>
                </a:gridCol>
                <a:gridCol w="949250">
                  <a:extLst>
                    <a:ext uri="{9D8B030D-6E8A-4147-A177-3AD203B41FA5}">
                      <a16:colId xmlns:a16="http://schemas.microsoft.com/office/drawing/2014/main" val="20005"/>
                    </a:ext>
                  </a:extLst>
                </a:gridCol>
                <a:gridCol w="848128">
                  <a:extLst>
                    <a:ext uri="{9D8B030D-6E8A-4147-A177-3AD203B41FA5}">
                      <a16:colId xmlns:a16="http://schemas.microsoft.com/office/drawing/2014/main" val="20006"/>
                    </a:ext>
                  </a:extLst>
                </a:gridCol>
                <a:gridCol w="1047750">
                  <a:extLst>
                    <a:ext uri="{9D8B030D-6E8A-4147-A177-3AD203B41FA5}">
                      <a16:colId xmlns:a16="http://schemas.microsoft.com/office/drawing/2014/main" val="20007"/>
                    </a:ext>
                  </a:extLst>
                </a:gridCol>
              </a:tblGrid>
              <a:tr h="493805">
                <a:tc>
                  <a:txBody>
                    <a:bodyPr/>
                    <a:lstStyle/>
                    <a:p>
                      <a:pPr algn="ctr" rtl="0" fontAlgn="ctr"/>
                      <a:r>
                        <a:rPr lang="en-US" sz="1500" b="1" i="0" u="none" strike="noStrike" dirty="0">
                          <a:solidFill>
                            <a:srgbClr val="FFFFFF"/>
                          </a:solidFill>
                          <a:effectLst/>
                          <a:latin typeface="Calibri" panose="020F0502020204030204" pitchFamily="34" charset="0"/>
                        </a:rPr>
                        <a:t>CHARTFIELD</a:t>
                      </a:r>
                    </a:p>
                  </a:txBody>
                  <a:tcPr marL="8285" marR="8285" marT="11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en-US" sz="1500" b="1" i="0" u="none" strike="noStrike" dirty="0">
                          <a:solidFill>
                            <a:srgbClr val="FFFFFF"/>
                          </a:solidFill>
                          <a:effectLst/>
                          <a:latin typeface="Calibri" panose="020F0502020204030204" pitchFamily="34" charset="0"/>
                        </a:rPr>
                        <a:t>Department ID</a:t>
                      </a:r>
                    </a:p>
                  </a:txBody>
                  <a:tcPr marL="8285" marR="8285" marT="11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en-US" sz="1500" b="1" i="0" u="none" strike="noStrike" dirty="0">
                          <a:solidFill>
                            <a:srgbClr val="FFFFFF"/>
                          </a:solidFill>
                          <a:effectLst/>
                          <a:latin typeface="Calibri" panose="020F0502020204030204" pitchFamily="34" charset="0"/>
                        </a:rPr>
                        <a:t>Fund Category</a:t>
                      </a:r>
                    </a:p>
                  </a:txBody>
                  <a:tcPr marL="8285" marR="8285" marT="11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en-US" sz="1500" b="1" i="0" u="none" strike="noStrike" dirty="0">
                          <a:solidFill>
                            <a:srgbClr val="FFFFFF"/>
                          </a:solidFill>
                          <a:effectLst/>
                          <a:latin typeface="Calibri" panose="020F0502020204030204" pitchFamily="34" charset="0"/>
                        </a:rPr>
                        <a:t>Fund</a:t>
                      </a:r>
                    </a:p>
                  </a:txBody>
                  <a:tcPr marL="8285" marR="8285" marT="11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algn="ctr" rtl="0" fontAlgn="ctr"/>
                      <a:r>
                        <a:rPr lang="en-US" sz="1500" b="1" i="0" u="none" strike="noStrike" dirty="0">
                          <a:solidFill>
                            <a:srgbClr val="FFFFFF"/>
                          </a:solidFill>
                          <a:effectLst/>
                          <a:latin typeface="Calibri" panose="020F0502020204030204" pitchFamily="34" charset="0"/>
                        </a:rPr>
                        <a:t>Function</a:t>
                      </a:r>
                    </a:p>
                  </a:txBody>
                  <a:tcPr marL="8285" marR="8285" marT="11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algn="ctr" rtl="0" fontAlgn="ctr"/>
                      <a:r>
                        <a:rPr lang="en-US" sz="1500" b="1" i="0" u="none" strike="noStrike" dirty="0">
                          <a:solidFill>
                            <a:srgbClr val="FFFFFF"/>
                          </a:solidFill>
                          <a:effectLst/>
                          <a:latin typeface="Calibri" panose="020F0502020204030204" pitchFamily="34" charset="0"/>
                        </a:rPr>
                        <a:t>Project</a:t>
                      </a:r>
                    </a:p>
                  </a:txBody>
                  <a:tcPr marL="8285" marR="8285" marT="11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algn="ctr" rtl="0" fontAlgn="ctr"/>
                      <a:r>
                        <a:rPr lang="en-US" sz="1500" b="1" i="0" u="none" strike="noStrike" dirty="0">
                          <a:solidFill>
                            <a:srgbClr val="FFFFFF"/>
                          </a:solidFill>
                          <a:effectLst/>
                          <a:latin typeface="Calibri" panose="020F0502020204030204" pitchFamily="34" charset="0"/>
                        </a:rPr>
                        <a:t>Program</a:t>
                      </a:r>
                    </a:p>
                  </a:txBody>
                  <a:tcPr marL="8285" marR="8285" marT="11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algn="ctr" rtl="0" fontAlgn="ctr"/>
                      <a:r>
                        <a:rPr lang="en-US" sz="1500" b="1" i="0" u="none" strike="noStrike" dirty="0">
                          <a:solidFill>
                            <a:srgbClr val="FFFFFF"/>
                          </a:solidFill>
                          <a:effectLst/>
                          <a:latin typeface="Calibri" panose="020F0502020204030204" pitchFamily="34" charset="0"/>
                        </a:rPr>
                        <a:t>Purpose</a:t>
                      </a:r>
                    </a:p>
                  </a:txBody>
                  <a:tcPr marL="8285" marR="8285" marT="11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algn="ctr" rtl="0" fontAlgn="ctr"/>
                      <a:r>
                        <a:rPr lang="en-US" sz="1500" b="1" i="0" u="none" strike="noStrike" dirty="0">
                          <a:solidFill>
                            <a:schemeClr val="bg1"/>
                          </a:solidFill>
                          <a:effectLst/>
                          <a:latin typeface="Calibri" panose="020F0502020204030204" pitchFamily="34" charset="0"/>
                        </a:rPr>
                        <a:t>Site</a:t>
                      </a:r>
                    </a:p>
                  </a:txBody>
                  <a:tcPr marL="8285" marR="8285" marT="11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20218">
                <a:tc>
                  <a:txBody>
                    <a:bodyPr/>
                    <a:lstStyle/>
                    <a:p>
                      <a:pPr algn="ctr" rtl="0" fontAlgn="ctr"/>
                      <a:r>
                        <a:rPr lang="en-US" sz="1400" b="1" i="0" u="none" strike="noStrike" dirty="0">
                          <a:solidFill>
                            <a:srgbClr val="000000"/>
                          </a:solidFill>
                          <a:effectLst/>
                          <a:latin typeface="Calibri" panose="020F0502020204030204" pitchFamily="34" charset="0"/>
                        </a:rPr>
                        <a:t>Field Length</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6</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3</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6</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3</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7</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4</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5</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4</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20218">
                <a:tc>
                  <a:txBody>
                    <a:bodyPr/>
                    <a:lstStyle/>
                    <a:p>
                      <a:pPr algn="ctr" rtl="0" fontAlgn="ctr"/>
                      <a:r>
                        <a:rPr lang="en-US" sz="1400" b="1" i="0" u="none" strike="noStrike" dirty="0">
                          <a:solidFill>
                            <a:srgbClr val="000000"/>
                          </a:solidFill>
                          <a:effectLst/>
                          <a:latin typeface="Calibri" panose="020F0502020204030204" pitchFamily="34" charset="0"/>
                        </a:rPr>
                        <a:t>Use</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Who?</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How?</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How?</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Why?</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Why?</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Why?</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Why?</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Where?</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848348">
                <a:tc>
                  <a:txBody>
                    <a:bodyPr/>
                    <a:lstStyle/>
                    <a:p>
                      <a:pPr algn="ctr" rtl="0" fontAlgn="ctr"/>
                      <a:r>
                        <a:rPr lang="en-US" sz="1400" b="1" i="0" u="none" strike="noStrike" dirty="0">
                          <a:solidFill>
                            <a:srgbClr val="000000"/>
                          </a:solidFill>
                          <a:effectLst/>
                          <a:latin typeface="Calibri" panose="020F0502020204030204" pitchFamily="34" charset="0"/>
                        </a:rPr>
                        <a:t>Example</a:t>
                      </a:r>
                    </a:p>
                  </a:txBody>
                  <a:tcPr marL="8285" marR="8285" marT="110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514140</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Life &amp; Health Sciences</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200</a:t>
                      </a:r>
                    </a:p>
                    <a:p>
                      <a:pPr algn="ctr" rtl="0" fontAlgn="ctr"/>
                      <a:r>
                        <a:rPr lang="en-US" sz="1400" b="0" i="0" u="none" strike="noStrike" dirty="0">
                          <a:solidFill>
                            <a:srgbClr val="000000"/>
                          </a:solidFill>
                          <a:effectLst/>
                          <a:latin typeface="Calibri" panose="020F0502020204030204" pitchFamily="34" charset="0"/>
                        </a:rPr>
                        <a:t>Designated-Operating</a:t>
                      </a:r>
                      <a:r>
                        <a:rPr lang="en-US" sz="1400" b="0" i="0" u="none" strike="noStrike" baseline="0" dirty="0">
                          <a:solidFill>
                            <a:srgbClr val="000000"/>
                          </a:solidFill>
                          <a:effectLst/>
                          <a:latin typeface="Calibri" panose="020F0502020204030204" pitchFamily="34" charset="0"/>
                        </a:rPr>
                        <a:t> Managed</a:t>
                      </a:r>
                      <a:endParaRPr lang="en-US" sz="1400" b="0" i="0" u="none" strike="noStrike" dirty="0">
                        <a:solidFill>
                          <a:srgbClr val="000000"/>
                        </a:solidFill>
                        <a:effectLst/>
                        <a:latin typeface="Calibri" panose="020F0502020204030204" pitchFamily="34" charset="0"/>
                      </a:endParaRP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830001</a:t>
                      </a:r>
                    </a:p>
                    <a:p>
                      <a:pPr algn="ctr" rtl="0" fontAlgn="ctr"/>
                      <a:r>
                        <a:rPr lang="en-US" sz="1400" b="0" i="0" u="none" strike="noStrike" dirty="0">
                          <a:solidFill>
                            <a:srgbClr val="000000"/>
                          </a:solidFill>
                          <a:effectLst/>
                          <a:latin typeface="Calibri" panose="020F0502020204030204" pitchFamily="34" charset="0"/>
                        </a:rPr>
                        <a:t>Designated</a:t>
                      </a:r>
                      <a:r>
                        <a:rPr lang="en-US" sz="1400" b="0" i="0" u="none" strike="noStrike" baseline="0" dirty="0">
                          <a:solidFill>
                            <a:srgbClr val="000000"/>
                          </a:solidFill>
                          <a:effectLst/>
                          <a:latin typeface="Calibri" panose="020F0502020204030204" pitchFamily="34" charset="0"/>
                        </a:rPr>
                        <a:t> Tuition</a:t>
                      </a:r>
                      <a:endParaRPr lang="en-US" sz="1400" b="0" i="0" u="none" strike="noStrike" dirty="0">
                        <a:solidFill>
                          <a:srgbClr val="000000"/>
                        </a:solidFill>
                        <a:effectLst/>
                        <a:latin typeface="Calibri" panose="020F0502020204030204" pitchFamily="34" charset="0"/>
                      </a:endParaRP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500</a:t>
                      </a:r>
                    </a:p>
                    <a:p>
                      <a:pPr algn="ctr" rtl="0" fontAlgn="ctr"/>
                      <a:r>
                        <a:rPr lang="en-US" sz="1400" b="0" i="0" u="none" strike="noStrike" dirty="0">
                          <a:solidFill>
                            <a:srgbClr val="000000"/>
                          </a:solidFill>
                          <a:effectLst/>
                          <a:latin typeface="Calibri" panose="020F0502020204030204" pitchFamily="34" charset="0"/>
                        </a:rPr>
                        <a:t>Student Services</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1000305</a:t>
                      </a:r>
                    </a:p>
                    <a:p>
                      <a:pPr algn="ctr" rtl="0" fontAlgn="ctr"/>
                      <a:r>
                        <a:rPr lang="en-US" sz="1400" b="0" i="0" u="none" strike="noStrike" dirty="0">
                          <a:solidFill>
                            <a:srgbClr val="000000"/>
                          </a:solidFill>
                          <a:effectLst/>
                          <a:latin typeface="Calibri" panose="020F0502020204030204" pitchFamily="34" charset="0"/>
                        </a:rPr>
                        <a:t>Life Sciences</a:t>
                      </a:r>
                      <a:r>
                        <a:rPr lang="en-US" sz="1400" b="0" i="0" u="none" strike="noStrike" baseline="0" dirty="0">
                          <a:solidFill>
                            <a:srgbClr val="000000"/>
                          </a:solidFill>
                          <a:effectLst/>
                          <a:latin typeface="Calibri" panose="020F0502020204030204" pitchFamily="34" charset="0"/>
                        </a:rPr>
                        <a:t> B Wind Study</a:t>
                      </a:r>
                      <a:endParaRPr lang="en-US" sz="1400" b="0" i="0" u="none" strike="noStrike" dirty="0">
                        <a:solidFill>
                          <a:srgbClr val="000000"/>
                        </a:solidFill>
                        <a:effectLst/>
                        <a:latin typeface="Calibri" panose="020F0502020204030204" pitchFamily="34" charset="0"/>
                      </a:endParaRP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2702</a:t>
                      </a:r>
                    </a:p>
                    <a:p>
                      <a:pPr algn="ctr" rtl="0" fontAlgn="ctr"/>
                      <a:r>
                        <a:rPr lang="en-US" sz="1400" b="0" i="0" u="none" strike="noStrike" dirty="0">
                          <a:solidFill>
                            <a:srgbClr val="000000"/>
                          </a:solidFill>
                          <a:effectLst/>
                          <a:latin typeface="Calibri" panose="020F0502020204030204" pitchFamily="34" charset="0"/>
                        </a:rPr>
                        <a:t>Student Health</a:t>
                      </a:r>
                    </a:p>
                    <a:p>
                      <a:pPr algn="ctr" rtl="0" fontAlgn="ctr"/>
                      <a:endParaRPr lang="en-US" sz="1400" b="0" i="0" u="none" strike="noStrike" dirty="0">
                        <a:solidFill>
                          <a:srgbClr val="000000"/>
                        </a:solidFill>
                        <a:effectLst/>
                        <a:latin typeface="Calibri" panose="020F0502020204030204" pitchFamily="34" charset="0"/>
                      </a:endParaRP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11608</a:t>
                      </a:r>
                    </a:p>
                    <a:p>
                      <a:pPr algn="ctr" rtl="0" fontAlgn="ctr"/>
                      <a:r>
                        <a:rPr lang="en-US" sz="1400" b="0" i="0" u="none" strike="noStrike" dirty="0">
                          <a:solidFill>
                            <a:srgbClr val="000000"/>
                          </a:solidFill>
                          <a:effectLst/>
                          <a:latin typeface="Calibri" panose="020F0502020204030204" pitchFamily="34" charset="0"/>
                        </a:rPr>
                        <a:t>Team </a:t>
                      </a:r>
                    </a:p>
                    <a:p>
                      <a:pPr algn="ctr" rtl="0" fontAlgn="ctr"/>
                      <a:r>
                        <a:rPr lang="en-US" sz="1400" b="0" i="0" u="none" strike="noStrike" dirty="0">
                          <a:solidFill>
                            <a:srgbClr val="000000"/>
                          </a:solidFill>
                          <a:effectLst/>
                          <a:latin typeface="Calibri" panose="020F0502020204030204" pitchFamily="34" charset="0"/>
                        </a:rPr>
                        <a:t>Science</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400" b="0" i="0" u="none" strike="noStrike" dirty="0">
                          <a:solidFill>
                            <a:srgbClr val="000000"/>
                          </a:solidFill>
                          <a:effectLst/>
                          <a:latin typeface="Calibri" panose="020F0502020204030204" pitchFamily="34" charset="0"/>
                        </a:rPr>
                        <a:t>1480</a:t>
                      </a:r>
                    </a:p>
                    <a:p>
                      <a:pPr algn="ctr" rtl="0" fontAlgn="ctr"/>
                      <a:r>
                        <a:rPr lang="en-US" sz="1400" b="0" i="0" u="none" strike="noStrike" dirty="0">
                          <a:solidFill>
                            <a:srgbClr val="000000"/>
                          </a:solidFill>
                          <a:effectLst/>
                          <a:latin typeface="Calibri" panose="020F0502020204030204" pitchFamily="34" charset="0"/>
                        </a:rPr>
                        <a:t>UNTD Student Health</a:t>
                      </a:r>
                    </a:p>
                  </a:txBody>
                  <a:tcPr marL="8285" marR="8285" marT="1104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782834" y="2926314"/>
            <a:ext cx="10436952" cy="3539430"/>
          </a:xfrm>
          <a:prstGeom prst="rect">
            <a:avLst/>
          </a:prstGeom>
          <a:noFill/>
        </p:spPr>
        <p:txBody>
          <a:bodyPr wrap="square" numCol="2" spcCol="182880" rtlCol="0">
            <a:spAutoFit/>
          </a:bodyPr>
          <a:lstStyle/>
          <a:p>
            <a:pPr marL="285750" indent="-285750">
              <a:buFont typeface="Arial" panose="020B0604020202020204" pitchFamily="34" charset="0"/>
              <a:buChar char="•"/>
            </a:pPr>
            <a:r>
              <a:rPr lang="en-US" sz="1600" b="1" dirty="0">
                <a:latin typeface="Century Gothic" panose="020B0502020202020204" pitchFamily="34" charset="0"/>
                <a:cs typeface="Arial" panose="020B0604020202020204" pitchFamily="34" charset="0"/>
              </a:rPr>
              <a:t>Department ID</a:t>
            </a:r>
            <a:r>
              <a:rPr lang="en-US" sz="1600" dirty="0">
                <a:latin typeface="Century Gothic" panose="020B0502020202020204" pitchFamily="34" charset="0"/>
                <a:cs typeface="Arial" panose="020B0604020202020204" pitchFamily="34" charset="0"/>
              </a:rPr>
              <a:t>-</a:t>
            </a:r>
            <a:r>
              <a:rPr lang="en-US" sz="1600" b="1" dirty="0">
                <a:latin typeface="Century Gothic" panose="020B0502020202020204" pitchFamily="34" charset="0"/>
                <a:cs typeface="Arial" panose="020B0604020202020204" pitchFamily="34" charset="0"/>
              </a:rPr>
              <a:t> </a:t>
            </a:r>
            <a:r>
              <a:rPr lang="en-US" sz="1600" dirty="0">
                <a:latin typeface="Century Gothic" panose="020B0502020202020204" pitchFamily="34" charset="0"/>
                <a:cs typeface="Arial" panose="020B0604020202020204" pitchFamily="34" charset="0"/>
              </a:rPr>
              <a:t>represents the academic or operating unit responsible for the transaction</a:t>
            </a:r>
          </a:p>
          <a:p>
            <a:pPr marL="285750" indent="-285750">
              <a:buFont typeface="Arial" panose="020B0604020202020204" pitchFamily="34" charset="0"/>
              <a:buChar char="•"/>
            </a:pPr>
            <a:r>
              <a:rPr lang="en-US" sz="1600" b="1" dirty="0">
                <a:latin typeface="Century Gothic" panose="020B0502020202020204" pitchFamily="34" charset="0"/>
                <a:cs typeface="Arial" panose="020B0604020202020204" pitchFamily="34" charset="0"/>
              </a:rPr>
              <a:t>Fund Category</a:t>
            </a:r>
            <a:r>
              <a:rPr lang="en-US" sz="1600" dirty="0">
                <a:latin typeface="Century Gothic" panose="020B0502020202020204" pitchFamily="34" charset="0"/>
                <a:cs typeface="Arial" panose="020B0604020202020204" pitchFamily="34" charset="0"/>
              </a:rPr>
              <a:t>-</a:t>
            </a:r>
            <a:r>
              <a:rPr lang="en-US" sz="1600" b="1" dirty="0">
                <a:latin typeface="Century Gothic" panose="020B0502020202020204" pitchFamily="34" charset="0"/>
                <a:cs typeface="Arial" panose="020B0604020202020204" pitchFamily="34" charset="0"/>
              </a:rPr>
              <a:t> </a:t>
            </a:r>
            <a:r>
              <a:rPr lang="en-US" sz="1600" dirty="0">
                <a:latin typeface="Century Gothic" panose="020B0502020202020204" pitchFamily="34" charset="0"/>
                <a:cs typeface="Arial" panose="020B0604020202020204" pitchFamily="34" charset="0"/>
              </a:rPr>
              <a:t>identifies the source of money: E&amp;G (state), Designated (Local), Auxiliary, or Restricted. </a:t>
            </a:r>
          </a:p>
          <a:p>
            <a:pPr marL="285750" indent="-285750">
              <a:buFont typeface="Arial" panose="020B0604020202020204" pitchFamily="34" charset="0"/>
              <a:buChar char="•"/>
            </a:pPr>
            <a:r>
              <a:rPr lang="en-US" sz="1600" b="1" dirty="0">
                <a:latin typeface="Century Gothic" panose="020B0502020202020204" pitchFamily="34" charset="0"/>
                <a:cs typeface="Arial" panose="020B0604020202020204" pitchFamily="34" charset="0"/>
              </a:rPr>
              <a:t>Fund</a:t>
            </a:r>
            <a:r>
              <a:rPr lang="en-US" sz="1600" dirty="0">
                <a:latin typeface="Century Gothic" panose="020B0502020202020204" pitchFamily="34" charset="0"/>
                <a:cs typeface="Arial" panose="020B0604020202020204" pitchFamily="34" charset="0"/>
              </a:rPr>
              <a:t>- identifies the different types of money within each source</a:t>
            </a:r>
          </a:p>
          <a:p>
            <a:pPr marL="285750" indent="-285750">
              <a:buFont typeface="Arial" panose="020B0604020202020204" pitchFamily="34" charset="0"/>
              <a:buChar char="•"/>
            </a:pPr>
            <a:r>
              <a:rPr lang="en-US" sz="1600" b="1" kern="0" dirty="0">
                <a:solidFill>
                  <a:prstClr val="black"/>
                </a:solidFill>
                <a:latin typeface="Century Gothic" panose="020B0502020202020204" pitchFamily="34" charset="0"/>
                <a:cs typeface="Arial" panose="020B0604020202020204" pitchFamily="34" charset="0"/>
              </a:rPr>
              <a:t>Function</a:t>
            </a:r>
            <a:r>
              <a:rPr lang="en-US" sz="1600" kern="0" dirty="0">
                <a:solidFill>
                  <a:prstClr val="black"/>
                </a:solidFill>
                <a:latin typeface="Century Gothic" panose="020B0502020202020204" pitchFamily="34" charset="0"/>
                <a:cs typeface="Arial" panose="020B0604020202020204" pitchFamily="34" charset="0"/>
              </a:rPr>
              <a:t>- designates the purpose of the expense. It is required for federal, state, and other reporting. </a:t>
            </a:r>
          </a:p>
          <a:p>
            <a:pPr marL="285750" indent="-285750">
              <a:buFont typeface="Arial" panose="020B0604020202020204" pitchFamily="34" charset="0"/>
              <a:buChar char="•"/>
            </a:pPr>
            <a:endParaRPr lang="en-US" sz="1600" kern="0" dirty="0">
              <a:solidFill>
                <a:prstClr val="black"/>
              </a:solidFill>
              <a:latin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endParaRPr lang="en-US" sz="1600" kern="0" dirty="0">
              <a:solidFill>
                <a:prstClr val="black"/>
              </a:solidFill>
              <a:latin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endParaRPr lang="en-US" sz="1600" kern="0" dirty="0">
              <a:solidFill>
                <a:prstClr val="black"/>
              </a:solidFill>
              <a:latin typeface="Century Gothic" panose="020B0502020202020204" pitchFamily="34" charset="0"/>
              <a:cs typeface="Arial" panose="020B0604020202020204" pitchFamily="34" charset="0"/>
            </a:endParaRPr>
          </a:p>
          <a:p>
            <a:endParaRPr lang="en-US" sz="1600" kern="0" dirty="0">
              <a:solidFill>
                <a:prstClr val="black"/>
              </a:solidFill>
              <a:latin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Century Gothic" panose="020B0502020202020204" pitchFamily="34" charset="0"/>
                <a:cs typeface="Arial" panose="020B0604020202020204" pitchFamily="34" charset="0"/>
              </a:rPr>
              <a:t>Projects</a:t>
            </a:r>
            <a:r>
              <a:rPr lang="en-US" sz="1600" dirty="0">
                <a:latin typeface="Century Gothic" panose="020B0502020202020204" pitchFamily="34" charset="0"/>
                <a:cs typeface="Arial" panose="020B0604020202020204" pitchFamily="34" charset="0"/>
              </a:rPr>
              <a:t>- are used to track activities with a finite life.</a:t>
            </a:r>
          </a:p>
          <a:p>
            <a:pPr marL="285750" indent="-285750">
              <a:buFont typeface="Arial" panose="020B0604020202020204" pitchFamily="34" charset="0"/>
              <a:buChar char="•"/>
            </a:pPr>
            <a:r>
              <a:rPr lang="en-US" sz="1600" b="1" dirty="0">
                <a:latin typeface="Century Gothic" panose="020B0502020202020204" pitchFamily="34" charset="0"/>
                <a:cs typeface="Arial" panose="020B0604020202020204" pitchFamily="34" charset="0"/>
              </a:rPr>
              <a:t>Program</a:t>
            </a:r>
            <a:r>
              <a:rPr lang="en-US" sz="1600" dirty="0">
                <a:latin typeface="Century Gothic" panose="020B0502020202020204" pitchFamily="34" charset="0"/>
                <a:cs typeface="Arial" panose="020B0604020202020204" pitchFamily="34" charset="0"/>
              </a:rPr>
              <a:t>- is used to track formal institutional programs and initiatives.</a:t>
            </a:r>
          </a:p>
          <a:p>
            <a:pPr marL="285750" indent="-285750">
              <a:buFont typeface="Arial" panose="020B0604020202020204" pitchFamily="34" charset="0"/>
              <a:buChar char="•"/>
            </a:pPr>
            <a:r>
              <a:rPr lang="en-US" sz="1600" b="1" dirty="0">
                <a:latin typeface="Century Gothic" panose="020B0502020202020204" pitchFamily="34" charset="0"/>
                <a:cs typeface="Arial" panose="020B0604020202020204" pitchFamily="34" charset="0"/>
              </a:rPr>
              <a:t>Purpose-</a:t>
            </a:r>
            <a:r>
              <a:rPr lang="en-US" sz="1600" dirty="0">
                <a:latin typeface="Century Gothic" panose="020B0502020202020204" pitchFamily="34" charset="0"/>
                <a:cs typeface="Arial" panose="020B0604020202020204" pitchFamily="34" charset="0"/>
              </a:rPr>
              <a:t> is used to track informal activities. </a:t>
            </a:r>
          </a:p>
          <a:p>
            <a:pPr marL="285750" lvl="0" indent="-285750">
              <a:buFont typeface="Arial" panose="020B0604020202020204" pitchFamily="34" charset="0"/>
              <a:buChar char="•"/>
            </a:pPr>
            <a:r>
              <a:rPr lang="en-US" sz="1600" b="1" kern="0" dirty="0">
                <a:solidFill>
                  <a:prstClr val="black"/>
                </a:solidFill>
                <a:latin typeface="Century Gothic" panose="020B0502020202020204" pitchFamily="34" charset="0"/>
                <a:cs typeface="Arial" panose="020B0604020202020204" pitchFamily="34" charset="0"/>
              </a:rPr>
              <a:t>Site-</a:t>
            </a:r>
            <a:r>
              <a:rPr lang="en-US" sz="1600" kern="0" dirty="0">
                <a:solidFill>
                  <a:prstClr val="black"/>
                </a:solidFill>
                <a:latin typeface="Century Gothic" panose="020B0502020202020204" pitchFamily="34" charset="0"/>
                <a:cs typeface="Arial" panose="020B0604020202020204" pitchFamily="34" charset="0"/>
              </a:rPr>
              <a:t> identifies the physical location at which a transaction is occurring.</a:t>
            </a:r>
          </a:p>
          <a:p>
            <a:endParaRPr lang="en-US" sz="1600" dirty="0">
              <a:latin typeface="Century Gothic" panose="020B0502020202020204" pitchFamily="34" charset="0"/>
            </a:endParaRPr>
          </a:p>
        </p:txBody>
      </p:sp>
    </p:spTree>
    <p:extLst>
      <p:ext uri="{BB962C8B-B14F-4D97-AF65-F5344CB8AC3E}">
        <p14:creationId xmlns:p14="http://schemas.microsoft.com/office/powerpoint/2010/main" val="1441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943" y="-189855"/>
            <a:ext cx="3005588" cy="1066892"/>
          </a:xfrm>
          <a:prstGeom prst="rect">
            <a:avLst/>
          </a:prstGeom>
        </p:spPr>
      </p:pic>
      <p:sp>
        <p:nvSpPr>
          <p:cNvPr id="4" name="Rectangle 3"/>
          <p:cNvSpPr/>
          <p:nvPr/>
        </p:nvSpPr>
        <p:spPr>
          <a:xfrm>
            <a:off x="507077" y="581571"/>
            <a:ext cx="11147367" cy="341632"/>
          </a:xfrm>
          <a:prstGeom prst="rect">
            <a:avLst/>
          </a:prstGeom>
        </p:spPr>
        <p:txBody>
          <a:bodyPr wrap="square">
            <a:spAutoFit/>
          </a:bodyPr>
          <a:lstStyle/>
          <a:p>
            <a:pPr defTabSz="1066800">
              <a:lnSpc>
                <a:spcPct val="90000"/>
              </a:lnSpc>
              <a:spcBef>
                <a:spcPct val="0"/>
              </a:spcBef>
              <a:spcAft>
                <a:spcPct val="35000"/>
              </a:spcAft>
            </a:pPr>
            <a:r>
              <a:rPr lang="en-US" dirty="0">
                <a:latin typeface="Century Gothic" panose="020B0502020202020204" pitchFamily="34" charset="0"/>
                <a:cs typeface="Arial" panose="020B0604020202020204" pitchFamily="34" charset="0"/>
              </a:rPr>
              <a:t>Accounts are used to identify what was purchased, or what type of revenue was received.</a:t>
            </a:r>
            <a:endParaRPr lang="en-US" dirty="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90279701"/>
              </p:ext>
            </p:extLst>
          </p:nvPr>
        </p:nvGraphicFramePr>
        <p:xfrm>
          <a:off x="1436024" y="1272789"/>
          <a:ext cx="8570420" cy="4065472"/>
        </p:xfrm>
        <a:graphic>
          <a:graphicData uri="http://schemas.openxmlformats.org/drawingml/2006/table">
            <a:tbl>
              <a:tblPr firstRow="1">
                <a:tableStyleId>{F5AB1C69-6EDB-4FF4-983F-18BD219EF322}</a:tableStyleId>
              </a:tblPr>
              <a:tblGrid>
                <a:gridCol w="1345276">
                  <a:extLst>
                    <a:ext uri="{9D8B030D-6E8A-4147-A177-3AD203B41FA5}">
                      <a16:colId xmlns:a16="http://schemas.microsoft.com/office/drawing/2014/main" val="20000"/>
                    </a:ext>
                  </a:extLst>
                </a:gridCol>
                <a:gridCol w="2863042">
                  <a:extLst>
                    <a:ext uri="{9D8B030D-6E8A-4147-A177-3AD203B41FA5}">
                      <a16:colId xmlns:a16="http://schemas.microsoft.com/office/drawing/2014/main" val="20001"/>
                    </a:ext>
                  </a:extLst>
                </a:gridCol>
                <a:gridCol w="1368980">
                  <a:extLst>
                    <a:ext uri="{9D8B030D-6E8A-4147-A177-3AD203B41FA5}">
                      <a16:colId xmlns:a16="http://schemas.microsoft.com/office/drawing/2014/main" val="20002"/>
                    </a:ext>
                  </a:extLst>
                </a:gridCol>
                <a:gridCol w="2993122">
                  <a:extLst>
                    <a:ext uri="{9D8B030D-6E8A-4147-A177-3AD203B41FA5}">
                      <a16:colId xmlns:a16="http://schemas.microsoft.com/office/drawing/2014/main" val="20003"/>
                    </a:ext>
                  </a:extLst>
                </a:gridCol>
              </a:tblGrid>
              <a:tr h="456217">
                <a:tc>
                  <a:txBody>
                    <a:bodyPr/>
                    <a:lstStyle/>
                    <a:p>
                      <a:pPr algn="ctr" fontAlgn="b"/>
                      <a:r>
                        <a:rPr lang="en-US" sz="1600" u="none" strike="noStrike" dirty="0">
                          <a:effectLst/>
                        </a:rPr>
                        <a:t>D-Account</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en-US" sz="1600" u="none" strike="noStrike" dirty="0">
                          <a:effectLst/>
                        </a:rPr>
                        <a:t>Acct Level D Description</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1600" u="none" strike="noStrike" dirty="0">
                          <a:effectLst/>
                        </a:rPr>
                        <a:t>GL-Account</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en-US" sz="1600" u="none" strike="noStrike" dirty="0">
                          <a:effectLst/>
                        </a:rPr>
                        <a:t>Description</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extLst>
                  <a:ext uri="{0D108BD9-81ED-4DB2-BD59-A6C34878D82A}">
                    <a16:rowId xmlns:a16="http://schemas.microsoft.com/office/drawing/2014/main" val="10000"/>
                  </a:ext>
                </a:extLst>
              </a:tr>
              <a:tr h="315510">
                <a:tc>
                  <a:txBody>
                    <a:bodyPr/>
                    <a:lstStyle/>
                    <a:p>
                      <a:pPr algn="ctr" fontAlgn="b"/>
                      <a:r>
                        <a:rPr lang="en-US" sz="1600" u="none" strike="noStrike" dirty="0">
                          <a:effectLst/>
                        </a:rPr>
                        <a:t>D5010</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Salaries-Faculty/Academic FT</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50101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Salaries-Faculty 9 Mo-FT</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1"/>
                  </a:ext>
                </a:extLst>
              </a:tr>
              <a:tr h="239370">
                <a:tc>
                  <a:txBody>
                    <a:bodyPr/>
                    <a:lstStyle/>
                    <a:p>
                      <a:pPr algn="ctr" fontAlgn="b"/>
                      <a:r>
                        <a:rPr lang="en-US" sz="1600" u="none" strike="noStrike" dirty="0">
                          <a:effectLst/>
                        </a:rPr>
                        <a:t>D5014</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Salaries-Staff</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50143</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Salaries-Staff</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2"/>
                  </a:ext>
                </a:extLst>
              </a:tr>
              <a:tr h="239370">
                <a:tc>
                  <a:txBody>
                    <a:bodyPr/>
                    <a:lstStyle/>
                    <a:p>
                      <a:pPr algn="ctr" fontAlgn="b"/>
                      <a:r>
                        <a:rPr lang="en-US" sz="1600" u="none" strike="noStrike" dirty="0">
                          <a:effectLst/>
                        </a:rPr>
                        <a:t>D5031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Wages</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50401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Longevity Pay</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3"/>
                  </a:ext>
                </a:extLst>
              </a:tr>
              <a:tr h="239370">
                <a:tc>
                  <a:txBody>
                    <a:bodyPr/>
                    <a:lstStyle/>
                    <a:p>
                      <a:pPr algn="ctr" fontAlgn="b"/>
                      <a:r>
                        <a:rPr lang="en-US" sz="1600" u="none" strike="noStrike" dirty="0">
                          <a:effectLst/>
                        </a:rPr>
                        <a:t>D5301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Materials &amp; Supplies Exp</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53001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Supplies-Office</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4"/>
                  </a:ext>
                </a:extLst>
              </a:tr>
              <a:tr h="239370">
                <a:tc>
                  <a:txBody>
                    <a:bodyPr/>
                    <a:lstStyle/>
                    <a:p>
                      <a:pPr algn="ctr" fontAlgn="b"/>
                      <a:r>
                        <a:rPr lang="en-US" sz="1600" u="none" strike="noStrike" dirty="0">
                          <a:effectLst/>
                        </a:rPr>
                        <a:t>D5301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Materials &amp; Supplies Exp</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53022</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Uniforms</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5"/>
                  </a:ext>
                </a:extLst>
              </a:tr>
              <a:tr h="239370">
                <a:tc>
                  <a:txBody>
                    <a:bodyPr/>
                    <a:lstStyle/>
                    <a:p>
                      <a:pPr algn="ctr" fontAlgn="b"/>
                      <a:r>
                        <a:rPr lang="en-US" sz="1600" u="none" strike="noStrike" dirty="0">
                          <a:effectLst/>
                        </a:rPr>
                        <a:t>D5301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Materials &amp; Supplies Exp</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53083</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Maintenance Supplies-Plmbng</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6"/>
                  </a:ext>
                </a:extLst>
              </a:tr>
              <a:tr h="239370">
                <a:tc>
                  <a:txBody>
                    <a:bodyPr/>
                    <a:lstStyle/>
                    <a:p>
                      <a:pPr algn="ctr" fontAlgn="b"/>
                      <a:r>
                        <a:rPr lang="en-US" sz="1600" u="none" strike="noStrike" dirty="0">
                          <a:effectLst/>
                        </a:rPr>
                        <a:t>D5371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Printing &amp; Reproduction</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53701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Printing Services</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7"/>
                  </a:ext>
                </a:extLst>
              </a:tr>
              <a:tr h="239370">
                <a:tc>
                  <a:txBody>
                    <a:bodyPr/>
                    <a:lstStyle/>
                    <a:p>
                      <a:pPr algn="ctr" fontAlgn="b"/>
                      <a:r>
                        <a:rPr lang="en-US" sz="1600" u="none" strike="noStrike" dirty="0">
                          <a:effectLst/>
                        </a:rPr>
                        <a:t>D5371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Printing &amp; Reproduction</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53731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Publications Services</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8"/>
                  </a:ext>
                </a:extLst>
              </a:tr>
              <a:tr h="239370">
                <a:tc>
                  <a:txBody>
                    <a:bodyPr/>
                    <a:lstStyle/>
                    <a:p>
                      <a:pPr algn="ctr" fontAlgn="b"/>
                      <a:r>
                        <a:rPr lang="en-US" sz="1600" u="none" strike="noStrike" dirty="0">
                          <a:effectLst/>
                        </a:rPr>
                        <a:t>D5371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Printing &amp; Reproduction</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53761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Copy Services</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09"/>
                  </a:ext>
                </a:extLst>
              </a:tr>
              <a:tr h="239370">
                <a:tc>
                  <a:txBody>
                    <a:bodyPr/>
                    <a:lstStyle/>
                    <a:p>
                      <a:pPr algn="ctr" fontAlgn="b"/>
                      <a:r>
                        <a:rPr lang="en-US" sz="1600" u="none" strike="noStrike" dirty="0">
                          <a:effectLst/>
                        </a:rPr>
                        <a:t>D5501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Other Operating Exp</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55261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Conference Registration</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10"/>
                  </a:ext>
                </a:extLst>
              </a:tr>
              <a:tr h="239370">
                <a:tc>
                  <a:txBody>
                    <a:bodyPr/>
                    <a:lstStyle/>
                    <a:p>
                      <a:pPr algn="ctr" fontAlgn="b"/>
                      <a:r>
                        <a:rPr lang="en-US" sz="1600" u="none" strike="noStrike" dirty="0">
                          <a:effectLst/>
                        </a:rPr>
                        <a:t>D5501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Other Operating Exp</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80153</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I/C Postage-Exp</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11"/>
                  </a:ext>
                </a:extLst>
              </a:tr>
              <a:tr h="239370">
                <a:tc>
                  <a:txBody>
                    <a:bodyPr/>
                    <a:lstStyle/>
                    <a:p>
                      <a:pPr algn="ctr" fontAlgn="b"/>
                      <a:r>
                        <a:rPr lang="en-US" sz="1600" u="none" strike="noStrike" dirty="0">
                          <a:effectLst/>
                        </a:rPr>
                        <a:t>D5251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Travel</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52513</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TIS Lodging</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12"/>
                  </a:ext>
                </a:extLst>
              </a:tr>
              <a:tr h="239370">
                <a:tc>
                  <a:txBody>
                    <a:bodyPr/>
                    <a:lstStyle/>
                    <a:p>
                      <a:pPr algn="ctr" fontAlgn="b"/>
                      <a:r>
                        <a:rPr lang="en-US" sz="1600" u="none" strike="noStrike" dirty="0">
                          <a:effectLst/>
                        </a:rPr>
                        <a:t>D5251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Travel</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52533</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TOS Airfare</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13"/>
                  </a:ext>
                </a:extLst>
              </a:tr>
              <a:tr h="239370">
                <a:tc>
                  <a:txBody>
                    <a:bodyPr/>
                    <a:lstStyle/>
                    <a:p>
                      <a:pPr algn="ctr" fontAlgn="b"/>
                      <a:r>
                        <a:rPr lang="en-US" sz="1600" u="none" strike="noStrike" dirty="0">
                          <a:effectLst/>
                        </a:rPr>
                        <a:t>D5331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Communication &amp; Utilities</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ctr" fontAlgn="b"/>
                      <a:r>
                        <a:rPr lang="en-US" sz="1600" u="none" strike="noStrike" dirty="0">
                          <a:effectLst/>
                        </a:rPr>
                        <a:t>53303</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n-US" sz="1600" u="none" strike="noStrike" dirty="0">
                          <a:effectLst/>
                        </a:rPr>
                        <a:t>Telecom-Monthly Charge</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0014"/>
                  </a:ext>
                </a:extLst>
              </a:tr>
            </a:tbl>
          </a:graphicData>
        </a:graphic>
      </p:graphicFrame>
      <p:sp>
        <p:nvSpPr>
          <p:cNvPr id="3" name="TextBox 2"/>
          <p:cNvSpPr txBox="1"/>
          <p:nvPr/>
        </p:nvSpPr>
        <p:spPr>
          <a:xfrm>
            <a:off x="663459" y="5452040"/>
            <a:ext cx="10115550" cy="646331"/>
          </a:xfrm>
          <a:prstGeom prst="rect">
            <a:avLst/>
          </a:prstGeom>
          <a:noFill/>
        </p:spPr>
        <p:txBody>
          <a:bodyPr wrap="square" rtlCol="0">
            <a:spAutoFit/>
          </a:bodyPr>
          <a:lstStyle/>
          <a:p>
            <a:r>
              <a:rPr lang="en-US" dirty="0">
                <a:solidFill>
                  <a:schemeClr val="accent5"/>
                </a:solidFill>
              </a:rPr>
              <a:t>Resource</a:t>
            </a:r>
            <a:r>
              <a:rPr lang="en-US" dirty="0"/>
              <a:t>: </a:t>
            </a:r>
            <a:r>
              <a:rPr lang="en-US" sz="1400" dirty="0">
                <a:hlinkClick r:id="rId3"/>
              </a:rPr>
              <a:t>https://www.untsystem.edu/service-teams/finance/budget/chart-accounts-coa</a:t>
            </a:r>
            <a:endParaRPr lang="en-US" sz="1400" dirty="0"/>
          </a:p>
          <a:p>
            <a:r>
              <a:rPr lang="en-US" dirty="0"/>
              <a:t>Untsystem.edu         Offices         Finance          Financial Planning &amp; Analysis         Chart of Accounts      </a:t>
            </a:r>
          </a:p>
        </p:txBody>
      </p:sp>
      <p:cxnSp>
        <p:nvCxnSpPr>
          <p:cNvPr id="7" name="Straight Arrow Connector 6"/>
          <p:cNvCxnSpPr/>
          <p:nvPr/>
        </p:nvCxnSpPr>
        <p:spPr>
          <a:xfrm flipV="1">
            <a:off x="2317735" y="5929191"/>
            <a:ext cx="409575"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3503988" y="5929190"/>
            <a:ext cx="409575"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4861299" y="5940674"/>
            <a:ext cx="377451" cy="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8386761" y="5940676"/>
            <a:ext cx="386976" cy="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18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4719" y="-156755"/>
            <a:ext cx="9199661" cy="881149"/>
          </a:xfrm>
          <a:prstGeom prst="rect">
            <a:avLst/>
          </a:prstGeom>
        </p:spPr>
      </p:pic>
      <p:sp>
        <p:nvSpPr>
          <p:cNvPr id="5" name="Rounded Rectangle 4"/>
          <p:cNvSpPr/>
          <p:nvPr/>
        </p:nvSpPr>
        <p:spPr>
          <a:xfrm>
            <a:off x="0" y="327632"/>
            <a:ext cx="11853333" cy="793524"/>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t" anchorCtr="0">
            <a:noAutofit/>
          </a:bodyPr>
          <a:lstStyle/>
          <a:p>
            <a:pPr defTabSz="1066800">
              <a:lnSpc>
                <a:spcPct val="90000"/>
              </a:lnSpc>
              <a:spcBef>
                <a:spcPct val="0"/>
              </a:spcBef>
              <a:spcAft>
                <a:spcPct val="35000"/>
              </a:spcAft>
            </a:pPr>
            <a:r>
              <a:rPr lang="en-US" sz="1400" dirty="0">
                <a:solidFill>
                  <a:schemeClr val="tx1"/>
                </a:solidFill>
                <a:latin typeface="Century Gothic" panose="020B0502020202020204" pitchFamily="34" charset="0"/>
                <a:cs typeface="Arial" panose="020B0604020202020204" pitchFamily="34" charset="0"/>
              </a:rPr>
              <a:t>In Cognos, the chartstring is listed across the top of the Budget Report. The Account is listed in the first column of the Budget Report.</a:t>
            </a:r>
            <a:endParaRPr lang="en-US" sz="1400" dirty="0">
              <a:solidFill>
                <a:schemeClr val="tx1"/>
              </a:solidFill>
              <a:latin typeface="+mj-lt"/>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25836" y="724394"/>
            <a:ext cx="11597426" cy="5554133"/>
          </a:xfrm>
          <a:prstGeom prst="rect">
            <a:avLst/>
          </a:prstGeom>
        </p:spPr>
      </p:pic>
      <p:sp>
        <p:nvSpPr>
          <p:cNvPr id="12" name="Rectangle 11"/>
          <p:cNvSpPr/>
          <p:nvPr/>
        </p:nvSpPr>
        <p:spPr>
          <a:xfrm>
            <a:off x="125836" y="1022441"/>
            <a:ext cx="2007765" cy="4732866"/>
          </a:xfrm>
          <a:prstGeom prst="rect">
            <a:avLst/>
          </a:prstGeom>
          <a:noFill/>
          <a:ln w="38100" cap="flat" cmpd="sng" algn="ctr">
            <a:solidFill>
              <a:srgbClr val="059033"/>
            </a:solidFill>
            <a:prstDash val="solid"/>
            <a:miter lim="800000"/>
          </a:ln>
          <a:effectLst/>
        </p:spPr>
        <p:txBody>
          <a:bodyPr rtlCol="0" anchor="ctr"/>
          <a:lstStyle/>
          <a:p>
            <a:endParaRPr lang="en-US"/>
          </a:p>
        </p:txBody>
      </p:sp>
      <p:cxnSp>
        <p:nvCxnSpPr>
          <p:cNvPr id="13" name="Elbow Connector 12"/>
          <p:cNvCxnSpPr/>
          <p:nvPr/>
        </p:nvCxnSpPr>
        <p:spPr>
          <a:xfrm rot="10800000">
            <a:off x="706735" y="5816910"/>
            <a:ext cx="2194560" cy="337185"/>
          </a:xfrm>
          <a:prstGeom prst="bentConnector3">
            <a:avLst>
              <a:gd name="adj1" fmla="val 100758"/>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01295" y="5816910"/>
            <a:ext cx="1770236" cy="523220"/>
          </a:xfrm>
          <a:prstGeom prst="rect">
            <a:avLst/>
          </a:prstGeom>
          <a:solidFill>
            <a:schemeClr val="accent1"/>
          </a:solidFill>
        </p:spPr>
        <p:txBody>
          <a:bodyPr wrap="square" rtlCol="0">
            <a:spAutoFit/>
          </a:bodyPr>
          <a:lstStyle/>
          <a:p>
            <a:pPr marL="0" marR="0" algn="ctr">
              <a:spcBef>
                <a:spcPts val="0"/>
              </a:spcBef>
              <a:spcAft>
                <a:spcPts val="0"/>
              </a:spcAft>
            </a:pPr>
            <a:r>
              <a:rPr lang="en-US" sz="2800" b="1" kern="1200" dirty="0">
                <a:solidFill>
                  <a:srgbClr val="F2F2F2"/>
                </a:solidFill>
                <a:effectLst/>
                <a:latin typeface="Calibri" panose="020F0502020204030204" pitchFamily="34" charset="0"/>
                <a:ea typeface="Times New Roman" panose="02020603050405020304" pitchFamily="18" charset="0"/>
                <a:cs typeface="Times New Roman" panose="02020603050405020304" pitchFamily="18" charset="0"/>
              </a:rPr>
              <a:t>D-Account</a:t>
            </a:r>
            <a:endParaRPr lang="en-US" sz="1050" dirty="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125836" y="724394"/>
            <a:ext cx="7540349" cy="298047"/>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 name="TextBox 14"/>
          <p:cNvSpPr txBox="1"/>
          <p:nvPr/>
        </p:nvSpPr>
        <p:spPr>
          <a:xfrm>
            <a:off x="5994401" y="1374710"/>
            <a:ext cx="1609527" cy="461665"/>
          </a:xfrm>
          <a:prstGeom prst="rect">
            <a:avLst/>
          </a:prstGeom>
          <a:solidFill>
            <a:schemeClr val="accent1"/>
          </a:solidFill>
        </p:spPr>
        <p:txBody>
          <a:bodyPr wrap="square" rtlCol="0">
            <a:spAutoFit/>
          </a:bodyPr>
          <a:lstStyle/>
          <a:p>
            <a:pPr marL="0" marR="0" algn="ctr">
              <a:spcBef>
                <a:spcPts val="0"/>
              </a:spcBef>
              <a:spcAft>
                <a:spcPts val="0"/>
              </a:spcAft>
            </a:pPr>
            <a:r>
              <a:rPr lang="en-US" sz="2400" b="1" kern="1200" dirty="0" err="1">
                <a:solidFill>
                  <a:srgbClr val="F2F2F2"/>
                </a:solidFill>
                <a:effectLst/>
                <a:latin typeface="Calibri" panose="020F0502020204030204" pitchFamily="34" charset="0"/>
                <a:ea typeface="Times New Roman" panose="02020603050405020304" pitchFamily="18" charset="0"/>
                <a:cs typeface="Times New Roman" panose="02020603050405020304" pitchFamily="18" charset="0"/>
              </a:rPr>
              <a:t>Chartstring</a:t>
            </a:r>
            <a:endParaRPr lang="en-US" sz="1000" dirty="0">
              <a:effectLst/>
              <a:latin typeface="Times New Roman" panose="02020603050405020304" pitchFamily="18" charset="0"/>
              <a:ea typeface="Times New Roman" panose="02020603050405020304" pitchFamily="18" charset="0"/>
            </a:endParaRPr>
          </a:p>
        </p:txBody>
      </p:sp>
      <p:cxnSp>
        <p:nvCxnSpPr>
          <p:cNvPr id="17" name="Straight Arrow Connector 16"/>
          <p:cNvCxnSpPr/>
          <p:nvPr/>
        </p:nvCxnSpPr>
        <p:spPr>
          <a:xfrm flipH="1" flipV="1">
            <a:off x="5994401" y="1022441"/>
            <a:ext cx="499532" cy="352270"/>
          </a:xfrm>
          <a:prstGeom prst="straightConnector1">
            <a:avLst/>
          </a:prstGeom>
          <a:ln w="571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672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90525" y="71674"/>
            <a:ext cx="12192000" cy="707886"/>
          </a:xfrm>
          <a:prstGeom prst="rect">
            <a:avLst/>
          </a:prstGeom>
          <a:noFill/>
        </p:spPr>
        <p:txBody>
          <a:bodyPr wrap="square" rtlCol="0">
            <a:spAutoFit/>
          </a:bodyPr>
          <a:lstStyle/>
          <a:p>
            <a:pPr algn="ctr" defTabSz="457200"/>
            <a:r>
              <a:rPr lang="en-US" sz="4000" b="1" dirty="0">
                <a:solidFill>
                  <a:prstClr val="black"/>
                </a:solidFill>
                <a:latin typeface="Arial" panose="020B0604020202020204" pitchFamily="34" charset="0"/>
                <a:cs typeface="Arial" panose="020B0604020202020204" pitchFamily="34" charset="0"/>
              </a:rPr>
              <a:t>Budgetary Chartstrings</a:t>
            </a:r>
          </a:p>
        </p:txBody>
      </p:sp>
      <p:sp>
        <p:nvSpPr>
          <p:cNvPr id="5" name="Rectangle 4"/>
          <p:cNvSpPr/>
          <p:nvPr/>
        </p:nvSpPr>
        <p:spPr>
          <a:xfrm>
            <a:off x="0" y="776036"/>
            <a:ext cx="11725275" cy="707886"/>
          </a:xfrm>
          <a:prstGeom prst="rect">
            <a:avLst/>
          </a:prstGeom>
        </p:spPr>
        <p:txBody>
          <a:bodyPr wrap="square">
            <a:spAutoFit/>
          </a:bodyPr>
          <a:lstStyle/>
          <a:p>
            <a:pPr marL="342900" lvl="0" defTabSz="1066800">
              <a:spcBef>
                <a:spcPct val="0"/>
              </a:spcBef>
              <a:defRPr/>
            </a:pPr>
            <a:r>
              <a:rPr lang="en-US" sz="2000" b="1" kern="0" dirty="0">
                <a:solidFill>
                  <a:prstClr val="black"/>
                </a:solidFill>
                <a:latin typeface="Calibri"/>
                <a:cs typeface="Arial" panose="020B0604020202020204" pitchFamily="34" charset="0"/>
              </a:rPr>
              <a:t>Budgetary </a:t>
            </a:r>
            <a:r>
              <a:rPr lang="en-US" sz="2000" b="1" kern="0" dirty="0" err="1">
                <a:solidFill>
                  <a:prstClr val="black"/>
                </a:solidFill>
                <a:latin typeface="Calibri"/>
                <a:cs typeface="Arial" panose="020B0604020202020204" pitchFamily="34" charset="0"/>
              </a:rPr>
              <a:t>Chartstrings</a:t>
            </a:r>
            <a:r>
              <a:rPr lang="en-US" sz="2000" b="1" kern="0" dirty="0">
                <a:solidFill>
                  <a:prstClr val="black"/>
                </a:solidFill>
                <a:latin typeface="Calibri"/>
                <a:cs typeface="Arial" panose="020B0604020202020204" pitchFamily="34" charset="0"/>
              </a:rPr>
              <a:t> </a:t>
            </a:r>
            <a:r>
              <a:rPr lang="en-US" sz="2000" kern="0" dirty="0">
                <a:solidFill>
                  <a:prstClr val="black"/>
                </a:solidFill>
                <a:latin typeface="Calibri"/>
                <a:cs typeface="Arial" panose="020B0604020202020204" pitchFamily="34" charset="0"/>
              </a:rPr>
              <a:t>are those for which the budget can be reasonably guaranteed and estimated year over year. Examples: State Appropriations, Tuition, Fees, Summer Camps, Parking, Housing.</a:t>
            </a:r>
          </a:p>
        </p:txBody>
      </p:sp>
      <p:pic>
        <p:nvPicPr>
          <p:cNvPr id="2" name="Picture 1"/>
          <p:cNvPicPr>
            <a:picLocks noChangeAspect="1"/>
          </p:cNvPicPr>
          <p:nvPr/>
        </p:nvPicPr>
        <p:blipFill>
          <a:blip r:embed="rId2"/>
          <a:stretch>
            <a:fillRect/>
          </a:stretch>
        </p:blipFill>
        <p:spPr>
          <a:xfrm>
            <a:off x="103423" y="1560190"/>
            <a:ext cx="11783777" cy="4480248"/>
          </a:xfrm>
          <a:prstGeom prst="rect">
            <a:avLst/>
          </a:prstGeom>
        </p:spPr>
      </p:pic>
      <p:sp>
        <p:nvSpPr>
          <p:cNvPr id="18" name="Rectangle 17"/>
          <p:cNvSpPr/>
          <p:nvPr/>
        </p:nvSpPr>
        <p:spPr>
          <a:xfrm>
            <a:off x="434685" y="2293919"/>
            <a:ext cx="2044929" cy="3012790"/>
          </a:xfrm>
          <a:prstGeom prst="rect">
            <a:avLst/>
          </a:prstGeom>
          <a:no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Rectangle 5"/>
          <p:cNvSpPr/>
          <p:nvPr/>
        </p:nvSpPr>
        <p:spPr>
          <a:xfrm>
            <a:off x="581892" y="2801390"/>
            <a:ext cx="1778924" cy="14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56951" y="3231072"/>
            <a:ext cx="1862051" cy="9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56951" y="2876204"/>
            <a:ext cx="131619" cy="924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H="1">
            <a:off x="2479614" y="2593908"/>
            <a:ext cx="1360870" cy="448550"/>
          </a:xfrm>
          <a:prstGeom prst="straightConnector1">
            <a:avLst/>
          </a:prstGeom>
          <a:noFill/>
          <a:ln w="57150" cap="flat" cmpd="sng" algn="ctr">
            <a:solidFill>
              <a:schemeClr val="accent1"/>
            </a:solidFill>
            <a:prstDash val="solid"/>
            <a:tailEnd type="triangle"/>
          </a:ln>
          <a:effectLst/>
        </p:spPr>
      </p:cxnSp>
      <p:sp>
        <p:nvSpPr>
          <p:cNvPr id="34" name="TextBox 15"/>
          <p:cNvSpPr txBox="1"/>
          <p:nvPr/>
        </p:nvSpPr>
        <p:spPr>
          <a:xfrm>
            <a:off x="8079971" y="2801390"/>
            <a:ext cx="2668386" cy="537266"/>
          </a:xfrm>
          <a:prstGeom prst="rect">
            <a:avLst/>
          </a:prstGeom>
          <a:solidFill>
            <a:schemeClr val="accent1"/>
          </a:solidFill>
          <a:ln w="28575">
            <a:solidFill>
              <a:sysClr val="window" lastClr="FFFFFF"/>
            </a:solidFill>
          </a:ln>
        </p:spPr>
        <p:txBody>
          <a:bodyPr wrap="square" rtlCol="0">
            <a:spAutoFit/>
          </a:bodyPr>
          <a:lstStyle/>
          <a:p>
            <a:pPr marL="0" marR="0">
              <a:spcBef>
                <a:spcPts val="335"/>
              </a:spcBef>
              <a:spcAft>
                <a:spcPts val="0"/>
              </a:spcAft>
            </a:pPr>
            <a:r>
              <a:rPr lang="en-US" sz="1400" dirty="0">
                <a:solidFill>
                  <a:srgbClr val="FFFFFF"/>
                </a:solidFill>
                <a:effectLst/>
                <a:latin typeface="Arial" panose="020B0604020202020204" pitchFamily="34" charset="0"/>
                <a:ea typeface="Times New Roman" panose="02020603050405020304" pitchFamily="18" charset="0"/>
              </a:rPr>
              <a:t>Individual D-account lines should carry a positive balance.</a:t>
            </a:r>
            <a:endParaRPr lang="en-US" sz="1200" dirty="0">
              <a:effectLst/>
              <a:latin typeface="Times New Roman" panose="02020603050405020304" pitchFamily="18" charset="0"/>
              <a:ea typeface="Times New Roman" panose="02020603050405020304" pitchFamily="18" charset="0"/>
            </a:endParaRPr>
          </a:p>
        </p:txBody>
      </p:sp>
      <p:cxnSp>
        <p:nvCxnSpPr>
          <p:cNvPr id="35" name="Straight Arrow Connector 34"/>
          <p:cNvCxnSpPr/>
          <p:nvPr/>
        </p:nvCxnSpPr>
        <p:spPr>
          <a:xfrm>
            <a:off x="10204566" y="2872048"/>
            <a:ext cx="992678" cy="466211"/>
          </a:xfrm>
          <a:prstGeom prst="straightConnector1">
            <a:avLst/>
          </a:prstGeom>
          <a:noFill/>
          <a:ln w="57150" cap="flat" cmpd="sng" algn="ctr">
            <a:solidFill>
              <a:schemeClr val="accent1"/>
            </a:solidFill>
            <a:prstDash val="solid"/>
            <a:tailEnd type="triangle"/>
          </a:ln>
          <a:effectLst/>
        </p:spPr>
      </p:cxnSp>
      <p:sp>
        <p:nvSpPr>
          <p:cNvPr id="36" name="Rectangle 35"/>
          <p:cNvSpPr/>
          <p:nvPr/>
        </p:nvSpPr>
        <p:spPr>
          <a:xfrm>
            <a:off x="11147367" y="3972838"/>
            <a:ext cx="654107" cy="349779"/>
          </a:xfrm>
          <a:prstGeom prst="rect">
            <a:avLst/>
          </a:prstGeom>
          <a:noFill/>
          <a:ln w="57150" cap="flat" cmpd="sng" algn="ctr">
            <a:solidFill>
              <a:srgbClr val="1D0FD7"/>
            </a:solidFill>
            <a:prstDash val="solid"/>
          </a:ln>
          <a:effectLst/>
        </p:spPr>
        <p:txBody>
          <a:bodyPr rtlCol="0" anchor="ctr"/>
          <a:lstStyle/>
          <a:p>
            <a:endParaRPr lang="en-US"/>
          </a:p>
        </p:txBody>
      </p:sp>
      <p:sp>
        <p:nvSpPr>
          <p:cNvPr id="37" name="Rectangle 36"/>
          <p:cNvSpPr/>
          <p:nvPr/>
        </p:nvSpPr>
        <p:spPr>
          <a:xfrm>
            <a:off x="11147367" y="5401128"/>
            <a:ext cx="654108" cy="349779"/>
          </a:xfrm>
          <a:prstGeom prst="rect">
            <a:avLst/>
          </a:prstGeom>
          <a:noFill/>
          <a:ln w="57150" cap="flat" cmpd="sng" algn="ctr">
            <a:solidFill>
              <a:srgbClr val="1D0FD7"/>
            </a:solidFill>
            <a:prstDash val="solid"/>
          </a:ln>
          <a:effectLst/>
        </p:spPr>
        <p:txBody>
          <a:bodyPr rtlCol="0" anchor="ctr"/>
          <a:lstStyle/>
          <a:p>
            <a:endParaRPr lang="en-US"/>
          </a:p>
        </p:txBody>
      </p:sp>
      <p:cxnSp>
        <p:nvCxnSpPr>
          <p:cNvPr id="39" name="Straight Arrow Connector 38"/>
          <p:cNvCxnSpPr/>
          <p:nvPr/>
        </p:nvCxnSpPr>
        <p:spPr>
          <a:xfrm flipV="1">
            <a:off x="10441263" y="4405745"/>
            <a:ext cx="620378" cy="428744"/>
          </a:xfrm>
          <a:prstGeom prst="straightConnector1">
            <a:avLst/>
          </a:prstGeom>
          <a:noFill/>
          <a:ln w="57150" cap="flat" cmpd="sng" algn="ctr">
            <a:solidFill>
              <a:schemeClr val="accent1"/>
            </a:solidFill>
            <a:prstDash val="solid"/>
            <a:tailEnd type="triangle"/>
          </a:ln>
          <a:effectLst/>
        </p:spPr>
      </p:cxnSp>
      <p:cxnSp>
        <p:nvCxnSpPr>
          <p:cNvPr id="40" name="Straight Arrow Connector 39"/>
          <p:cNvCxnSpPr/>
          <p:nvPr/>
        </p:nvCxnSpPr>
        <p:spPr>
          <a:xfrm>
            <a:off x="10441263" y="5156410"/>
            <a:ext cx="706104" cy="244718"/>
          </a:xfrm>
          <a:prstGeom prst="straightConnector1">
            <a:avLst/>
          </a:prstGeom>
          <a:noFill/>
          <a:ln w="57150" cap="flat" cmpd="sng" algn="ctr">
            <a:solidFill>
              <a:schemeClr val="accent1"/>
            </a:solidFill>
            <a:prstDash val="solid"/>
            <a:tailEnd type="triangle"/>
          </a:ln>
          <a:effectLst/>
        </p:spPr>
      </p:cxnSp>
      <p:sp>
        <p:nvSpPr>
          <p:cNvPr id="41" name="TextBox 13"/>
          <p:cNvSpPr txBox="1"/>
          <p:nvPr/>
        </p:nvSpPr>
        <p:spPr>
          <a:xfrm>
            <a:off x="5995311" y="4791877"/>
            <a:ext cx="4546369" cy="400110"/>
          </a:xfrm>
          <a:prstGeom prst="rect">
            <a:avLst/>
          </a:prstGeom>
          <a:solidFill>
            <a:schemeClr val="accent1"/>
          </a:solidFill>
          <a:ln w="19050">
            <a:solidFill>
              <a:schemeClr val="bg1"/>
            </a:solidFill>
          </a:ln>
        </p:spPr>
        <p:txBody>
          <a:bodyPr wrap="square" rtlCol="0">
            <a:spAutoFit/>
          </a:bodyPr>
          <a:lstStyle/>
          <a:p>
            <a:pPr marL="0" marR="0">
              <a:spcBef>
                <a:spcPts val="480"/>
              </a:spcBef>
              <a:spcAft>
                <a:spcPts val="0"/>
              </a:spcAft>
            </a:pPr>
            <a:r>
              <a:rPr lang="en-US" sz="2000" u="sng"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Budget checking </a:t>
            </a:r>
            <a:r>
              <a:rPr lang="en-US" sz="2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occurs at the B-Level</a:t>
            </a:r>
            <a:endParaRPr lang="en-US" sz="1200" dirty="0">
              <a:effectLst/>
              <a:latin typeface="Times New Roman" panose="02020603050405020304" pitchFamily="18" charset="0"/>
              <a:ea typeface="Times New Roman" panose="02020603050405020304" pitchFamily="18" charset="0"/>
            </a:endParaRPr>
          </a:p>
        </p:txBody>
      </p:sp>
      <p:sp>
        <p:nvSpPr>
          <p:cNvPr id="42" name="TextBox 7"/>
          <p:cNvSpPr txBox="1"/>
          <p:nvPr/>
        </p:nvSpPr>
        <p:spPr>
          <a:xfrm>
            <a:off x="3582785" y="2450709"/>
            <a:ext cx="3507971" cy="369332"/>
          </a:xfrm>
          <a:prstGeom prst="rect">
            <a:avLst/>
          </a:prstGeom>
          <a:solidFill>
            <a:schemeClr val="accent1"/>
          </a:solidFill>
          <a:ln w="28575">
            <a:solidFill>
              <a:sysClr val="window" lastClr="FFFFFF"/>
            </a:solidFill>
          </a:ln>
        </p:spPr>
        <p:txBody>
          <a:bodyPr wrap="square" rtlCol="0">
            <a:spAutoFit/>
          </a:bodyPr>
          <a:lstStyle/>
          <a:p>
            <a:pPr marL="0" marR="0">
              <a:spcBef>
                <a:spcPts val="480"/>
              </a:spcBef>
              <a:spcAft>
                <a:spcPts val="0"/>
              </a:spcAft>
            </a:pPr>
            <a:r>
              <a:rPr lang="en-US" u="sng" dirty="0">
                <a:solidFill>
                  <a:srgbClr val="FFFFFF"/>
                </a:solidFill>
                <a:effectLst/>
                <a:latin typeface="Arial" panose="020B0604020202020204" pitchFamily="34" charset="0"/>
                <a:ea typeface="Times New Roman" panose="02020603050405020304" pitchFamily="18" charset="0"/>
              </a:rPr>
              <a:t>Budgeting</a:t>
            </a:r>
            <a:r>
              <a:rPr lang="en-US" dirty="0">
                <a:solidFill>
                  <a:srgbClr val="FFFFFF"/>
                </a:solidFill>
                <a:effectLst/>
                <a:latin typeface="Arial" panose="020B0604020202020204" pitchFamily="34" charset="0"/>
                <a:ea typeface="Times New Roman" panose="02020603050405020304" pitchFamily="18" charset="0"/>
              </a:rPr>
              <a:t> occurs at the D-Level</a:t>
            </a: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959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4457" y="-85771"/>
            <a:ext cx="7401185" cy="1066892"/>
          </a:xfrm>
          <a:prstGeom prst="rect">
            <a:avLst/>
          </a:prstGeom>
        </p:spPr>
      </p:pic>
      <p:sp>
        <p:nvSpPr>
          <p:cNvPr id="5" name="Rectangle 4"/>
          <p:cNvSpPr/>
          <p:nvPr/>
        </p:nvSpPr>
        <p:spPr>
          <a:xfrm>
            <a:off x="139874" y="670932"/>
            <a:ext cx="11830050" cy="646331"/>
          </a:xfrm>
          <a:prstGeom prst="rect">
            <a:avLst/>
          </a:prstGeom>
        </p:spPr>
        <p:txBody>
          <a:bodyPr wrap="square">
            <a:spAutoFit/>
          </a:bodyPr>
          <a:lstStyle/>
          <a:p>
            <a:pPr marL="342900" lvl="1" defTabSz="1066800">
              <a:lnSpc>
                <a:spcPct val="90000"/>
              </a:lnSpc>
              <a:spcBef>
                <a:spcPct val="0"/>
              </a:spcBef>
              <a:defRPr/>
            </a:pPr>
            <a:r>
              <a:rPr lang="en-US" sz="2000" b="1" kern="0" dirty="0">
                <a:solidFill>
                  <a:prstClr val="black"/>
                </a:solidFill>
                <a:latin typeface="Calibri"/>
                <a:cs typeface="Arial" panose="020B0604020202020204" pitchFamily="34" charset="0"/>
              </a:rPr>
              <a:t>Non-Budgetary </a:t>
            </a:r>
            <a:r>
              <a:rPr lang="en-US" sz="2000" b="1" kern="0" dirty="0" err="1">
                <a:solidFill>
                  <a:prstClr val="black"/>
                </a:solidFill>
                <a:latin typeface="Calibri"/>
                <a:cs typeface="Arial" panose="020B0604020202020204" pitchFamily="34" charset="0"/>
              </a:rPr>
              <a:t>Chartstrings</a:t>
            </a:r>
            <a:r>
              <a:rPr lang="en-US" sz="2000" b="1" kern="0" dirty="0">
                <a:solidFill>
                  <a:prstClr val="black"/>
                </a:solidFill>
                <a:latin typeface="Calibri"/>
                <a:cs typeface="Arial" panose="020B0604020202020204" pitchFamily="34" charset="0"/>
              </a:rPr>
              <a:t> </a:t>
            </a:r>
            <a:r>
              <a:rPr lang="en-US" sz="2000" kern="0" dirty="0">
                <a:solidFill>
                  <a:prstClr val="black"/>
                </a:solidFill>
                <a:latin typeface="Calibri"/>
                <a:cs typeface="Arial" panose="020B0604020202020204" pitchFamily="34" charset="0"/>
              </a:rPr>
              <a:t>are those for which the budget cannot be reasonably guaranteed and estimated year over year. Examples: Gifts, one-time speaking engagements, F&amp;A, royalties</a:t>
            </a:r>
          </a:p>
        </p:txBody>
      </p:sp>
      <p:pic>
        <p:nvPicPr>
          <p:cNvPr id="2" name="Picture 1"/>
          <p:cNvPicPr>
            <a:picLocks noChangeAspect="1"/>
          </p:cNvPicPr>
          <p:nvPr/>
        </p:nvPicPr>
        <p:blipFill>
          <a:blip r:embed="rId3"/>
          <a:stretch>
            <a:fillRect/>
          </a:stretch>
        </p:blipFill>
        <p:spPr>
          <a:xfrm>
            <a:off x="139874" y="1471817"/>
            <a:ext cx="11820698" cy="4079299"/>
          </a:xfrm>
          <a:prstGeom prst="rect">
            <a:avLst/>
          </a:prstGeom>
        </p:spPr>
      </p:pic>
      <p:sp>
        <p:nvSpPr>
          <p:cNvPr id="20" name="Rectangle 19"/>
          <p:cNvSpPr/>
          <p:nvPr/>
        </p:nvSpPr>
        <p:spPr>
          <a:xfrm>
            <a:off x="199504" y="2399295"/>
            <a:ext cx="8670175" cy="1906698"/>
          </a:xfrm>
          <a:prstGeom prst="rect">
            <a:avLst/>
          </a:prstGeom>
          <a:noFill/>
          <a:ln w="57150" cap="flat" cmpd="sng" algn="ctr">
            <a:solidFill>
              <a:srgbClr val="1D0FD7"/>
            </a:solidFill>
            <a:prstDash val="solid"/>
          </a:ln>
          <a:effectLst/>
        </p:spPr>
        <p:txBody>
          <a:bodyPr rtlCol="0" anchor="ctr"/>
          <a:lstStyle/>
          <a:p>
            <a:endParaRPr lang="en-US"/>
          </a:p>
        </p:txBody>
      </p:sp>
      <p:sp>
        <p:nvSpPr>
          <p:cNvPr id="3" name="Rounded Rectangle 2"/>
          <p:cNvSpPr/>
          <p:nvPr/>
        </p:nvSpPr>
        <p:spPr>
          <a:xfrm>
            <a:off x="8129847" y="2676698"/>
            <a:ext cx="673330" cy="1005840"/>
          </a:xfrm>
          <a:prstGeom prst="roundRect">
            <a:avLst/>
          </a:prstGeom>
          <a:noFill/>
          <a:ln w="57150">
            <a:solidFill>
              <a:srgbClr val="059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8"/>
          <p:cNvSpPr txBox="1"/>
          <p:nvPr/>
        </p:nvSpPr>
        <p:spPr>
          <a:xfrm>
            <a:off x="1988794" y="3921938"/>
            <a:ext cx="3926148" cy="1077218"/>
          </a:xfrm>
          <a:prstGeom prst="rect">
            <a:avLst/>
          </a:prstGeom>
          <a:solidFill>
            <a:schemeClr val="accent1"/>
          </a:solidFill>
          <a:ln w="28575">
            <a:solidFill>
              <a:sysClr val="window" lastClr="FFFFFF"/>
            </a:solidFill>
          </a:ln>
        </p:spPr>
        <p:txBody>
          <a:bodyPr wrap="square" rtlCol="0">
            <a:spAutoFit/>
          </a:bodyPr>
          <a:lstStyle/>
          <a:p>
            <a:pPr marL="0" marR="0">
              <a:spcBef>
                <a:spcPts val="430"/>
              </a:spcBef>
              <a:spcAft>
                <a:spcPts val="0"/>
              </a:spcAft>
            </a:pPr>
            <a:r>
              <a:rPr lang="en-US" sz="1600" dirty="0">
                <a:solidFill>
                  <a:srgbClr val="FFFFFF"/>
                </a:solidFill>
                <a:effectLst/>
                <a:latin typeface="Arial" panose="020B0604020202020204" pitchFamily="34" charset="0"/>
                <a:ea typeface="Times New Roman" panose="02020603050405020304" pitchFamily="18" charset="0"/>
              </a:rPr>
              <a:t>Budgeting does not occur. The amount in the “Budget” column simply indicates the amount of funds that rolled forward from the prior year. </a:t>
            </a:r>
            <a:endParaRPr lang="en-US" sz="1100" dirty="0">
              <a:effectLst/>
              <a:latin typeface="Times New Roman" panose="02020603050405020304" pitchFamily="18" charset="0"/>
              <a:ea typeface="Times New Roman" panose="02020603050405020304" pitchFamily="18" charset="0"/>
            </a:endParaRPr>
          </a:p>
        </p:txBody>
      </p:sp>
      <p:cxnSp>
        <p:nvCxnSpPr>
          <p:cNvPr id="29" name="Straight Arrow Connector 28"/>
          <p:cNvCxnSpPr/>
          <p:nvPr/>
        </p:nvCxnSpPr>
        <p:spPr>
          <a:xfrm flipV="1">
            <a:off x="5914942" y="2876206"/>
            <a:ext cx="2148403" cy="1068568"/>
          </a:xfrm>
          <a:prstGeom prst="straightConnector1">
            <a:avLst/>
          </a:prstGeom>
          <a:noFill/>
          <a:ln w="38100" cap="flat" cmpd="sng" algn="ctr">
            <a:solidFill>
              <a:schemeClr val="accent1"/>
            </a:solidFill>
            <a:prstDash val="solid"/>
            <a:tailEnd type="triangle"/>
          </a:ln>
          <a:effectLst/>
        </p:spPr>
      </p:cxnSp>
      <p:cxnSp>
        <p:nvCxnSpPr>
          <p:cNvPr id="30" name="Straight Arrow Connector 29"/>
          <p:cNvCxnSpPr/>
          <p:nvPr/>
        </p:nvCxnSpPr>
        <p:spPr>
          <a:xfrm flipV="1">
            <a:off x="5828607" y="3583554"/>
            <a:ext cx="2261061" cy="1105591"/>
          </a:xfrm>
          <a:prstGeom prst="straightConnector1">
            <a:avLst/>
          </a:prstGeom>
          <a:noFill/>
          <a:ln w="38100" cap="flat" cmpd="sng" algn="ctr">
            <a:solidFill>
              <a:schemeClr val="accent1"/>
            </a:solidFill>
            <a:prstDash val="solid"/>
            <a:tailEnd type="triangle"/>
          </a:ln>
          <a:effectLst/>
        </p:spPr>
      </p:cxnSp>
      <p:sp>
        <p:nvSpPr>
          <p:cNvPr id="31" name="Oval 30"/>
          <p:cNvSpPr/>
          <p:nvPr/>
        </p:nvSpPr>
        <p:spPr>
          <a:xfrm>
            <a:off x="11105804" y="4895246"/>
            <a:ext cx="854768" cy="366710"/>
          </a:xfrm>
          <a:prstGeom prst="ellipse">
            <a:avLst/>
          </a:prstGeom>
          <a:noFill/>
          <a:ln w="57150">
            <a:solidFill>
              <a:srgbClr val="1D0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39" name="Straight Arrow Connector 38"/>
          <p:cNvCxnSpPr/>
          <p:nvPr/>
        </p:nvCxnSpPr>
        <p:spPr>
          <a:xfrm flipV="1">
            <a:off x="10561320" y="5224967"/>
            <a:ext cx="544484" cy="453210"/>
          </a:xfrm>
          <a:prstGeom prst="straightConnector1">
            <a:avLst/>
          </a:prstGeom>
          <a:noFill/>
          <a:ln w="38100" cap="flat" cmpd="sng" algn="ctr">
            <a:solidFill>
              <a:schemeClr val="accent1"/>
            </a:solidFill>
            <a:prstDash val="solid"/>
            <a:tailEnd type="triangle"/>
          </a:ln>
          <a:effectLst/>
        </p:spPr>
      </p:cxnSp>
      <p:sp>
        <p:nvSpPr>
          <p:cNvPr id="40" name="TextBox 29"/>
          <p:cNvSpPr txBox="1"/>
          <p:nvPr/>
        </p:nvSpPr>
        <p:spPr>
          <a:xfrm>
            <a:off x="7166523" y="5611951"/>
            <a:ext cx="4366665" cy="369332"/>
          </a:xfrm>
          <a:prstGeom prst="rect">
            <a:avLst/>
          </a:prstGeom>
          <a:solidFill>
            <a:schemeClr val="accent1"/>
          </a:solidFill>
          <a:ln w="28575">
            <a:solidFill>
              <a:sysClr val="window" lastClr="FFFFFF"/>
            </a:solidFill>
          </a:ln>
        </p:spPr>
        <p:txBody>
          <a:bodyPr wrap="square" rtlCol="0">
            <a:spAutoFit/>
          </a:bodyPr>
          <a:lstStyle/>
          <a:p>
            <a:pPr marL="0" marR="0">
              <a:spcBef>
                <a:spcPts val="480"/>
              </a:spcBef>
              <a:spcAft>
                <a:spcPts val="0"/>
              </a:spcAft>
            </a:pPr>
            <a:r>
              <a:rPr lang="en-US" dirty="0">
                <a:solidFill>
                  <a:srgbClr val="FFFFFF"/>
                </a:solidFill>
                <a:effectLst/>
                <a:latin typeface="Arial" panose="020B0604020202020204" pitchFamily="34" charset="0"/>
                <a:ea typeface="Times New Roman" panose="02020603050405020304" pitchFamily="18" charset="0"/>
              </a:rPr>
              <a:t>Budget checking occurs </a:t>
            </a:r>
            <a:r>
              <a:rPr lang="en-US" dirty="0">
                <a:solidFill>
                  <a:srgbClr val="FFFFFF"/>
                </a:solidFill>
                <a:latin typeface="Arial" panose="020B0604020202020204" pitchFamily="34" charset="0"/>
                <a:ea typeface="Times New Roman" panose="02020603050405020304" pitchFamily="18" charset="0"/>
              </a:rPr>
              <a:t>at</a:t>
            </a:r>
            <a:r>
              <a:rPr lang="en-US" dirty="0">
                <a:solidFill>
                  <a:srgbClr val="FFFFFF"/>
                </a:solidFill>
                <a:effectLst/>
                <a:latin typeface="Arial" panose="020B0604020202020204" pitchFamily="34" charset="0"/>
                <a:ea typeface="Times New Roman" panose="02020603050405020304" pitchFamily="18" charset="0"/>
              </a:rPr>
              <a:t> the Net Total</a:t>
            </a:r>
            <a:r>
              <a:rPr lang="en-US" sz="1600" dirty="0">
                <a:solidFill>
                  <a:srgbClr val="FFFFFF"/>
                </a:solidFill>
                <a:effectLst/>
                <a:latin typeface="Arial" panose="020B0604020202020204" pitchFamily="34" charset="0"/>
                <a:ea typeface="Times New Roman" panose="02020603050405020304" pitchFamily="18" charset="0"/>
              </a:rPr>
              <a:t>.</a:t>
            </a:r>
            <a:endParaRPr lang="en-US"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2024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2085278"/>
            <a:ext cx="12194118" cy="1015663"/>
          </a:xfrm>
          <a:prstGeom prst="rect">
            <a:avLst/>
          </a:prstGeom>
          <a:noFill/>
        </p:spPr>
        <p:txBody>
          <a:bodyPr wrap="square" rtlCol="0">
            <a:spAutoFit/>
          </a:bodyPr>
          <a:lstStyle/>
          <a:p>
            <a:pPr algn="ctr"/>
            <a:r>
              <a:rPr lang="en-US" sz="6000" b="1" dirty="0">
                <a:latin typeface="Arial"/>
                <a:cs typeface="Arial"/>
              </a:rPr>
              <a:t>ABAs and IDTs</a:t>
            </a:r>
          </a:p>
        </p:txBody>
      </p:sp>
    </p:spTree>
    <p:extLst>
      <p:ext uri="{BB962C8B-B14F-4D97-AF65-F5344CB8AC3E}">
        <p14:creationId xmlns:p14="http://schemas.microsoft.com/office/powerpoint/2010/main" val="3879967982"/>
      </p:ext>
    </p:extLst>
  </p:cSld>
  <p:clrMapOvr>
    <a:masterClrMapping/>
  </p:clrMapOvr>
</p:sld>
</file>

<file path=ppt/theme/theme1.xml><?xml version="1.0" encoding="utf-8"?>
<a:theme xmlns:a="http://schemas.openxmlformats.org/drawingml/2006/main" name="1_Full Seal Right,Footer &amp; Wordm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ll Seal Right,Footer &amp; Wordmark" id="{2222B52C-371F-49C0-970B-E7ECDC40817E}" vid="{FA90337D-74C2-4EEC-AB77-776E093A7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Full Seal Right,Footer &amp; Wordmark</Template>
  <TotalTime>3240</TotalTime>
  <Words>1735</Words>
  <Application>Microsoft Office PowerPoint</Application>
  <PresentationFormat>Widescreen</PresentationFormat>
  <Paragraphs>299</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Century Gothic</vt:lpstr>
      <vt:lpstr>Georgia</vt:lpstr>
      <vt:lpstr>Times New Roman</vt:lpstr>
      <vt:lpstr>1_Full Seal Right,Footer &amp; Wordmark</vt:lpstr>
      <vt:lpstr>PowerPoint Presentation</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Corliss, Paul</dc:creator>
  <cp:lastModifiedBy>Zuniga, Berenice</cp:lastModifiedBy>
  <cp:revision>151</cp:revision>
  <cp:lastPrinted>2020-01-15T22:24:02Z</cp:lastPrinted>
  <dcterms:created xsi:type="dcterms:W3CDTF">2016-07-20T14:37:05Z</dcterms:created>
  <dcterms:modified xsi:type="dcterms:W3CDTF">2021-11-23T14:41:14Z</dcterms:modified>
</cp:coreProperties>
</file>