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media/image10.jp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82" r:id="rId8"/>
    <p:sldId id="283" r:id="rId9"/>
    <p:sldId id="285" r:id="rId10"/>
    <p:sldId id="286" r:id="rId11"/>
    <p:sldId id="287"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88" r:id="rId28"/>
    <p:sldId id="289" r:id="rId29"/>
    <p:sldId id="278" r:id="rId30"/>
    <p:sldId id="279" r:id="rId31"/>
    <p:sldId id="280" r:id="rId32"/>
    <p:sldId id="281" r:id="rId33"/>
  </p:sldIdLst>
  <p:sldSz cx="10058400" cy="7772400"/>
  <p:notesSz cx="10058400" cy="7772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41"/>
    <p:restoredTop sz="94696"/>
  </p:normalViewPr>
  <p:slideViewPr>
    <p:cSldViewPr>
      <p:cViewPr varScale="1">
        <p:scale>
          <a:sx n="82" d="100"/>
          <a:sy n="82" d="100"/>
        </p:scale>
        <p:origin x="672" y="16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4/6/20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80" y="1057655"/>
            <a:ext cx="10058400" cy="5657850"/>
          </a:xfrm>
          <a:custGeom>
            <a:avLst/>
            <a:gdLst/>
            <a:ahLst/>
            <a:cxnLst/>
            <a:rect l="l" t="t" r="r" b="b"/>
            <a:pathLst>
              <a:path w="10058400" h="5657850">
                <a:moveTo>
                  <a:pt x="0" y="0"/>
                </a:moveTo>
                <a:lnTo>
                  <a:pt x="0" y="5657850"/>
                </a:lnTo>
                <a:lnTo>
                  <a:pt x="10058019" y="5657850"/>
                </a:lnTo>
                <a:lnTo>
                  <a:pt x="10058019" y="0"/>
                </a:lnTo>
                <a:lnTo>
                  <a:pt x="0" y="0"/>
                </a:lnTo>
                <a:close/>
              </a:path>
            </a:pathLst>
          </a:custGeom>
          <a:solidFill>
            <a:srgbClr val="00B050"/>
          </a:solidFill>
        </p:spPr>
        <p:txBody>
          <a:bodyPr wrap="square" lIns="0" tIns="0" rIns="0" bIns="0" rtlCol="0"/>
          <a:lstStyle/>
          <a:p>
            <a:endParaRPr/>
          </a:p>
        </p:txBody>
      </p:sp>
      <p:sp>
        <p:nvSpPr>
          <p:cNvPr id="17" name="bk object 17"/>
          <p:cNvSpPr/>
          <p:nvPr/>
        </p:nvSpPr>
        <p:spPr>
          <a:xfrm>
            <a:off x="380" y="1684020"/>
            <a:ext cx="2841625" cy="4398645"/>
          </a:xfrm>
          <a:custGeom>
            <a:avLst/>
            <a:gdLst/>
            <a:ahLst/>
            <a:cxnLst/>
            <a:rect l="l" t="t" r="r" b="b"/>
            <a:pathLst>
              <a:path w="2841625" h="4398645">
                <a:moveTo>
                  <a:pt x="0" y="0"/>
                </a:moveTo>
                <a:lnTo>
                  <a:pt x="0" y="4398263"/>
                </a:lnTo>
                <a:lnTo>
                  <a:pt x="2841117" y="4398263"/>
                </a:lnTo>
                <a:lnTo>
                  <a:pt x="2841117" y="0"/>
                </a:lnTo>
                <a:lnTo>
                  <a:pt x="0" y="0"/>
                </a:lnTo>
                <a:close/>
              </a:path>
            </a:pathLst>
          </a:custGeom>
          <a:solidFill>
            <a:srgbClr val="40BAD2"/>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300" b="0"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450" b="0" i="0">
                <a:solidFill>
                  <a:srgbClr val="F1F1F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4/6/20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0" i="0">
                <a:solidFill>
                  <a:schemeClr val="bg1"/>
                </a:solidFill>
                <a:latin typeface="Arial"/>
                <a:cs typeface="Arial"/>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6" y="1787652"/>
            <a:ext cx="4375404" cy="512978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4/6/20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0"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4/6/20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4/6/20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80" y="1057655"/>
            <a:ext cx="10058400" cy="5657850"/>
          </a:xfrm>
          <a:custGeom>
            <a:avLst/>
            <a:gdLst/>
            <a:ahLst/>
            <a:cxnLst/>
            <a:rect l="l" t="t" r="r" b="b"/>
            <a:pathLst>
              <a:path w="10058400" h="5657850">
                <a:moveTo>
                  <a:pt x="0" y="0"/>
                </a:moveTo>
                <a:lnTo>
                  <a:pt x="0" y="5657850"/>
                </a:lnTo>
                <a:lnTo>
                  <a:pt x="10058019" y="5657850"/>
                </a:lnTo>
                <a:lnTo>
                  <a:pt x="10058019" y="0"/>
                </a:lnTo>
                <a:lnTo>
                  <a:pt x="0" y="0"/>
                </a:lnTo>
                <a:close/>
              </a:path>
            </a:pathLst>
          </a:custGeom>
          <a:solidFill>
            <a:srgbClr val="00B050"/>
          </a:solidFill>
        </p:spPr>
        <p:txBody>
          <a:bodyPr wrap="square" lIns="0" tIns="0" rIns="0" bIns="0" rtlCol="0"/>
          <a:lstStyle/>
          <a:p>
            <a:endParaRPr/>
          </a:p>
        </p:txBody>
      </p:sp>
      <p:sp>
        <p:nvSpPr>
          <p:cNvPr id="2" name="Holder 2"/>
          <p:cNvSpPr>
            <a:spLocks noGrp="1"/>
          </p:cNvSpPr>
          <p:nvPr>
            <p:ph type="title"/>
          </p:nvPr>
        </p:nvSpPr>
        <p:spPr>
          <a:xfrm>
            <a:off x="675210" y="2974014"/>
            <a:ext cx="8707978" cy="1793239"/>
          </a:xfrm>
          <a:prstGeom prst="rect">
            <a:avLst/>
          </a:prstGeom>
        </p:spPr>
        <p:txBody>
          <a:bodyPr wrap="square" lIns="0" tIns="0" rIns="0" bIns="0">
            <a:spAutoFit/>
          </a:bodyPr>
          <a:lstStyle>
            <a:lvl1pPr>
              <a:defRPr sz="2300" b="0" i="0">
                <a:solidFill>
                  <a:schemeClr val="bg1"/>
                </a:solidFill>
                <a:latin typeface="Arial"/>
                <a:cs typeface="Arial"/>
              </a:defRPr>
            </a:lvl1pPr>
          </a:lstStyle>
          <a:p>
            <a:endParaRPr/>
          </a:p>
        </p:txBody>
      </p:sp>
      <p:sp>
        <p:nvSpPr>
          <p:cNvPr id="3" name="Holder 3"/>
          <p:cNvSpPr>
            <a:spLocks noGrp="1"/>
          </p:cNvSpPr>
          <p:nvPr>
            <p:ph type="body" idx="1"/>
          </p:nvPr>
        </p:nvSpPr>
        <p:spPr>
          <a:xfrm>
            <a:off x="3686047" y="2544922"/>
            <a:ext cx="4739005" cy="1835150"/>
          </a:xfrm>
          <a:prstGeom prst="rect">
            <a:avLst/>
          </a:prstGeom>
        </p:spPr>
        <p:txBody>
          <a:bodyPr wrap="square" lIns="0" tIns="0" rIns="0" bIns="0">
            <a:spAutoFit/>
          </a:bodyPr>
          <a:lstStyle>
            <a:lvl1pPr>
              <a:defRPr sz="1450" b="0" i="0">
                <a:solidFill>
                  <a:srgbClr val="F1F1F1"/>
                </a:solidFill>
                <a:latin typeface="Arial"/>
                <a:cs typeface="Arial"/>
              </a:defRPr>
            </a:lvl1pPr>
          </a:lstStyle>
          <a:p>
            <a:endParaRPr/>
          </a:p>
        </p:txBody>
      </p:sp>
      <p:sp>
        <p:nvSpPr>
          <p:cNvPr id="4" name="Holder 4"/>
          <p:cNvSpPr>
            <a:spLocks noGrp="1"/>
          </p:cNvSpPr>
          <p:nvPr>
            <p:ph type="ftr" sz="quarter" idx="5"/>
          </p:nvPr>
        </p:nvSpPr>
        <p:spPr>
          <a:xfrm>
            <a:off x="3419856" y="7228332"/>
            <a:ext cx="3218688" cy="3886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4/6/20</a:t>
            </a:fld>
            <a:endParaRPr lang="en-US"/>
          </a:p>
        </p:txBody>
      </p:sp>
      <p:sp>
        <p:nvSpPr>
          <p:cNvPr id="6" name="Holder 6"/>
          <p:cNvSpPr>
            <a:spLocks noGrp="1"/>
          </p:cNvSpPr>
          <p:nvPr>
            <p:ph type="sldNum" sz="quarter" idx="7"/>
          </p:nvPr>
        </p:nvSpPr>
        <p:spPr>
          <a:xfrm>
            <a:off x="7242048" y="7228332"/>
            <a:ext cx="2313432" cy="3886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3.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image" Target="../media/image24.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8.jpg"/><Relationship Id="rId2" Type="http://schemas.openxmlformats.org/officeDocument/2006/relationships/image" Target="../media/image27.png"/><Relationship Id="rId1" Type="http://schemas.openxmlformats.org/officeDocument/2006/relationships/slideLayout" Target="../slideLayouts/slideLayout5.xml"/><Relationship Id="rId4" Type="http://schemas.openxmlformats.org/officeDocument/2006/relationships/image" Target="../media/image25.jpg"/></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5.xml"/><Relationship Id="rId4" Type="http://schemas.openxmlformats.org/officeDocument/2006/relationships/image" Target="../media/image25.jpg"/></Relationships>
</file>

<file path=ppt/slides/_rels/slide2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image" Target="../media/image32.png"/><Relationship Id="rId1" Type="http://schemas.openxmlformats.org/officeDocument/2006/relationships/slideLayout" Target="../slideLayouts/slideLayout2.xml"/><Relationship Id="rId4" Type="http://schemas.openxmlformats.org/officeDocument/2006/relationships/image" Target="../media/image33.jpg"/></Relationships>
</file>

<file path=ppt/slides/_rels/slide23.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5.xml"/><Relationship Id="rId4" Type="http://schemas.openxmlformats.org/officeDocument/2006/relationships/image" Target="../media/image25.jpg"/></Relationships>
</file>

<file path=ppt/slides/_rels/slide24.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image" Target="../media/image36.png"/><Relationship Id="rId1" Type="http://schemas.openxmlformats.org/officeDocument/2006/relationships/slideLayout" Target="../slideLayouts/slideLayout2.xml"/><Relationship Id="rId4" Type="http://schemas.openxmlformats.org/officeDocument/2006/relationships/image" Target="../media/image37.jpg"/></Relationships>
</file>

<file path=ppt/slides/_rels/slide2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8.png"/><Relationship Id="rId1" Type="http://schemas.openxmlformats.org/officeDocument/2006/relationships/slideLayout" Target="../slideLayouts/slideLayout2.xml"/><Relationship Id="rId4" Type="http://schemas.openxmlformats.org/officeDocument/2006/relationships/image" Target="../media/image39.jpg"/></Relationships>
</file>

<file path=ppt/slides/_rels/slide2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0.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7.jpg"/><Relationship Id="rId7" Type="http://schemas.openxmlformats.org/officeDocument/2006/relationships/image" Target="../media/image10.jp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9.jpg"/><Relationship Id="rId4" Type="http://schemas.openxmlformats.org/officeDocument/2006/relationships/image" Target="../media/image8.jpg"/><Relationship Id="rId9" Type="http://schemas.openxmlformats.org/officeDocument/2006/relationships/image" Target="../media/image12.jpeg"/></Relationships>
</file>

<file path=ppt/slides/_rels/slide3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3.pn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5.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5.png"/><Relationship Id="rId1" Type="http://schemas.openxmlformats.org/officeDocument/2006/relationships/slideLayout" Target="../slideLayouts/slideLayout5.xml"/><Relationship Id="rId6" Type="http://schemas.openxmlformats.org/officeDocument/2006/relationships/image" Target="../media/image18.jpg"/><Relationship Id="rId5" Type="http://schemas.openxmlformats.org/officeDocument/2006/relationships/image" Target="../media/image17.jpg"/><Relationship Id="rId4" Type="http://schemas.openxmlformats.org/officeDocument/2006/relationships/image" Target="../media/image1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1684020"/>
            <a:ext cx="0" cy="4398645"/>
          </a:xfrm>
          <a:custGeom>
            <a:avLst/>
            <a:gdLst/>
            <a:ahLst/>
            <a:cxnLst/>
            <a:rect l="l" t="t" r="r" b="b"/>
            <a:pathLst>
              <a:path h="4398645">
                <a:moveTo>
                  <a:pt x="0" y="0"/>
                </a:moveTo>
                <a:lnTo>
                  <a:pt x="0" y="4398263"/>
                </a:lnTo>
                <a:lnTo>
                  <a:pt x="0" y="0"/>
                </a:lnTo>
                <a:close/>
              </a:path>
            </a:pathLst>
          </a:custGeom>
          <a:solidFill>
            <a:srgbClr val="40BAD2"/>
          </a:solidFill>
        </p:spPr>
        <p:txBody>
          <a:bodyPr wrap="square" lIns="0" tIns="0" rIns="0" bIns="0" rtlCol="0"/>
          <a:lstStyle/>
          <a:p>
            <a:endParaRPr/>
          </a:p>
        </p:txBody>
      </p:sp>
      <p:sp>
        <p:nvSpPr>
          <p:cNvPr id="3" name="object 3"/>
          <p:cNvSpPr/>
          <p:nvPr/>
        </p:nvSpPr>
        <p:spPr>
          <a:xfrm>
            <a:off x="9748266" y="1684020"/>
            <a:ext cx="310133" cy="4398264"/>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380" y="1686305"/>
            <a:ext cx="7541895" cy="4400550"/>
          </a:xfrm>
          <a:custGeom>
            <a:avLst/>
            <a:gdLst/>
            <a:ahLst/>
            <a:cxnLst/>
            <a:rect l="l" t="t" r="r" b="b"/>
            <a:pathLst>
              <a:path w="7541895" h="4400550">
                <a:moveTo>
                  <a:pt x="0" y="0"/>
                </a:moveTo>
                <a:lnTo>
                  <a:pt x="0" y="4400550"/>
                </a:lnTo>
                <a:lnTo>
                  <a:pt x="7541895" y="4400549"/>
                </a:lnTo>
                <a:lnTo>
                  <a:pt x="7541895" y="0"/>
                </a:lnTo>
                <a:lnTo>
                  <a:pt x="0" y="0"/>
                </a:lnTo>
                <a:close/>
              </a:path>
            </a:pathLst>
          </a:custGeom>
          <a:solidFill>
            <a:srgbClr val="40BAD2"/>
          </a:solidFill>
        </p:spPr>
        <p:txBody>
          <a:bodyPr wrap="square" lIns="0" tIns="0" rIns="0" bIns="0" rtlCol="0"/>
          <a:lstStyle/>
          <a:p>
            <a:endParaRPr/>
          </a:p>
        </p:txBody>
      </p:sp>
      <p:sp>
        <p:nvSpPr>
          <p:cNvPr id="5" name="object 5"/>
          <p:cNvSpPr/>
          <p:nvPr/>
        </p:nvSpPr>
        <p:spPr>
          <a:xfrm>
            <a:off x="7648193" y="1686305"/>
            <a:ext cx="2410205" cy="4400550"/>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970330" y="3877398"/>
            <a:ext cx="4883785" cy="1470660"/>
          </a:xfrm>
          <a:prstGeom prst="rect">
            <a:avLst/>
          </a:prstGeom>
        </p:spPr>
        <p:txBody>
          <a:bodyPr vert="horz" wrap="square" lIns="0" tIns="0" rIns="0" bIns="0" rtlCol="0">
            <a:spAutoFit/>
          </a:bodyPr>
          <a:lstStyle/>
          <a:p>
            <a:pPr marL="12700" marR="5080" indent="-635">
              <a:lnSpc>
                <a:spcPts val="3829"/>
              </a:lnSpc>
            </a:pPr>
            <a:r>
              <a:rPr sz="3550" spc="-80" dirty="0">
                <a:solidFill>
                  <a:srgbClr val="FFFFFF"/>
                </a:solidFill>
                <a:latin typeface="Arial"/>
                <a:cs typeface="Arial"/>
              </a:rPr>
              <a:t>Internship </a:t>
            </a:r>
            <a:r>
              <a:rPr sz="3550" spc="-70" dirty="0">
                <a:solidFill>
                  <a:srgbClr val="FFFFFF"/>
                </a:solidFill>
                <a:latin typeface="Arial"/>
                <a:cs typeface="Arial"/>
              </a:rPr>
              <a:t>Site</a:t>
            </a:r>
            <a:r>
              <a:rPr sz="3550" spc="-459" dirty="0">
                <a:solidFill>
                  <a:srgbClr val="FFFFFF"/>
                </a:solidFill>
                <a:latin typeface="Arial"/>
                <a:cs typeface="Arial"/>
              </a:rPr>
              <a:t> </a:t>
            </a:r>
            <a:r>
              <a:rPr sz="3550" spc="-90" dirty="0">
                <a:solidFill>
                  <a:srgbClr val="FFFFFF"/>
                </a:solidFill>
                <a:latin typeface="Arial"/>
                <a:cs typeface="Arial"/>
              </a:rPr>
              <a:t>Supervisor  </a:t>
            </a:r>
            <a:r>
              <a:rPr sz="3550" spc="-80" dirty="0">
                <a:solidFill>
                  <a:srgbClr val="FFFFFF"/>
                </a:solidFill>
                <a:latin typeface="Arial"/>
                <a:cs typeface="Arial"/>
              </a:rPr>
              <a:t>Orientation </a:t>
            </a:r>
            <a:r>
              <a:rPr sz="3550" spc="-60" dirty="0">
                <a:solidFill>
                  <a:srgbClr val="FFFFFF"/>
                </a:solidFill>
                <a:latin typeface="Arial"/>
                <a:cs typeface="Arial"/>
              </a:rPr>
              <a:t>and </a:t>
            </a:r>
            <a:r>
              <a:rPr sz="3550" spc="-105" dirty="0">
                <a:solidFill>
                  <a:srgbClr val="FFFFFF"/>
                </a:solidFill>
                <a:latin typeface="Arial"/>
                <a:cs typeface="Arial"/>
              </a:rPr>
              <a:t>Training</a:t>
            </a:r>
            <a:r>
              <a:rPr sz="3550" spc="-105" dirty="0">
                <a:solidFill>
                  <a:srgbClr val="FFFFFF"/>
                </a:solidFill>
                <a:latin typeface="Arial Unicode MS"/>
                <a:cs typeface="Arial Unicode MS"/>
              </a:rPr>
              <a:t>‐  </a:t>
            </a:r>
            <a:r>
              <a:rPr sz="3550" spc="-180" dirty="0">
                <a:solidFill>
                  <a:srgbClr val="FFFFFF"/>
                </a:solidFill>
                <a:latin typeface="Arial"/>
                <a:cs typeface="Arial"/>
              </a:rPr>
              <a:t>School </a:t>
            </a:r>
            <a:r>
              <a:rPr sz="3550" spc="-80" dirty="0">
                <a:solidFill>
                  <a:srgbClr val="FFFFFF"/>
                </a:solidFill>
                <a:latin typeface="Arial"/>
                <a:cs typeface="Arial"/>
              </a:rPr>
              <a:t>Counseling</a:t>
            </a:r>
            <a:r>
              <a:rPr sz="3550" spc="-695" dirty="0">
                <a:solidFill>
                  <a:srgbClr val="FFFFFF"/>
                </a:solidFill>
                <a:latin typeface="Arial"/>
                <a:cs typeface="Arial"/>
              </a:rPr>
              <a:t> </a:t>
            </a:r>
            <a:r>
              <a:rPr sz="3550" spc="-120" dirty="0">
                <a:solidFill>
                  <a:srgbClr val="FFFFFF"/>
                </a:solidFill>
                <a:latin typeface="Arial"/>
                <a:cs typeface="Arial"/>
              </a:rPr>
              <a:t>Track</a:t>
            </a:r>
            <a:endParaRPr sz="3550">
              <a:latin typeface="Arial"/>
              <a:cs typeface="Arial"/>
            </a:endParaRPr>
          </a:p>
        </p:txBody>
      </p:sp>
      <p:sp>
        <p:nvSpPr>
          <p:cNvPr id="7" name="object 7"/>
          <p:cNvSpPr/>
          <p:nvPr/>
        </p:nvSpPr>
        <p:spPr>
          <a:xfrm>
            <a:off x="614172" y="1847088"/>
            <a:ext cx="6304026" cy="1624583"/>
          </a:xfrm>
          <a:prstGeom prst="rect">
            <a:avLst/>
          </a:prstGeom>
          <a:blipFill>
            <a:blip r:embed="rId4" cstate="print"/>
            <a:stretch>
              <a:fillRect/>
            </a:stretch>
          </a:blipFill>
        </p:spPr>
        <p:txBody>
          <a:bodyPr wrap="square" lIns="0" tIns="0" rIns="0" bIns="0" rtlCol="0"/>
          <a:lstStyle/>
          <a:p>
            <a:endParaRPr/>
          </a:p>
        </p:txBody>
      </p:sp>
      <p:sp>
        <p:nvSpPr>
          <p:cNvPr id="8" name="object 8"/>
          <p:cNvSpPr txBox="1"/>
          <p:nvPr/>
        </p:nvSpPr>
        <p:spPr>
          <a:xfrm>
            <a:off x="3263080" y="7303973"/>
            <a:ext cx="3532504" cy="135890"/>
          </a:xfrm>
          <a:prstGeom prst="rect">
            <a:avLst/>
          </a:prstGeom>
        </p:spPr>
        <p:txBody>
          <a:bodyPr vert="horz" wrap="square" lIns="0" tIns="0" rIns="0" bIns="0" rtlCol="0">
            <a:spAutoFit/>
          </a:bodyPr>
          <a:lstStyle/>
          <a:p>
            <a:pPr marL="12700">
              <a:lnSpc>
                <a:spcPct val="100000"/>
              </a:lnSpc>
            </a:pPr>
            <a:r>
              <a:rPr sz="800" spc="-5" dirty="0">
                <a:latin typeface="Arial"/>
                <a:cs typeface="Arial"/>
              </a:rPr>
              <a:t>UNT Dallas </a:t>
            </a:r>
            <a:r>
              <a:rPr sz="800" dirty="0">
                <a:latin typeface="Arial"/>
                <a:cs typeface="Arial"/>
              </a:rPr>
              <a:t>School </a:t>
            </a:r>
            <a:r>
              <a:rPr sz="800" spc="-5" dirty="0">
                <a:latin typeface="Arial"/>
                <a:cs typeface="Arial"/>
              </a:rPr>
              <a:t>Counselor </a:t>
            </a:r>
            <a:r>
              <a:rPr sz="800" dirty="0">
                <a:latin typeface="Arial"/>
                <a:cs typeface="Arial"/>
              </a:rPr>
              <a:t>Site Supervisor/Adjunct/Obervator</a:t>
            </a:r>
            <a:r>
              <a:rPr sz="800" spc="-75" dirty="0">
                <a:latin typeface="Arial"/>
                <a:cs typeface="Arial"/>
              </a:rPr>
              <a:t> </a:t>
            </a:r>
            <a:r>
              <a:rPr sz="800" dirty="0">
                <a:latin typeface="Arial"/>
                <a:cs typeface="Arial"/>
              </a:rPr>
              <a:t>Training4/61</a:t>
            </a:r>
            <a:endParaRPr sz="80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13D2593-493A-A844-B982-BB9C6DBC4481}"/>
              </a:ext>
            </a:extLst>
          </p:cNvPr>
          <p:cNvSpPr/>
          <p:nvPr/>
        </p:nvSpPr>
        <p:spPr>
          <a:xfrm>
            <a:off x="381000" y="2039541"/>
            <a:ext cx="7162800" cy="2585323"/>
          </a:xfrm>
          <a:prstGeom prst="rect">
            <a:avLst/>
          </a:prstGeom>
        </p:spPr>
        <p:txBody>
          <a:bodyPr wrap="square">
            <a:spAutoFit/>
          </a:bodyPr>
          <a:lstStyle/>
          <a:p>
            <a:pPr fontAlgn="base"/>
            <a:r>
              <a:rPr lang="en-US" dirty="0">
                <a:latin typeface="Calibri" panose="020F0502020204030204" pitchFamily="34" charset="0"/>
                <a:ea typeface="Times New Roman" panose="02020603050405020304" pitchFamily="18" charset="0"/>
              </a:rPr>
              <a:t>The UNT Dallas School Counseling Program is organized around seven competencies which reflect the program's beliefs about what school counselors should know and be able to do to successfully meet the challenges and priorities of 21st century schools and the diverse needs of today's students. The program and course work utilize the standards and practices of the Council for Accreditation in Counseling and Related Programs (CACREP) 2009/2016 Standards, the ASCA School Counselor Competencies (2012), and the Texas Educator Agency’s (TEA) Model School Counseling Program Guide </a:t>
            </a:r>
            <a:r>
              <a:rPr lang="en-US" sz="1400" i="1" dirty="0">
                <a:effectLst/>
                <a:latin typeface="Calibri" panose="020F0502020204030204" pitchFamily="34" charset="0"/>
                <a:ea typeface="Times New Roman" panose="02020603050405020304" pitchFamily="18" charset="0"/>
              </a:rPr>
              <a:t>[TAC §228.30]</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41093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9A5F0-C81F-064E-B1AB-90B3A172D001}"/>
              </a:ext>
            </a:extLst>
          </p:cNvPr>
          <p:cNvSpPr>
            <a:spLocks noGrp="1"/>
          </p:cNvSpPr>
          <p:nvPr>
            <p:ph type="title"/>
          </p:nvPr>
        </p:nvSpPr>
        <p:spPr>
          <a:xfrm>
            <a:off x="228600" y="2743200"/>
            <a:ext cx="8707978" cy="3893374"/>
          </a:xfrm>
        </p:spPr>
        <p:txBody>
          <a:bodyPr/>
          <a:lstStyle/>
          <a:p>
            <a:pPr lvl="0"/>
            <a:r>
              <a:rPr lang="en-US" dirty="0"/>
              <a:t>Program Management </a:t>
            </a:r>
            <a:br>
              <a:rPr lang="en-US" b="1" dirty="0"/>
            </a:br>
            <a:r>
              <a:rPr lang="en-US" dirty="0"/>
              <a:t>Guidance </a:t>
            </a:r>
            <a:br>
              <a:rPr lang="en-US" b="1" dirty="0"/>
            </a:br>
            <a:r>
              <a:rPr lang="en-US" dirty="0"/>
              <a:t>Counseling</a:t>
            </a:r>
            <a:br>
              <a:rPr lang="en-US" b="1" dirty="0"/>
            </a:br>
            <a:r>
              <a:rPr lang="en-US" dirty="0"/>
              <a:t> Consultation</a:t>
            </a:r>
            <a:br>
              <a:rPr lang="en-US" b="1" dirty="0"/>
            </a:br>
            <a:r>
              <a:rPr lang="en-US" dirty="0"/>
              <a:t>Coordination </a:t>
            </a:r>
            <a:br>
              <a:rPr lang="en-US" b="1" dirty="0"/>
            </a:br>
            <a:r>
              <a:rPr lang="en-US" dirty="0"/>
              <a:t>Student Assessment</a:t>
            </a:r>
            <a:br>
              <a:rPr lang="en-US" b="1" dirty="0"/>
            </a:br>
            <a:r>
              <a:rPr lang="en-US" dirty="0"/>
              <a:t>Advocacy </a:t>
            </a:r>
            <a:br>
              <a:rPr lang="en-US" b="1" dirty="0"/>
            </a:br>
            <a:r>
              <a:rPr lang="en-US" dirty="0"/>
              <a:t>Leadership </a:t>
            </a:r>
            <a:br>
              <a:rPr lang="en-US" b="1" dirty="0"/>
            </a:br>
            <a:r>
              <a:rPr lang="en-US" dirty="0"/>
              <a:t>Professional Behavior </a:t>
            </a:r>
            <a:br>
              <a:rPr lang="en-US" b="1" dirty="0"/>
            </a:br>
            <a:r>
              <a:rPr lang="en-US" dirty="0"/>
              <a:t>Professional Standards </a:t>
            </a:r>
            <a:br>
              <a:rPr lang="en-US" b="1" dirty="0"/>
            </a:br>
            <a:endParaRPr lang="en-US" dirty="0"/>
          </a:p>
        </p:txBody>
      </p:sp>
      <p:sp>
        <p:nvSpPr>
          <p:cNvPr id="3" name="Content Placeholder 2">
            <a:extLst>
              <a:ext uri="{FF2B5EF4-FFF2-40B4-BE49-F238E27FC236}">
                <a16:creationId xmlns:a16="http://schemas.microsoft.com/office/drawing/2014/main" id="{3F658522-F455-9049-BDB1-33C191992ACF}"/>
              </a:ext>
            </a:extLst>
          </p:cNvPr>
          <p:cNvSpPr>
            <a:spLocks noGrp="1"/>
          </p:cNvSpPr>
          <p:nvPr>
            <p:ph sz="half" idx="2"/>
          </p:nvPr>
        </p:nvSpPr>
        <p:spPr>
          <a:xfrm>
            <a:off x="228600" y="1295400"/>
            <a:ext cx="7345680" cy="2008242"/>
          </a:xfrm>
        </p:spPr>
        <p:txBody>
          <a:bodyPr/>
          <a:lstStyle/>
          <a:p>
            <a:r>
              <a:rPr lang="en-US" dirty="0"/>
              <a:t>School administrators, faculty, parents, and community members should expect school counselors to competently carry out 10 basic responsibilities in a professional and accountable manner. The 10 responsibilities, set forth in state statute (TEC §33.006) as well as professional school counseling research, literature, and evidence-based practice, include the following: </a:t>
            </a:r>
            <a:endParaRPr lang="en-US" b="1" dirty="0"/>
          </a:p>
          <a:p>
            <a:endParaRPr lang="en-US" dirty="0"/>
          </a:p>
        </p:txBody>
      </p:sp>
    </p:spTree>
    <p:extLst>
      <p:ext uri="{BB962C8B-B14F-4D97-AF65-F5344CB8AC3E}">
        <p14:creationId xmlns:p14="http://schemas.microsoft.com/office/powerpoint/2010/main" val="3986159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748266" y="1684020"/>
            <a:ext cx="310133" cy="4398264"/>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71525" y="3253740"/>
            <a:ext cx="2048192" cy="1250315"/>
          </a:xfrm>
          <a:prstGeom prst="rect">
            <a:avLst/>
          </a:prstGeom>
        </p:spPr>
        <p:txBody>
          <a:bodyPr vert="horz" wrap="square" lIns="0" tIns="0" rIns="0" bIns="0" rtlCol="0">
            <a:spAutoFit/>
          </a:bodyPr>
          <a:lstStyle/>
          <a:p>
            <a:pPr marL="12700" marR="250825">
              <a:lnSpc>
                <a:spcPts val="3210"/>
              </a:lnSpc>
            </a:pPr>
            <a:r>
              <a:rPr sz="2950" spc="-290" dirty="0"/>
              <a:t>C</a:t>
            </a:r>
            <a:r>
              <a:rPr sz="2950" spc="-310" dirty="0"/>
              <a:t>A</a:t>
            </a:r>
            <a:r>
              <a:rPr sz="2950" spc="-325" dirty="0"/>
              <a:t>CREP  </a:t>
            </a:r>
            <a:r>
              <a:rPr sz="2950" spc="-165" dirty="0"/>
              <a:t>(2009)</a:t>
            </a:r>
            <a:endParaRPr sz="2950" dirty="0"/>
          </a:p>
          <a:p>
            <a:pPr marL="12700">
              <a:lnSpc>
                <a:spcPts val="3155"/>
              </a:lnSpc>
            </a:pPr>
            <a:r>
              <a:rPr sz="2950" spc="-155" dirty="0"/>
              <a:t>Standards</a:t>
            </a:r>
            <a:endParaRPr sz="2950" dirty="0"/>
          </a:p>
        </p:txBody>
      </p:sp>
      <p:graphicFrame>
        <p:nvGraphicFramePr>
          <p:cNvPr id="4" name="object 4"/>
          <p:cNvGraphicFramePr>
            <a:graphicFrameLocks noGrp="1"/>
          </p:cNvGraphicFramePr>
          <p:nvPr/>
        </p:nvGraphicFramePr>
        <p:xfrm>
          <a:off x="3187541" y="1690973"/>
          <a:ext cx="2936747" cy="4452746"/>
        </p:xfrm>
        <a:graphic>
          <a:graphicData uri="http://schemas.openxmlformats.org/drawingml/2006/table">
            <a:tbl>
              <a:tblPr firstRow="1" bandRow="1">
                <a:tableStyleId>{2D5ABB26-0587-4C30-8999-92F81FD0307C}</a:tableStyleId>
              </a:tblPr>
              <a:tblGrid>
                <a:gridCol w="1294637">
                  <a:extLst>
                    <a:ext uri="{9D8B030D-6E8A-4147-A177-3AD203B41FA5}">
                      <a16:colId xmlns:a16="http://schemas.microsoft.com/office/drawing/2014/main" val="20000"/>
                    </a:ext>
                  </a:extLst>
                </a:gridCol>
                <a:gridCol w="1642110">
                  <a:extLst>
                    <a:ext uri="{9D8B030D-6E8A-4147-A177-3AD203B41FA5}">
                      <a16:colId xmlns:a16="http://schemas.microsoft.com/office/drawing/2014/main" val="20001"/>
                    </a:ext>
                  </a:extLst>
                </a:gridCol>
              </a:tblGrid>
              <a:tr h="515112">
                <a:tc>
                  <a:txBody>
                    <a:bodyPr/>
                    <a:lstStyle/>
                    <a:p>
                      <a:pPr marL="32384">
                        <a:lnSpc>
                          <a:spcPts val="700"/>
                        </a:lnSpc>
                      </a:pPr>
                      <a:r>
                        <a:rPr sz="650" b="1" spc="-20" dirty="0">
                          <a:solidFill>
                            <a:srgbClr val="FFFFFF"/>
                          </a:solidFill>
                          <a:latin typeface="Arial"/>
                          <a:cs typeface="Arial"/>
                        </a:rPr>
                        <a:t>Obtain</a:t>
                      </a:r>
                      <a:r>
                        <a:rPr sz="650" b="1" spc="-50" dirty="0">
                          <a:solidFill>
                            <a:srgbClr val="FFFFFF"/>
                          </a:solidFill>
                          <a:latin typeface="Arial"/>
                          <a:cs typeface="Arial"/>
                        </a:rPr>
                        <a:t> </a:t>
                      </a:r>
                      <a:r>
                        <a:rPr sz="650" b="1" spc="5" dirty="0">
                          <a:solidFill>
                            <a:srgbClr val="FFFFFF"/>
                          </a:solidFill>
                          <a:latin typeface="Arial"/>
                          <a:cs typeface="Arial"/>
                        </a:rPr>
                        <a:t>at</a:t>
                      </a:r>
                      <a:r>
                        <a:rPr sz="650" b="1" spc="-55" dirty="0">
                          <a:solidFill>
                            <a:srgbClr val="FFFFFF"/>
                          </a:solidFill>
                          <a:latin typeface="Arial"/>
                          <a:cs typeface="Arial"/>
                        </a:rPr>
                        <a:t> </a:t>
                      </a:r>
                      <a:r>
                        <a:rPr sz="650" b="1" spc="-25" dirty="0">
                          <a:solidFill>
                            <a:srgbClr val="FFFFFF"/>
                          </a:solidFill>
                          <a:latin typeface="Arial"/>
                          <a:cs typeface="Arial"/>
                        </a:rPr>
                        <a:t>least</a:t>
                      </a:r>
                      <a:r>
                        <a:rPr sz="650" b="1" spc="-60" dirty="0">
                          <a:solidFill>
                            <a:srgbClr val="FFFFFF"/>
                          </a:solidFill>
                          <a:latin typeface="Arial"/>
                          <a:cs typeface="Arial"/>
                        </a:rPr>
                        <a:t> </a:t>
                      </a:r>
                      <a:r>
                        <a:rPr sz="650" b="1" spc="-35" dirty="0">
                          <a:solidFill>
                            <a:srgbClr val="FFFFFF"/>
                          </a:solidFill>
                          <a:latin typeface="Arial"/>
                          <a:cs typeface="Arial"/>
                        </a:rPr>
                        <a:t>120</a:t>
                      </a:r>
                      <a:r>
                        <a:rPr sz="650" b="1" spc="-50" dirty="0">
                          <a:solidFill>
                            <a:srgbClr val="FFFFFF"/>
                          </a:solidFill>
                          <a:latin typeface="Arial"/>
                          <a:cs typeface="Arial"/>
                        </a:rPr>
                        <a:t> </a:t>
                      </a:r>
                      <a:r>
                        <a:rPr sz="650" b="1" spc="-45" dirty="0">
                          <a:solidFill>
                            <a:srgbClr val="FFFFFF"/>
                          </a:solidFill>
                          <a:latin typeface="Arial"/>
                          <a:cs typeface="Arial"/>
                        </a:rPr>
                        <a:t>clock</a:t>
                      </a:r>
                      <a:r>
                        <a:rPr sz="650" b="1" spc="-75" dirty="0">
                          <a:solidFill>
                            <a:srgbClr val="FFFFFF"/>
                          </a:solidFill>
                          <a:latin typeface="Arial"/>
                          <a:cs typeface="Arial"/>
                        </a:rPr>
                        <a:t> </a:t>
                      </a:r>
                      <a:r>
                        <a:rPr sz="650" b="1" spc="-45" dirty="0">
                          <a:solidFill>
                            <a:srgbClr val="FFFFFF"/>
                          </a:solidFill>
                          <a:latin typeface="Arial"/>
                          <a:cs typeface="Arial"/>
                        </a:rPr>
                        <a:t>hours</a:t>
                      </a:r>
                      <a:endParaRPr sz="650">
                        <a:latin typeface="Arial"/>
                        <a:cs typeface="Arial"/>
                      </a:endParaRPr>
                    </a:p>
                    <a:p>
                      <a:pPr marL="32384" marR="131445">
                        <a:lnSpc>
                          <a:spcPct val="101499"/>
                        </a:lnSpc>
                      </a:pPr>
                      <a:r>
                        <a:rPr sz="650" b="1" spc="-30" dirty="0">
                          <a:solidFill>
                            <a:srgbClr val="FFFFFF"/>
                          </a:solidFill>
                          <a:latin typeface="Arial"/>
                          <a:cs typeface="Arial"/>
                        </a:rPr>
                        <a:t>per</a:t>
                      </a:r>
                      <a:r>
                        <a:rPr sz="650" b="1" spc="-65" dirty="0">
                          <a:solidFill>
                            <a:srgbClr val="FFFFFF"/>
                          </a:solidFill>
                          <a:latin typeface="Arial"/>
                          <a:cs typeface="Arial"/>
                        </a:rPr>
                        <a:t> </a:t>
                      </a:r>
                      <a:r>
                        <a:rPr sz="650" b="1" spc="-30" dirty="0">
                          <a:solidFill>
                            <a:srgbClr val="FFFFFF"/>
                          </a:solidFill>
                          <a:latin typeface="Arial"/>
                          <a:cs typeface="Arial"/>
                        </a:rPr>
                        <a:t>internship</a:t>
                      </a:r>
                      <a:r>
                        <a:rPr sz="650" b="1" spc="-60" dirty="0">
                          <a:solidFill>
                            <a:srgbClr val="FFFFFF"/>
                          </a:solidFill>
                          <a:latin typeface="Arial"/>
                          <a:cs typeface="Arial"/>
                        </a:rPr>
                        <a:t> </a:t>
                      </a:r>
                      <a:r>
                        <a:rPr sz="650" b="1" spc="-20" dirty="0">
                          <a:solidFill>
                            <a:srgbClr val="FFFFFF"/>
                          </a:solidFill>
                          <a:latin typeface="Arial"/>
                          <a:cs typeface="Arial"/>
                        </a:rPr>
                        <a:t>of</a:t>
                      </a:r>
                      <a:r>
                        <a:rPr sz="650" b="1" spc="-65" dirty="0">
                          <a:solidFill>
                            <a:srgbClr val="FFFFFF"/>
                          </a:solidFill>
                          <a:latin typeface="Arial"/>
                          <a:cs typeface="Arial"/>
                        </a:rPr>
                        <a:t> </a:t>
                      </a:r>
                      <a:r>
                        <a:rPr sz="650" b="1" spc="-25" dirty="0">
                          <a:solidFill>
                            <a:srgbClr val="FFFFFF"/>
                          </a:solidFill>
                          <a:latin typeface="Arial"/>
                          <a:cs typeface="Arial"/>
                        </a:rPr>
                        <a:t>direct</a:t>
                      </a:r>
                      <a:r>
                        <a:rPr sz="650" b="1" spc="-60" dirty="0">
                          <a:solidFill>
                            <a:srgbClr val="FFFFFF"/>
                          </a:solidFill>
                          <a:latin typeface="Arial"/>
                          <a:cs typeface="Arial"/>
                        </a:rPr>
                        <a:t> </a:t>
                      </a:r>
                      <a:r>
                        <a:rPr sz="650" b="1" spc="-35" dirty="0">
                          <a:solidFill>
                            <a:srgbClr val="FFFFFF"/>
                          </a:solidFill>
                          <a:latin typeface="Arial"/>
                          <a:cs typeface="Arial"/>
                        </a:rPr>
                        <a:t>service,  including experience </a:t>
                      </a:r>
                      <a:r>
                        <a:rPr sz="650" b="1" spc="-30" dirty="0">
                          <a:solidFill>
                            <a:srgbClr val="FFFFFF"/>
                          </a:solidFill>
                          <a:latin typeface="Arial"/>
                          <a:cs typeface="Arial"/>
                        </a:rPr>
                        <a:t>leading  </a:t>
                      </a:r>
                      <a:r>
                        <a:rPr sz="650" b="1" spc="-35" dirty="0">
                          <a:solidFill>
                            <a:srgbClr val="FFFFFF"/>
                          </a:solidFill>
                          <a:latin typeface="Arial"/>
                          <a:cs typeface="Arial"/>
                        </a:rPr>
                        <a:t>groups.</a:t>
                      </a:r>
                      <a:r>
                        <a:rPr sz="650" b="1" spc="-65" dirty="0">
                          <a:solidFill>
                            <a:srgbClr val="FFFFFF"/>
                          </a:solidFill>
                          <a:latin typeface="Arial"/>
                          <a:cs typeface="Arial"/>
                        </a:rPr>
                        <a:t> </a:t>
                      </a:r>
                      <a:r>
                        <a:rPr sz="650" b="1" spc="-25" dirty="0">
                          <a:solidFill>
                            <a:srgbClr val="FFFFFF"/>
                          </a:solidFill>
                          <a:latin typeface="Arial"/>
                          <a:cs typeface="Arial"/>
                        </a:rPr>
                        <a:t>(240</a:t>
                      </a:r>
                      <a:r>
                        <a:rPr sz="650" b="1" spc="-55" dirty="0">
                          <a:solidFill>
                            <a:srgbClr val="FFFFFF"/>
                          </a:solidFill>
                          <a:latin typeface="Arial"/>
                          <a:cs typeface="Arial"/>
                        </a:rPr>
                        <a:t> </a:t>
                      </a:r>
                      <a:r>
                        <a:rPr sz="650" b="1" spc="-45" dirty="0">
                          <a:solidFill>
                            <a:srgbClr val="FFFFFF"/>
                          </a:solidFill>
                          <a:latin typeface="Arial"/>
                          <a:cs typeface="Arial"/>
                        </a:rPr>
                        <a:t>hours</a:t>
                      </a:r>
                      <a:r>
                        <a:rPr sz="650" b="1" spc="-75" dirty="0">
                          <a:solidFill>
                            <a:srgbClr val="FFFFFF"/>
                          </a:solidFill>
                          <a:latin typeface="Arial"/>
                          <a:cs typeface="Arial"/>
                        </a:rPr>
                        <a:t> </a:t>
                      </a:r>
                      <a:r>
                        <a:rPr sz="650" b="1" spc="-25" dirty="0">
                          <a:solidFill>
                            <a:srgbClr val="FFFFFF"/>
                          </a:solidFill>
                          <a:latin typeface="Arial"/>
                          <a:cs typeface="Arial"/>
                        </a:rPr>
                        <a:t>for</a:t>
                      </a:r>
                      <a:r>
                        <a:rPr sz="650" b="1" spc="-70" dirty="0">
                          <a:solidFill>
                            <a:srgbClr val="FFFFFF"/>
                          </a:solidFill>
                          <a:latin typeface="Arial"/>
                          <a:cs typeface="Arial"/>
                        </a:rPr>
                        <a:t> </a:t>
                      </a:r>
                      <a:r>
                        <a:rPr sz="650" b="1" spc="-5" dirty="0">
                          <a:solidFill>
                            <a:srgbClr val="FFFFFF"/>
                          </a:solidFill>
                          <a:latin typeface="Arial"/>
                          <a:cs typeface="Arial"/>
                        </a:rPr>
                        <a:t>two</a:t>
                      </a:r>
                      <a:endParaRPr sz="650">
                        <a:latin typeface="Arial"/>
                        <a:cs typeface="Arial"/>
                      </a:endParaRPr>
                    </a:p>
                    <a:p>
                      <a:pPr marL="32384">
                        <a:lnSpc>
                          <a:spcPct val="100000"/>
                        </a:lnSpc>
                        <a:spcBef>
                          <a:spcPts val="15"/>
                        </a:spcBef>
                      </a:pPr>
                      <a:r>
                        <a:rPr sz="650" b="1" spc="-35" dirty="0">
                          <a:solidFill>
                            <a:srgbClr val="FFFFFF"/>
                          </a:solidFill>
                          <a:latin typeface="Arial"/>
                          <a:cs typeface="Arial"/>
                        </a:rPr>
                        <a:t>internships)</a:t>
                      </a:r>
                      <a:endParaRPr sz="65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31432">
                      <a:solidFill>
                        <a:srgbClr val="FFFFFF"/>
                      </a:solidFill>
                      <a:prstDash val="solid"/>
                    </a:lnB>
                    <a:solidFill>
                      <a:srgbClr val="40BAD2"/>
                    </a:solidFill>
                  </a:tcPr>
                </a:tc>
                <a:tc>
                  <a:txBody>
                    <a:bodyPr/>
                    <a:lstStyle/>
                    <a:p>
                      <a:pPr marL="32384">
                        <a:lnSpc>
                          <a:spcPts val="765"/>
                        </a:lnSpc>
                      </a:pPr>
                      <a:r>
                        <a:rPr sz="650" b="1" spc="-5" dirty="0">
                          <a:solidFill>
                            <a:srgbClr val="FFFFFF"/>
                          </a:solidFill>
                          <a:latin typeface="Arial"/>
                          <a:cs typeface="Arial"/>
                        </a:rPr>
                        <a:t>CACRE</a:t>
                      </a:r>
                      <a:r>
                        <a:rPr sz="650" b="1" dirty="0">
                          <a:solidFill>
                            <a:srgbClr val="FFFFFF"/>
                          </a:solidFill>
                          <a:latin typeface="Arial"/>
                          <a:cs typeface="Arial"/>
                        </a:rPr>
                        <a:t>P</a:t>
                      </a:r>
                      <a:r>
                        <a:rPr sz="650" b="1" spc="-55" dirty="0">
                          <a:solidFill>
                            <a:srgbClr val="FFFFFF"/>
                          </a:solidFill>
                          <a:latin typeface="Arial"/>
                          <a:cs typeface="Arial"/>
                        </a:rPr>
                        <a:t> </a:t>
                      </a:r>
                      <a:r>
                        <a:rPr sz="650" b="1" spc="-5" dirty="0">
                          <a:solidFill>
                            <a:srgbClr val="FFFFFF"/>
                          </a:solidFill>
                          <a:latin typeface="Arial"/>
                          <a:cs typeface="Arial"/>
                        </a:rPr>
                        <a:t>III.G.1</a:t>
                      </a:r>
                      <a:endParaRPr sz="65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31432">
                      <a:solidFill>
                        <a:srgbClr val="FFFFFF"/>
                      </a:solidFill>
                      <a:prstDash val="solid"/>
                    </a:lnB>
                    <a:solidFill>
                      <a:srgbClr val="40BAD2"/>
                    </a:solidFill>
                  </a:tcPr>
                </a:tc>
                <a:extLst>
                  <a:ext uri="{0D108BD9-81ED-4DB2-BD59-A6C34878D82A}">
                    <a16:rowId xmlns:a16="http://schemas.microsoft.com/office/drawing/2014/main" val="10000"/>
                  </a:ext>
                </a:extLst>
              </a:tr>
              <a:tr h="617981">
                <a:tc>
                  <a:txBody>
                    <a:bodyPr/>
                    <a:lstStyle/>
                    <a:p>
                      <a:pPr marL="32384">
                        <a:lnSpc>
                          <a:spcPts val="625"/>
                        </a:lnSpc>
                      </a:pPr>
                      <a:r>
                        <a:rPr sz="650" b="1" spc="-20" dirty="0">
                          <a:solidFill>
                            <a:srgbClr val="FFFFFF"/>
                          </a:solidFill>
                          <a:latin typeface="Arial"/>
                          <a:cs typeface="Arial"/>
                        </a:rPr>
                        <a:t>Participate </a:t>
                      </a:r>
                      <a:r>
                        <a:rPr sz="650" b="1" spc="-25" dirty="0">
                          <a:solidFill>
                            <a:srgbClr val="FFFFFF"/>
                          </a:solidFill>
                          <a:latin typeface="Arial"/>
                          <a:cs typeface="Arial"/>
                        </a:rPr>
                        <a:t>weekly</a:t>
                      </a:r>
                      <a:r>
                        <a:rPr sz="650" b="1" spc="-120" dirty="0">
                          <a:solidFill>
                            <a:srgbClr val="FFFFFF"/>
                          </a:solidFill>
                          <a:latin typeface="Arial"/>
                          <a:cs typeface="Arial"/>
                        </a:rPr>
                        <a:t> </a:t>
                      </a:r>
                      <a:r>
                        <a:rPr sz="650" b="1" spc="-25" dirty="0">
                          <a:solidFill>
                            <a:srgbClr val="FFFFFF"/>
                          </a:solidFill>
                          <a:latin typeface="Arial"/>
                          <a:cs typeface="Arial"/>
                        </a:rPr>
                        <a:t>interaction</a:t>
                      </a:r>
                      <a:endParaRPr sz="650">
                        <a:latin typeface="Arial"/>
                        <a:cs typeface="Arial"/>
                      </a:endParaRPr>
                    </a:p>
                    <a:p>
                      <a:pPr marL="32384" marR="68580">
                        <a:lnSpc>
                          <a:spcPct val="101499"/>
                        </a:lnSpc>
                      </a:pPr>
                      <a:r>
                        <a:rPr sz="650" b="1" dirty="0">
                          <a:solidFill>
                            <a:srgbClr val="FFFFFF"/>
                          </a:solidFill>
                          <a:latin typeface="Arial"/>
                          <a:cs typeface="Arial"/>
                        </a:rPr>
                        <a:t>that</a:t>
                      </a:r>
                      <a:r>
                        <a:rPr sz="650" b="1" spc="-70" dirty="0">
                          <a:solidFill>
                            <a:srgbClr val="FFFFFF"/>
                          </a:solidFill>
                          <a:latin typeface="Arial"/>
                          <a:cs typeface="Arial"/>
                        </a:rPr>
                        <a:t> </a:t>
                      </a:r>
                      <a:r>
                        <a:rPr sz="650" b="1" spc="-40" dirty="0">
                          <a:solidFill>
                            <a:srgbClr val="FFFFFF"/>
                          </a:solidFill>
                          <a:latin typeface="Arial"/>
                          <a:cs typeface="Arial"/>
                        </a:rPr>
                        <a:t>averages</a:t>
                      </a:r>
                      <a:r>
                        <a:rPr sz="650" b="1" spc="-60" dirty="0">
                          <a:solidFill>
                            <a:srgbClr val="FFFFFF"/>
                          </a:solidFill>
                          <a:latin typeface="Arial"/>
                          <a:cs typeface="Arial"/>
                        </a:rPr>
                        <a:t> </a:t>
                      </a:r>
                      <a:r>
                        <a:rPr sz="650" b="1" spc="-30" dirty="0">
                          <a:solidFill>
                            <a:srgbClr val="FFFFFF"/>
                          </a:solidFill>
                          <a:latin typeface="Arial"/>
                          <a:cs typeface="Arial"/>
                        </a:rPr>
                        <a:t>one</a:t>
                      </a:r>
                      <a:r>
                        <a:rPr sz="650" b="1" spc="-60" dirty="0">
                          <a:solidFill>
                            <a:srgbClr val="FFFFFF"/>
                          </a:solidFill>
                          <a:latin typeface="Arial"/>
                          <a:cs typeface="Arial"/>
                        </a:rPr>
                        <a:t> </a:t>
                      </a:r>
                      <a:r>
                        <a:rPr sz="650" b="1" spc="-30" dirty="0">
                          <a:solidFill>
                            <a:srgbClr val="FFFFFF"/>
                          </a:solidFill>
                          <a:latin typeface="Arial"/>
                          <a:cs typeface="Arial"/>
                        </a:rPr>
                        <a:t>hour</a:t>
                      </a:r>
                      <a:r>
                        <a:rPr sz="650" b="1" spc="-65" dirty="0">
                          <a:solidFill>
                            <a:srgbClr val="FFFFFF"/>
                          </a:solidFill>
                          <a:latin typeface="Arial"/>
                          <a:cs typeface="Arial"/>
                        </a:rPr>
                        <a:t> </a:t>
                      </a:r>
                      <a:r>
                        <a:rPr sz="650" b="1" spc="-30" dirty="0">
                          <a:solidFill>
                            <a:srgbClr val="FFFFFF"/>
                          </a:solidFill>
                          <a:latin typeface="Arial"/>
                          <a:cs typeface="Arial"/>
                        </a:rPr>
                        <a:t>per</a:t>
                      </a:r>
                      <a:r>
                        <a:rPr sz="650" b="1" spc="-60" dirty="0">
                          <a:solidFill>
                            <a:srgbClr val="FFFFFF"/>
                          </a:solidFill>
                          <a:latin typeface="Arial"/>
                          <a:cs typeface="Arial"/>
                        </a:rPr>
                        <a:t> </a:t>
                      </a:r>
                      <a:r>
                        <a:rPr sz="650" b="1" spc="-25" dirty="0">
                          <a:solidFill>
                            <a:srgbClr val="FFFFFF"/>
                          </a:solidFill>
                          <a:latin typeface="Arial"/>
                          <a:cs typeface="Arial"/>
                        </a:rPr>
                        <a:t>week  </a:t>
                      </a:r>
                      <a:r>
                        <a:rPr sz="650" b="1" spc="-20" dirty="0">
                          <a:solidFill>
                            <a:srgbClr val="FFFFFF"/>
                          </a:solidFill>
                          <a:latin typeface="Arial"/>
                          <a:cs typeface="Arial"/>
                        </a:rPr>
                        <a:t>of </a:t>
                      </a:r>
                      <a:r>
                        <a:rPr sz="650" b="1" spc="-30" dirty="0">
                          <a:solidFill>
                            <a:srgbClr val="FFFFFF"/>
                          </a:solidFill>
                          <a:latin typeface="Arial"/>
                          <a:cs typeface="Arial"/>
                        </a:rPr>
                        <a:t>individual </a:t>
                      </a:r>
                      <a:r>
                        <a:rPr sz="650" b="1" spc="-25" dirty="0">
                          <a:solidFill>
                            <a:srgbClr val="FFFFFF"/>
                          </a:solidFill>
                          <a:latin typeface="Arial"/>
                          <a:cs typeface="Arial"/>
                        </a:rPr>
                        <a:t>and/or triadic  </a:t>
                      </a:r>
                      <a:r>
                        <a:rPr sz="650" b="1" spc="-45" dirty="0">
                          <a:solidFill>
                            <a:srgbClr val="FFFFFF"/>
                          </a:solidFill>
                          <a:latin typeface="Arial"/>
                          <a:cs typeface="Arial"/>
                        </a:rPr>
                        <a:t>supervision </a:t>
                      </a:r>
                      <a:r>
                        <a:rPr sz="650" b="1" spc="-20" dirty="0">
                          <a:solidFill>
                            <a:srgbClr val="FFFFFF"/>
                          </a:solidFill>
                          <a:latin typeface="Arial"/>
                          <a:cs typeface="Arial"/>
                        </a:rPr>
                        <a:t>throughout </a:t>
                      </a:r>
                      <a:r>
                        <a:rPr sz="650" b="1" spc="-10" dirty="0">
                          <a:solidFill>
                            <a:srgbClr val="FFFFFF"/>
                          </a:solidFill>
                          <a:latin typeface="Arial"/>
                          <a:cs typeface="Arial"/>
                        </a:rPr>
                        <a:t>the  </a:t>
                      </a:r>
                      <a:r>
                        <a:rPr sz="650" b="1" spc="-25" dirty="0">
                          <a:solidFill>
                            <a:srgbClr val="FFFFFF"/>
                          </a:solidFill>
                          <a:latin typeface="Arial"/>
                          <a:cs typeface="Arial"/>
                        </a:rPr>
                        <a:t>internship, </a:t>
                      </a:r>
                      <a:r>
                        <a:rPr sz="650" b="1" spc="-35" dirty="0">
                          <a:solidFill>
                            <a:srgbClr val="FFFFFF"/>
                          </a:solidFill>
                          <a:latin typeface="Arial"/>
                          <a:cs typeface="Arial"/>
                        </a:rPr>
                        <a:t>usually </a:t>
                      </a:r>
                      <a:r>
                        <a:rPr sz="650" b="1" spc="-30" dirty="0">
                          <a:solidFill>
                            <a:srgbClr val="FFFFFF"/>
                          </a:solidFill>
                          <a:latin typeface="Arial"/>
                          <a:cs typeface="Arial"/>
                        </a:rPr>
                        <a:t>performed</a:t>
                      </a:r>
                      <a:r>
                        <a:rPr sz="650" b="1" spc="-105" dirty="0">
                          <a:solidFill>
                            <a:srgbClr val="FFFFFF"/>
                          </a:solidFill>
                          <a:latin typeface="Arial"/>
                          <a:cs typeface="Arial"/>
                        </a:rPr>
                        <a:t> </a:t>
                      </a:r>
                      <a:r>
                        <a:rPr sz="650" b="1" spc="-35" dirty="0">
                          <a:solidFill>
                            <a:srgbClr val="FFFFFF"/>
                          </a:solidFill>
                          <a:latin typeface="Arial"/>
                          <a:cs typeface="Arial"/>
                        </a:rPr>
                        <a:t>by</a:t>
                      </a:r>
                      <a:endParaRPr sz="650">
                        <a:latin typeface="Arial"/>
                        <a:cs typeface="Arial"/>
                      </a:endParaRPr>
                    </a:p>
                    <a:p>
                      <a:pPr marL="32384">
                        <a:lnSpc>
                          <a:spcPct val="100000"/>
                        </a:lnSpc>
                        <a:spcBef>
                          <a:spcPts val="15"/>
                        </a:spcBef>
                      </a:pPr>
                      <a:r>
                        <a:rPr sz="650" b="1" spc="-10" dirty="0">
                          <a:solidFill>
                            <a:srgbClr val="FFFFFF"/>
                          </a:solidFill>
                          <a:latin typeface="Arial"/>
                          <a:cs typeface="Arial"/>
                        </a:rPr>
                        <a:t>the</a:t>
                      </a:r>
                      <a:r>
                        <a:rPr sz="650" b="1" spc="-140" dirty="0">
                          <a:solidFill>
                            <a:srgbClr val="FFFFFF"/>
                          </a:solidFill>
                          <a:latin typeface="Arial"/>
                          <a:cs typeface="Arial"/>
                        </a:rPr>
                        <a:t> </a:t>
                      </a:r>
                      <a:r>
                        <a:rPr sz="650" b="1" spc="-25" dirty="0">
                          <a:solidFill>
                            <a:srgbClr val="FFFFFF"/>
                          </a:solidFill>
                          <a:latin typeface="Arial"/>
                          <a:cs typeface="Arial"/>
                        </a:rPr>
                        <a:t>onsite </a:t>
                      </a:r>
                      <a:r>
                        <a:rPr sz="650" b="1" spc="-40" dirty="0">
                          <a:solidFill>
                            <a:srgbClr val="FFFFFF"/>
                          </a:solidFill>
                          <a:latin typeface="Arial"/>
                          <a:cs typeface="Arial"/>
                        </a:rPr>
                        <a:t>supervisor.</a:t>
                      </a:r>
                      <a:endParaRPr sz="650">
                        <a:latin typeface="Arial"/>
                        <a:cs typeface="Arial"/>
                      </a:endParaRPr>
                    </a:p>
                  </a:txBody>
                  <a:tcPr marL="0" marR="0" marT="0" marB="0">
                    <a:lnL w="10477">
                      <a:solidFill>
                        <a:srgbClr val="FFFFFF"/>
                      </a:solidFill>
                      <a:prstDash val="solid"/>
                    </a:lnL>
                    <a:lnR w="10477">
                      <a:solidFill>
                        <a:srgbClr val="FFFFFF"/>
                      </a:solidFill>
                      <a:prstDash val="solid"/>
                    </a:lnR>
                    <a:lnT w="31432">
                      <a:solidFill>
                        <a:srgbClr val="FFFFFF"/>
                      </a:solidFill>
                      <a:prstDash val="solid"/>
                    </a:lnT>
                    <a:lnB w="10477">
                      <a:solidFill>
                        <a:srgbClr val="FFFFFF"/>
                      </a:solidFill>
                      <a:prstDash val="solid"/>
                    </a:lnB>
                    <a:solidFill>
                      <a:srgbClr val="40BAD2"/>
                    </a:solidFill>
                  </a:tcPr>
                </a:tc>
                <a:tc>
                  <a:txBody>
                    <a:bodyPr/>
                    <a:lstStyle/>
                    <a:p>
                      <a:pPr marL="32384">
                        <a:lnSpc>
                          <a:spcPts val="690"/>
                        </a:lnSpc>
                      </a:pPr>
                      <a:r>
                        <a:rPr sz="650" spc="-65" dirty="0">
                          <a:latin typeface="Arial"/>
                          <a:cs typeface="Arial"/>
                        </a:rPr>
                        <a:t>CACREP</a:t>
                      </a:r>
                      <a:r>
                        <a:rPr sz="650" spc="-120" dirty="0">
                          <a:latin typeface="Arial"/>
                          <a:cs typeface="Arial"/>
                        </a:rPr>
                        <a:t> </a:t>
                      </a:r>
                      <a:r>
                        <a:rPr sz="650" spc="-30" dirty="0">
                          <a:latin typeface="Arial"/>
                          <a:cs typeface="Arial"/>
                        </a:rPr>
                        <a:t>III.G.2</a:t>
                      </a:r>
                      <a:endParaRPr sz="650">
                        <a:latin typeface="Arial"/>
                        <a:cs typeface="Arial"/>
                      </a:endParaRPr>
                    </a:p>
                  </a:txBody>
                  <a:tcPr marL="0" marR="0" marT="0" marB="0">
                    <a:lnL w="10477">
                      <a:solidFill>
                        <a:srgbClr val="FFFFFF"/>
                      </a:solidFill>
                      <a:prstDash val="solid"/>
                    </a:lnL>
                    <a:lnR w="10477">
                      <a:solidFill>
                        <a:srgbClr val="FFFFFF"/>
                      </a:solidFill>
                      <a:prstDash val="solid"/>
                    </a:lnR>
                    <a:lnT w="31432">
                      <a:solidFill>
                        <a:srgbClr val="FFFFFF"/>
                      </a:solidFill>
                      <a:prstDash val="solid"/>
                    </a:lnT>
                    <a:lnB w="10477">
                      <a:solidFill>
                        <a:srgbClr val="FFFFFF"/>
                      </a:solidFill>
                      <a:prstDash val="solid"/>
                    </a:lnB>
                    <a:solidFill>
                      <a:srgbClr val="CEE7EE"/>
                    </a:solidFill>
                  </a:tcPr>
                </a:tc>
                <a:extLst>
                  <a:ext uri="{0D108BD9-81ED-4DB2-BD59-A6C34878D82A}">
                    <a16:rowId xmlns:a16="http://schemas.microsoft.com/office/drawing/2014/main" val="10001"/>
                  </a:ext>
                </a:extLst>
              </a:tr>
              <a:tr h="618744">
                <a:tc>
                  <a:txBody>
                    <a:bodyPr/>
                    <a:lstStyle/>
                    <a:p>
                      <a:pPr marL="32384">
                        <a:lnSpc>
                          <a:spcPts val="705"/>
                        </a:lnSpc>
                      </a:pPr>
                      <a:r>
                        <a:rPr sz="650" b="1" spc="-40" dirty="0">
                          <a:solidFill>
                            <a:srgbClr val="FFFFFF"/>
                          </a:solidFill>
                          <a:latin typeface="Arial"/>
                          <a:cs typeface="Arial"/>
                        </a:rPr>
                        <a:t>Receive</a:t>
                      </a:r>
                      <a:r>
                        <a:rPr sz="650" b="1" spc="-60" dirty="0">
                          <a:solidFill>
                            <a:srgbClr val="FFFFFF"/>
                          </a:solidFill>
                          <a:latin typeface="Arial"/>
                          <a:cs typeface="Arial"/>
                        </a:rPr>
                        <a:t> </a:t>
                      </a:r>
                      <a:r>
                        <a:rPr sz="650" b="1" spc="-30" dirty="0">
                          <a:solidFill>
                            <a:srgbClr val="FFFFFF"/>
                          </a:solidFill>
                          <a:latin typeface="Arial"/>
                          <a:cs typeface="Arial"/>
                        </a:rPr>
                        <a:t>an</a:t>
                      </a:r>
                      <a:r>
                        <a:rPr sz="650" b="1" spc="-55" dirty="0">
                          <a:solidFill>
                            <a:srgbClr val="FFFFFF"/>
                          </a:solidFill>
                          <a:latin typeface="Arial"/>
                          <a:cs typeface="Arial"/>
                        </a:rPr>
                        <a:t> </a:t>
                      </a:r>
                      <a:r>
                        <a:rPr sz="650" b="1" spc="-30" dirty="0">
                          <a:solidFill>
                            <a:srgbClr val="FFFFFF"/>
                          </a:solidFill>
                          <a:latin typeface="Arial"/>
                          <a:cs typeface="Arial"/>
                        </a:rPr>
                        <a:t>average</a:t>
                      </a:r>
                      <a:r>
                        <a:rPr sz="650" b="1" spc="-60" dirty="0">
                          <a:solidFill>
                            <a:srgbClr val="FFFFFF"/>
                          </a:solidFill>
                          <a:latin typeface="Arial"/>
                          <a:cs typeface="Arial"/>
                        </a:rPr>
                        <a:t> </a:t>
                      </a:r>
                      <a:r>
                        <a:rPr sz="650" b="1" spc="-20" dirty="0">
                          <a:solidFill>
                            <a:srgbClr val="FFFFFF"/>
                          </a:solidFill>
                          <a:latin typeface="Arial"/>
                          <a:cs typeface="Arial"/>
                        </a:rPr>
                        <a:t>of</a:t>
                      </a:r>
                      <a:r>
                        <a:rPr sz="650" b="1" spc="-70" dirty="0">
                          <a:solidFill>
                            <a:srgbClr val="FFFFFF"/>
                          </a:solidFill>
                          <a:latin typeface="Arial"/>
                          <a:cs typeface="Arial"/>
                        </a:rPr>
                        <a:t> </a:t>
                      </a:r>
                      <a:r>
                        <a:rPr sz="650" b="1" spc="-35" dirty="0">
                          <a:solidFill>
                            <a:srgbClr val="FFFFFF"/>
                          </a:solidFill>
                          <a:latin typeface="Arial"/>
                          <a:cs typeface="Arial"/>
                        </a:rPr>
                        <a:t>1</a:t>
                      </a:r>
                      <a:r>
                        <a:rPr sz="650" b="1" spc="-50" dirty="0">
                          <a:solidFill>
                            <a:srgbClr val="FFFFFF"/>
                          </a:solidFill>
                          <a:latin typeface="Arial"/>
                          <a:cs typeface="Arial"/>
                        </a:rPr>
                        <a:t> </a:t>
                      </a:r>
                      <a:r>
                        <a:rPr sz="650" b="1" spc="-25" dirty="0">
                          <a:solidFill>
                            <a:srgbClr val="FFFFFF"/>
                          </a:solidFill>
                          <a:latin typeface="Arial"/>
                          <a:cs typeface="Arial"/>
                        </a:rPr>
                        <a:t>1/2</a:t>
                      </a:r>
                      <a:r>
                        <a:rPr sz="650" b="1" spc="-50" dirty="0">
                          <a:solidFill>
                            <a:srgbClr val="FFFFFF"/>
                          </a:solidFill>
                          <a:latin typeface="Arial"/>
                          <a:cs typeface="Arial"/>
                        </a:rPr>
                        <a:t> </a:t>
                      </a:r>
                      <a:r>
                        <a:rPr sz="650" b="1" spc="-45" dirty="0">
                          <a:solidFill>
                            <a:srgbClr val="FFFFFF"/>
                          </a:solidFill>
                          <a:latin typeface="Arial"/>
                          <a:cs typeface="Arial"/>
                        </a:rPr>
                        <a:t>hours</a:t>
                      </a:r>
                      <a:endParaRPr sz="650">
                        <a:latin typeface="Arial"/>
                        <a:cs typeface="Arial"/>
                      </a:endParaRPr>
                    </a:p>
                    <a:p>
                      <a:pPr marL="32384" marR="98425">
                        <a:lnSpc>
                          <a:spcPct val="101499"/>
                        </a:lnSpc>
                      </a:pPr>
                      <a:r>
                        <a:rPr sz="650" b="1" spc="-30" dirty="0">
                          <a:solidFill>
                            <a:srgbClr val="FFFFFF"/>
                          </a:solidFill>
                          <a:latin typeface="Arial"/>
                          <a:cs typeface="Arial"/>
                        </a:rPr>
                        <a:t>per </a:t>
                      </a:r>
                      <a:r>
                        <a:rPr sz="650" b="1" spc="-25" dirty="0">
                          <a:solidFill>
                            <a:srgbClr val="FFFFFF"/>
                          </a:solidFill>
                          <a:latin typeface="Arial"/>
                          <a:cs typeface="Arial"/>
                        </a:rPr>
                        <a:t>week </a:t>
                      </a:r>
                      <a:r>
                        <a:rPr sz="650" b="1" spc="-20" dirty="0">
                          <a:solidFill>
                            <a:srgbClr val="FFFFFF"/>
                          </a:solidFill>
                          <a:latin typeface="Arial"/>
                          <a:cs typeface="Arial"/>
                        </a:rPr>
                        <a:t>of </a:t>
                      </a:r>
                      <a:r>
                        <a:rPr sz="650" b="1" spc="-35" dirty="0">
                          <a:solidFill>
                            <a:srgbClr val="FFFFFF"/>
                          </a:solidFill>
                          <a:latin typeface="Arial"/>
                          <a:cs typeface="Arial"/>
                        </a:rPr>
                        <a:t>group </a:t>
                      </a:r>
                      <a:r>
                        <a:rPr sz="650" b="1" spc="-45" dirty="0">
                          <a:solidFill>
                            <a:srgbClr val="FFFFFF"/>
                          </a:solidFill>
                          <a:latin typeface="Arial"/>
                          <a:cs typeface="Arial"/>
                        </a:rPr>
                        <a:t>supervision  </a:t>
                      </a:r>
                      <a:r>
                        <a:rPr sz="650" b="1" spc="-35" dirty="0">
                          <a:solidFill>
                            <a:srgbClr val="FFFFFF"/>
                          </a:solidFill>
                          <a:latin typeface="Arial"/>
                          <a:cs typeface="Arial"/>
                        </a:rPr>
                        <a:t>provided on </a:t>
                      </a:r>
                      <a:r>
                        <a:rPr sz="650" b="1" spc="-25" dirty="0">
                          <a:solidFill>
                            <a:srgbClr val="FFFFFF"/>
                          </a:solidFill>
                          <a:latin typeface="Arial"/>
                          <a:cs typeface="Arial"/>
                        </a:rPr>
                        <a:t>a </a:t>
                      </a:r>
                      <a:r>
                        <a:rPr sz="650" b="1" spc="-30" dirty="0">
                          <a:solidFill>
                            <a:srgbClr val="FFFFFF"/>
                          </a:solidFill>
                          <a:latin typeface="Arial"/>
                          <a:cs typeface="Arial"/>
                        </a:rPr>
                        <a:t>regular </a:t>
                      </a:r>
                      <a:r>
                        <a:rPr sz="650" b="1" spc="-40" dirty="0">
                          <a:solidFill>
                            <a:srgbClr val="FFFFFF"/>
                          </a:solidFill>
                          <a:latin typeface="Arial"/>
                          <a:cs typeface="Arial"/>
                        </a:rPr>
                        <a:t>schedule  </a:t>
                      </a:r>
                      <a:r>
                        <a:rPr sz="650" b="1" spc="-20" dirty="0">
                          <a:solidFill>
                            <a:srgbClr val="FFFFFF"/>
                          </a:solidFill>
                          <a:latin typeface="Arial"/>
                          <a:cs typeface="Arial"/>
                        </a:rPr>
                        <a:t>throughout </a:t>
                      </a:r>
                      <a:r>
                        <a:rPr sz="650" b="1" spc="-10" dirty="0">
                          <a:solidFill>
                            <a:srgbClr val="FFFFFF"/>
                          </a:solidFill>
                          <a:latin typeface="Arial"/>
                          <a:cs typeface="Arial"/>
                        </a:rPr>
                        <a:t>the </a:t>
                      </a:r>
                      <a:r>
                        <a:rPr sz="650" b="1" spc="-30" dirty="0">
                          <a:solidFill>
                            <a:srgbClr val="FFFFFF"/>
                          </a:solidFill>
                          <a:latin typeface="Arial"/>
                          <a:cs typeface="Arial"/>
                        </a:rPr>
                        <a:t>internship and  performed by </a:t>
                      </a:r>
                      <a:r>
                        <a:rPr sz="650" b="1" spc="-25" dirty="0">
                          <a:solidFill>
                            <a:srgbClr val="FFFFFF"/>
                          </a:solidFill>
                          <a:latin typeface="Arial"/>
                          <a:cs typeface="Arial"/>
                        </a:rPr>
                        <a:t>a </a:t>
                      </a:r>
                      <a:r>
                        <a:rPr sz="650" b="1" spc="-30" dirty="0">
                          <a:solidFill>
                            <a:srgbClr val="FFFFFF"/>
                          </a:solidFill>
                          <a:latin typeface="Arial"/>
                          <a:cs typeface="Arial"/>
                        </a:rPr>
                        <a:t>program</a:t>
                      </a:r>
                      <a:r>
                        <a:rPr sz="650" b="1" spc="-140" dirty="0">
                          <a:solidFill>
                            <a:srgbClr val="FFFFFF"/>
                          </a:solidFill>
                          <a:latin typeface="Arial"/>
                          <a:cs typeface="Arial"/>
                        </a:rPr>
                        <a:t> </a:t>
                      </a:r>
                      <a:r>
                        <a:rPr sz="650" b="1" spc="-20" dirty="0">
                          <a:solidFill>
                            <a:srgbClr val="FFFFFF"/>
                          </a:solidFill>
                          <a:latin typeface="Arial"/>
                          <a:cs typeface="Arial"/>
                        </a:rPr>
                        <a:t>faculty</a:t>
                      </a:r>
                      <a:endParaRPr sz="650">
                        <a:latin typeface="Arial"/>
                        <a:cs typeface="Arial"/>
                      </a:endParaRPr>
                    </a:p>
                    <a:p>
                      <a:pPr marL="32384">
                        <a:lnSpc>
                          <a:spcPct val="100000"/>
                        </a:lnSpc>
                        <a:spcBef>
                          <a:spcPts val="15"/>
                        </a:spcBef>
                      </a:pPr>
                      <a:r>
                        <a:rPr sz="650" b="1" spc="-20" dirty="0">
                          <a:solidFill>
                            <a:srgbClr val="FFFFFF"/>
                          </a:solidFill>
                          <a:latin typeface="Arial"/>
                          <a:cs typeface="Arial"/>
                        </a:rPr>
                        <a:t>member.</a:t>
                      </a:r>
                      <a:endParaRPr sz="65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40BAD2"/>
                    </a:solidFill>
                  </a:tcPr>
                </a:tc>
                <a:tc>
                  <a:txBody>
                    <a:bodyPr/>
                    <a:lstStyle/>
                    <a:p>
                      <a:pPr marL="32384">
                        <a:lnSpc>
                          <a:spcPts val="775"/>
                        </a:lnSpc>
                      </a:pPr>
                      <a:r>
                        <a:rPr sz="650" spc="-65" dirty="0">
                          <a:latin typeface="Arial"/>
                          <a:cs typeface="Arial"/>
                        </a:rPr>
                        <a:t>CACREP</a:t>
                      </a:r>
                      <a:r>
                        <a:rPr sz="650" spc="-125" dirty="0">
                          <a:latin typeface="Arial"/>
                          <a:cs typeface="Arial"/>
                        </a:rPr>
                        <a:t> </a:t>
                      </a:r>
                      <a:r>
                        <a:rPr sz="650" spc="-35" dirty="0">
                          <a:latin typeface="Arial"/>
                          <a:cs typeface="Arial"/>
                        </a:rPr>
                        <a:t>III.G.3</a:t>
                      </a:r>
                      <a:endParaRPr sz="65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E8F3F7"/>
                    </a:solidFill>
                  </a:tcPr>
                </a:tc>
                <a:extLst>
                  <a:ext uri="{0D108BD9-81ED-4DB2-BD59-A6C34878D82A}">
                    <a16:rowId xmlns:a16="http://schemas.microsoft.com/office/drawing/2014/main" val="10002"/>
                  </a:ext>
                </a:extLst>
              </a:tr>
              <a:tr h="927353">
                <a:tc>
                  <a:txBody>
                    <a:bodyPr/>
                    <a:lstStyle/>
                    <a:p>
                      <a:pPr marL="32384">
                        <a:lnSpc>
                          <a:spcPts val="700"/>
                        </a:lnSpc>
                      </a:pPr>
                      <a:r>
                        <a:rPr sz="650" b="1" spc="-20" dirty="0">
                          <a:solidFill>
                            <a:srgbClr val="FFFFFF"/>
                          </a:solidFill>
                          <a:latin typeface="Arial"/>
                          <a:cs typeface="Arial"/>
                        </a:rPr>
                        <a:t>Obtain</a:t>
                      </a:r>
                      <a:r>
                        <a:rPr sz="650" b="1" spc="-50" dirty="0">
                          <a:solidFill>
                            <a:srgbClr val="FFFFFF"/>
                          </a:solidFill>
                          <a:latin typeface="Arial"/>
                          <a:cs typeface="Arial"/>
                        </a:rPr>
                        <a:t> </a:t>
                      </a:r>
                      <a:r>
                        <a:rPr sz="650" b="1" spc="-10" dirty="0">
                          <a:solidFill>
                            <a:srgbClr val="FFFFFF"/>
                          </a:solidFill>
                          <a:latin typeface="Arial"/>
                          <a:cs typeface="Arial"/>
                        </a:rPr>
                        <a:t>the</a:t>
                      </a:r>
                      <a:r>
                        <a:rPr sz="650" b="1" spc="-50" dirty="0">
                          <a:solidFill>
                            <a:srgbClr val="FFFFFF"/>
                          </a:solidFill>
                          <a:latin typeface="Arial"/>
                          <a:cs typeface="Arial"/>
                        </a:rPr>
                        <a:t> </a:t>
                      </a:r>
                      <a:r>
                        <a:rPr sz="650" b="1" spc="-20" dirty="0">
                          <a:solidFill>
                            <a:srgbClr val="FFFFFF"/>
                          </a:solidFill>
                          <a:latin typeface="Arial"/>
                          <a:cs typeface="Arial"/>
                        </a:rPr>
                        <a:t>opportunity</a:t>
                      </a:r>
                      <a:r>
                        <a:rPr sz="650" b="1" spc="-65" dirty="0">
                          <a:solidFill>
                            <a:srgbClr val="FFFFFF"/>
                          </a:solidFill>
                          <a:latin typeface="Arial"/>
                          <a:cs typeface="Arial"/>
                        </a:rPr>
                        <a:t> </a:t>
                      </a:r>
                      <a:r>
                        <a:rPr sz="650" b="1" spc="-25" dirty="0">
                          <a:solidFill>
                            <a:srgbClr val="FFFFFF"/>
                          </a:solidFill>
                          <a:latin typeface="Arial"/>
                          <a:cs typeface="Arial"/>
                        </a:rPr>
                        <a:t>for</a:t>
                      </a:r>
                      <a:r>
                        <a:rPr sz="650" b="1" spc="-65" dirty="0">
                          <a:solidFill>
                            <a:srgbClr val="FFFFFF"/>
                          </a:solidFill>
                          <a:latin typeface="Arial"/>
                          <a:cs typeface="Arial"/>
                        </a:rPr>
                        <a:t> </a:t>
                      </a:r>
                      <a:r>
                        <a:rPr sz="650" b="1" spc="-10" dirty="0">
                          <a:solidFill>
                            <a:srgbClr val="FFFFFF"/>
                          </a:solidFill>
                          <a:latin typeface="Arial"/>
                          <a:cs typeface="Arial"/>
                        </a:rPr>
                        <a:t>the</a:t>
                      </a:r>
                      <a:endParaRPr sz="650">
                        <a:latin typeface="Arial"/>
                        <a:cs typeface="Arial"/>
                      </a:endParaRPr>
                    </a:p>
                    <a:p>
                      <a:pPr marL="32384" marR="28575">
                        <a:lnSpc>
                          <a:spcPct val="101600"/>
                        </a:lnSpc>
                      </a:pPr>
                      <a:r>
                        <a:rPr sz="650" b="1" spc="-25" dirty="0">
                          <a:solidFill>
                            <a:srgbClr val="FFFFFF"/>
                          </a:solidFill>
                          <a:latin typeface="Arial"/>
                          <a:cs typeface="Arial"/>
                        </a:rPr>
                        <a:t>student</a:t>
                      </a:r>
                      <a:r>
                        <a:rPr sz="650" b="1" spc="-50" dirty="0">
                          <a:solidFill>
                            <a:srgbClr val="FFFFFF"/>
                          </a:solidFill>
                          <a:latin typeface="Arial"/>
                          <a:cs typeface="Arial"/>
                        </a:rPr>
                        <a:t> </a:t>
                      </a:r>
                      <a:r>
                        <a:rPr sz="650" b="1" dirty="0">
                          <a:solidFill>
                            <a:srgbClr val="FFFFFF"/>
                          </a:solidFill>
                          <a:latin typeface="Arial"/>
                          <a:cs typeface="Arial"/>
                        </a:rPr>
                        <a:t>to</a:t>
                      </a:r>
                      <a:r>
                        <a:rPr sz="650" b="1" spc="-60" dirty="0">
                          <a:solidFill>
                            <a:srgbClr val="FFFFFF"/>
                          </a:solidFill>
                          <a:latin typeface="Arial"/>
                          <a:cs typeface="Arial"/>
                        </a:rPr>
                        <a:t> </a:t>
                      </a:r>
                      <a:r>
                        <a:rPr sz="650" b="1" spc="-35" dirty="0">
                          <a:solidFill>
                            <a:srgbClr val="FFFFFF"/>
                          </a:solidFill>
                          <a:latin typeface="Arial"/>
                          <a:cs typeface="Arial"/>
                        </a:rPr>
                        <a:t>become</a:t>
                      </a:r>
                      <a:r>
                        <a:rPr sz="650" b="1" spc="-55" dirty="0">
                          <a:solidFill>
                            <a:srgbClr val="FFFFFF"/>
                          </a:solidFill>
                          <a:latin typeface="Arial"/>
                          <a:cs typeface="Arial"/>
                        </a:rPr>
                        <a:t> </a:t>
                      </a:r>
                      <a:r>
                        <a:rPr sz="650" b="1" spc="-20" dirty="0">
                          <a:solidFill>
                            <a:srgbClr val="FFFFFF"/>
                          </a:solidFill>
                          <a:latin typeface="Arial"/>
                          <a:cs typeface="Arial"/>
                        </a:rPr>
                        <a:t>familiar</a:t>
                      </a:r>
                      <a:r>
                        <a:rPr sz="650" b="1" spc="-55" dirty="0">
                          <a:solidFill>
                            <a:srgbClr val="FFFFFF"/>
                          </a:solidFill>
                          <a:latin typeface="Arial"/>
                          <a:cs typeface="Arial"/>
                        </a:rPr>
                        <a:t> </a:t>
                      </a:r>
                      <a:r>
                        <a:rPr sz="650" b="1" spc="-10" dirty="0">
                          <a:solidFill>
                            <a:srgbClr val="FFFFFF"/>
                          </a:solidFill>
                          <a:latin typeface="Arial"/>
                          <a:cs typeface="Arial"/>
                        </a:rPr>
                        <a:t>with</a:t>
                      </a:r>
                      <a:r>
                        <a:rPr sz="650" b="1" spc="-55" dirty="0">
                          <a:solidFill>
                            <a:srgbClr val="FFFFFF"/>
                          </a:solidFill>
                          <a:latin typeface="Arial"/>
                          <a:cs typeface="Arial"/>
                        </a:rPr>
                        <a:t> </a:t>
                      </a:r>
                      <a:r>
                        <a:rPr sz="650" b="1" spc="-25" dirty="0">
                          <a:solidFill>
                            <a:srgbClr val="FFFFFF"/>
                          </a:solidFill>
                          <a:latin typeface="Arial"/>
                          <a:cs typeface="Arial"/>
                        </a:rPr>
                        <a:t>a  </a:t>
                      </a:r>
                      <a:r>
                        <a:rPr sz="650" b="1" spc="-20" dirty="0">
                          <a:solidFill>
                            <a:srgbClr val="FFFFFF"/>
                          </a:solidFill>
                          <a:latin typeface="Arial"/>
                          <a:cs typeface="Arial"/>
                        </a:rPr>
                        <a:t>variety of </a:t>
                      </a:r>
                      <a:r>
                        <a:rPr sz="650" b="1" spc="-35" dirty="0">
                          <a:solidFill>
                            <a:srgbClr val="FFFFFF"/>
                          </a:solidFill>
                          <a:latin typeface="Arial"/>
                          <a:cs typeface="Arial"/>
                        </a:rPr>
                        <a:t>professional </a:t>
                      </a:r>
                      <a:r>
                        <a:rPr sz="650" b="1" spc="-25" dirty="0">
                          <a:solidFill>
                            <a:srgbClr val="FFFFFF"/>
                          </a:solidFill>
                          <a:latin typeface="Arial"/>
                          <a:cs typeface="Arial"/>
                        </a:rPr>
                        <a:t>activities  </a:t>
                      </a:r>
                      <a:r>
                        <a:rPr sz="650" b="1" spc="-30" dirty="0">
                          <a:solidFill>
                            <a:srgbClr val="FFFFFF"/>
                          </a:solidFill>
                          <a:latin typeface="Arial"/>
                          <a:cs typeface="Arial"/>
                        </a:rPr>
                        <a:t>and </a:t>
                      </a:r>
                      <a:r>
                        <a:rPr sz="650" b="1" spc="-50" dirty="0">
                          <a:solidFill>
                            <a:srgbClr val="FFFFFF"/>
                          </a:solidFill>
                          <a:latin typeface="Arial"/>
                          <a:cs typeface="Arial"/>
                        </a:rPr>
                        <a:t>resources </a:t>
                      </a:r>
                      <a:r>
                        <a:rPr sz="650" b="1" spc="-30" dirty="0">
                          <a:solidFill>
                            <a:srgbClr val="FFFFFF"/>
                          </a:solidFill>
                          <a:latin typeface="Arial"/>
                          <a:cs typeface="Arial"/>
                        </a:rPr>
                        <a:t>in </a:t>
                      </a:r>
                      <a:r>
                        <a:rPr sz="650" b="1" spc="-25" dirty="0">
                          <a:solidFill>
                            <a:srgbClr val="FFFFFF"/>
                          </a:solidFill>
                          <a:latin typeface="Arial"/>
                          <a:cs typeface="Arial"/>
                        </a:rPr>
                        <a:t>addition </a:t>
                      </a:r>
                      <a:r>
                        <a:rPr sz="650" b="1" dirty="0">
                          <a:solidFill>
                            <a:srgbClr val="FFFFFF"/>
                          </a:solidFill>
                          <a:latin typeface="Arial"/>
                          <a:cs typeface="Arial"/>
                        </a:rPr>
                        <a:t>to  </a:t>
                      </a:r>
                      <a:r>
                        <a:rPr sz="650" b="1" spc="-25" dirty="0">
                          <a:solidFill>
                            <a:srgbClr val="FFFFFF"/>
                          </a:solidFill>
                          <a:latin typeface="Arial"/>
                          <a:cs typeface="Arial"/>
                        </a:rPr>
                        <a:t>direct </a:t>
                      </a:r>
                      <a:r>
                        <a:rPr sz="650" b="1" spc="-45" dirty="0">
                          <a:solidFill>
                            <a:srgbClr val="FFFFFF"/>
                          </a:solidFill>
                          <a:latin typeface="Arial"/>
                          <a:cs typeface="Arial"/>
                        </a:rPr>
                        <a:t>service </a:t>
                      </a:r>
                      <a:r>
                        <a:rPr sz="650" b="1" spc="-10" dirty="0">
                          <a:solidFill>
                            <a:srgbClr val="FFFFFF"/>
                          </a:solidFill>
                          <a:latin typeface="Arial"/>
                          <a:cs typeface="Arial"/>
                        </a:rPr>
                        <a:t>(e.g., </a:t>
                      </a:r>
                      <a:r>
                        <a:rPr sz="650" b="1" spc="-40" dirty="0">
                          <a:solidFill>
                            <a:srgbClr val="FFFFFF"/>
                          </a:solidFill>
                          <a:latin typeface="Arial"/>
                          <a:cs typeface="Arial"/>
                        </a:rPr>
                        <a:t>record  </a:t>
                      </a:r>
                      <a:r>
                        <a:rPr sz="650" b="1" spc="-25" dirty="0">
                          <a:solidFill>
                            <a:srgbClr val="FFFFFF"/>
                          </a:solidFill>
                          <a:latin typeface="Arial"/>
                          <a:cs typeface="Arial"/>
                        </a:rPr>
                        <a:t>keeping, </a:t>
                      </a:r>
                      <a:r>
                        <a:rPr sz="650" b="1" spc="-45" dirty="0">
                          <a:solidFill>
                            <a:srgbClr val="FFFFFF"/>
                          </a:solidFill>
                          <a:latin typeface="Arial"/>
                          <a:cs typeface="Arial"/>
                        </a:rPr>
                        <a:t>assessment  </a:t>
                      </a:r>
                      <a:r>
                        <a:rPr sz="650" b="1" spc="-25" dirty="0">
                          <a:solidFill>
                            <a:srgbClr val="FFFFFF"/>
                          </a:solidFill>
                          <a:latin typeface="Arial"/>
                          <a:cs typeface="Arial"/>
                        </a:rPr>
                        <a:t>instruments, </a:t>
                      </a:r>
                      <a:r>
                        <a:rPr sz="650" b="1" spc="-40" dirty="0">
                          <a:solidFill>
                            <a:srgbClr val="FFFFFF"/>
                          </a:solidFill>
                          <a:latin typeface="Arial"/>
                          <a:cs typeface="Arial"/>
                        </a:rPr>
                        <a:t>supervision,  </a:t>
                      </a:r>
                      <a:r>
                        <a:rPr sz="650" b="1" spc="-20" dirty="0">
                          <a:solidFill>
                            <a:srgbClr val="FFFFFF"/>
                          </a:solidFill>
                          <a:latin typeface="Arial"/>
                          <a:cs typeface="Arial"/>
                        </a:rPr>
                        <a:t>information </a:t>
                      </a:r>
                      <a:r>
                        <a:rPr sz="650" b="1" spc="-30" dirty="0">
                          <a:solidFill>
                            <a:srgbClr val="FFFFFF"/>
                          </a:solidFill>
                          <a:latin typeface="Arial"/>
                          <a:cs typeface="Arial"/>
                        </a:rPr>
                        <a:t>and </a:t>
                      </a:r>
                      <a:r>
                        <a:rPr sz="650" b="1" spc="-20" dirty="0">
                          <a:solidFill>
                            <a:srgbClr val="FFFFFF"/>
                          </a:solidFill>
                          <a:latin typeface="Arial"/>
                          <a:cs typeface="Arial"/>
                        </a:rPr>
                        <a:t>referral, in</a:t>
                      </a:r>
                      <a:r>
                        <a:rPr sz="650" b="1" spc="-20" dirty="0">
                          <a:solidFill>
                            <a:srgbClr val="FFFFFF"/>
                          </a:solidFill>
                          <a:latin typeface="Helvetica"/>
                          <a:cs typeface="Helvetica"/>
                        </a:rPr>
                        <a:t>‐  </a:t>
                      </a:r>
                      <a:r>
                        <a:rPr sz="650" b="1" spc="-45" dirty="0">
                          <a:solidFill>
                            <a:srgbClr val="FFFFFF"/>
                          </a:solidFill>
                          <a:latin typeface="Arial"/>
                          <a:cs typeface="Arial"/>
                        </a:rPr>
                        <a:t>service </a:t>
                      </a:r>
                      <a:r>
                        <a:rPr sz="650" b="1" spc="-30" dirty="0">
                          <a:solidFill>
                            <a:srgbClr val="FFFFFF"/>
                          </a:solidFill>
                          <a:latin typeface="Arial"/>
                          <a:cs typeface="Arial"/>
                        </a:rPr>
                        <a:t>and </a:t>
                      </a:r>
                      <a:r>
                        <a:rPr sz="650" b="1" spc="-15" dirty="0">
                          <a:solidFill>
                            <a:srgbClr val="FFFFFF"/>
                          </a:solidFill>
                          <a:latin typeface="Arial"/>
                          <a:cs typeface="Arial"/>
                        </a:rPr>
                        <a:t>staff</a:t>
                      </a:r>
                      <a:r>
                        <a:rPr sz="650" b="1" spc="-114" dirty="0">
                          <a:solidFill>
                            <a:srgbClr val="FFFFFF"/>
                          </a:solidFill>
                          <a:latin typeface="Arial"/>
                          <a:cs typeface="Arial"/>
                        </a:rPr>
                        <a:t> </a:t>
                      </a:r>
                      <a:r>
                        <a:rPr sz="650" b="1" spc="-25" dirty="0">
                          <a:solidFill>
                            <a:srgbClr val="FFFFFF"/>
                          </a:solidFill>
                          <a:latin typeface="Arial"/>
                          <a:cs typeface="Arial"/>
                        </a:rPr>
                        <a:t>meetings).</a:t>
                      </a:r>
                      <a:endParaRPr sz="650">
                        <a:latin typeface="Arial"/>
                        <a:cs typeface="Arial"/>
                      </a:endParaRPr>
                    </a:p>
                    <a:p>
                      <a:pPr marL="32384">
                        <a:lnSpc>
                          <a:spcPts val="190"/>
                        </a:lnSpc>
                        <a:spcBef>
                          <a:spcPts val="185"/>
                        </a:spcBef>
                      </a:pPr>
                      <a:r>
                        <a:rPr sz="650" b="1" spc="-40" dirty="0">
                          <a:solidFill>
                            <a:srgbClr val="FFFFFF"/>
                          </a:solidFill>
                          <a:latin typeface="Arial"/>
                          <a:cs typeface="Arial"/>
                        </a:rPr>
                        <a:t>Acquire </a:t>
                      </a:r>
                      <a:r>
                        <a:rPr sz="650" b="1" spc="-10" dirty="0">
                          <a:solidFill>
                            <a:srgbClr val="FFFFFF"/>
                          </a:solidFill>
                          <a:latin typeface="Arial"/>
                          <a:cs typeface="Arial"/>
                        </a:rPr>
                        <a:t>the</a:t>
                      </a:r>
                      <a:r>
                        <a:rPr sz="650" b="1" spc="-125" dirty="0">
                          <a:solidFill>
                            <a:srgbClr val="FFFFFF"/>
                          </a:solidFill>
                          <a:latin typeface="Arial"/>
                          <a:cs typeface="Arial"/>
                        </a:rPr>
                        <a:t> </a:t>
                      </a:r>
                      <a:r>
                        <a:rPr sz="650" b="1" spc="-25" dirty="0">
                          <a:solidFill>
                            <a:srgbClr val="FFFFFF"/>
                          </a:solidFill>
                          <a:latin typeface="Arial"/>
                          <a:cs typeface="Arial"/>
                        </a:rPr>
                        <a:t>opportunity for </a:t>
                      </a:r>
                      <a:r>
                        <a:rPr sz="650" b="1" spc="-10" dirty="0">
                          <a:solidFill>
                            <a:srgbClr val="FFFFFF"/>
                          </a:solidFill>
                          <a:latin typeface="Arial"/>
                          <a:cs typeface="Arial"/>
                        </a:rPr>
                        <a:t>the</a:t>
                      </a:r>
                      <a:endParaRPr sz="65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40BAD2"/>
                    </a:solidFill>
                  </a:tcPr>
                </a:tc>
                <a:tc>
                  <a:txBody>
                    <a:bodyPr/>
                    <a:lstStyle/>
                    <a:p>
                      <a:pPr marL="32384">
                        <a:lnSpc>
                          <a:spcPts val="765"/>
                        </a:lnSpc>
                      </a:pPr>
                      <a:r>
                        <a:rPr sz="650" spc="-65" dirty="0">
                          <a:latin typeface="Arial"/>
                          <a:cs typeface="Arial"/>
                        </a:rPr>
                        <a:t>CACREP</a:t>
                      </a:r>
                      <a:r>
                        <a:rPr sz="650" spc="-114" dirty="0">
                          <a:latin typeface="Arial"/>
                          <a:cs typeface="Arial"/>
                        </a:rPr>
                        <a:t> </a:t>
                      </a:r>
                      <a:r>
                        <a:rPr sz="650" spc="-30" dirty="0">
                          <a:latin typeface="Arial"/>
                          <a:cs typeface="Arial"/>
                        </a:rPr>
                        <a:t>III.G.4</a:t>
                      </a:r>
                      <a:endParaRPr sz="650">
                        <a:latin typeface="Arial"/>
                        <a:cs typeface="Arial"/>
                      </a:endParaRPr>
                    </a:p>
                    <a:p>
                      <a:pPr>
                        <a:lnSpc>
                          <a:spcPct val="100000"/>
                        </a:lnSpc>
                      </a:pPr>
                      <a:endParaRPr sz="600">
                        <a:latin typeface="Times New Roman"/>
                        <a:cs typeface="Times New Roman"/>
                      </a:endParaRPr>
                    </a:p>
                    <a:p>
                      <a:pPr>
                        <a:lnSpc>
                          <a:spcPct val="100000"/>
                        </a:lnSpc>
                      </a:pPr>
                      <a:endParaRPr sz="600">
                        <a:latin typeface="Times New Roman"/>
                        <a:cs typeface="Times New Roman"/>
                      </a:endParaRPr>
                    </a:p>
                    <a:p>
                      <a:pPr>
                        <a:lnSpc>
                          <a:spcPct val="100000"/>
                        </a:lnSpc>
                      </a:pPr>
                      <a:endParaRPr sz="600">
                        <a:latin typeface="Times New Roman"/>
                        <a:cs typeface="Times New Roman"/>
                      </a:endParaRPr>
                    </a:p>
                    <a:p>
                      <a:pPr>
                        <a:lnSpc>
                          <a:spcPct val="100000"/>
                        </a:lnSpc>
                      </a:pPr>
                      <a:endParaRPr sz="600">
                        <a:latin typeface="Times New Roman"/>
                        <a:cs typeface="Times New Roman"/>
                      </a:endParaRPr>
                    </a:p>
                    <a:p>
                      <a:pPr>
                        <a:lnSpc>
                          <a:spcPct val="100000"/>
                        </a:lnSpc>
                      </a:pPr>
                      <a:endParaRPr sz="600">
                        <a:latin typeface="Times New Roman"/>
                        <a:cs typeface="Times New Roman"/>
                      </a:endParaRPr>
                    </a:p>
                    <a:p>
                      <a:pPr>
                        <a:lnSpc>
                          <a:spcPct val="100000"/>
                        </a:lnSpc>
                      </a:pPr>
                      <a:endParaRPr sz="600">
                        <a:latin typeface="Times New Roman"/>
                        <a:cs typeface="Times New Roman"/>
                      </a:endParaRPr>
                    </a:p>
                    <a:p>
                      <a:pPr>
                        <a:lnSpc>
                          <a:spcPct val="100000"/>
                        </a:lnSpc>
                      </a:pPr>
                      <a:endParaRPr sz="600">
                        <a:latin typeface="Times New Roman"/>
                        <a:cs typeface="Times New Roman"/>
                      </a:endParaRPr>
                    </a:p>
                    <a:p>
                      <a:pPr>
                        <a:lnSpc>
                          <a:spcPct val="100000"/>
                        </a:lnSpc>
                      </a:pPr>
                      <a:endParaRPr sz="600">
                        <a:latin typeface="Times New Roman"/>
                        <a:cs typeface="Times New Roman"/>
                      </a:endParaRPr>
                    </a:p>
                    <a:p>
                      <a:pPr>
                        <a:lnSpc>
                          <a:spcPct val="100000"/>
                        </a:lnSpc>
                        <a:spcBef>
                          <a:spcPts val="30"/>
                        </a:spcBef>
                      </a:pPr>
                      <a:endParaRPr sz="850">
                        <a:latin typeface="Times New Roman"/>
                        <a:cs typeface="Times New Roman"/>
                      </a:endParaRPr>
                    </a:p>
                    <a:p>
                      <a:pPr marL="32384">
                        <a:lnSpc>
                          <a:spcPts val="125"/>
                        </a:lnSpc>
                      </a:pPr>
                      <a:r>
                        <a:rPr sz="650" spc="-65" dirty="0">
                          <a:latin typeface="Arial"/>
                          <a:cs typeface="Arial"/>
                        </a:rPr>
                        <a:t>CACREP</a:t>
                      </a:r>
                      <a:r>
                        <a:rPr sz="650" spc="-105" dirty="0">
                          <a:latin typeface="Arial"/>
                          <a:cs typeface="Arial"/>
                        </a:rPr>
                        <a:t> </a:t>
                      </a:r>
                      <a:r>
                        <a:rPr sz="650" spc="-35" dirty="0">
                          <a:latin typeface="Arial"/>
                          <a:cs typeface="Arial"/>
                        </a:rPr>
                        <a:t>III.G.5</a:t>
                      </a:r>
                      <a:endParaRPr sz="65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CEE7EE"/>
                    </a:solidFill>
                  </a:tcPr>
                </a:tc>
                <a:extLst>
                  <a:ext uri="{0D108BD9-81ED-4DB2-BD59-A6C34878D82A}">
                    <a16:rowId xmlns:a16="http://schemas.microsoft.com/office/drawing/2014/main" val="10003"/>
                  </a:ext>
                </a:extLst>
              </a:tr>
              <a:tr h="704088">
                <a:tc>
                  <a:txBody>
                    <a:bodyPr/>
                    <a:lstStyle/>
                    <a:p>
                      <a:pPr>
                        <a:lnSpc>
                          <a:spcPct val="100000"/>
                        </a:lnSpc>
                        <a:spcBef>
                          <a:spcPts val="15"/>
                        </a:spcBef>
                      </a:pPr>
                      <a:endParaRPr sz="600">
                        <a:latin typeface="Times New Roman"/>
                        <a:cs typeface="Times New Roman"/>
                      </a:endParaRPr>
                    </a:p>
                    <a:p>
                      <a:pPr marL="32384" marR="90805">
                        <a:lnSpc>
                          <a:spcPct val="101699"/>
                        </a:lnSpc>
                      </a:pPr>
                      <a:r>
                        <a:rPr sz="650" b="1" spc="-25" dirty="0">
                          <a:solidFill>
                            <a:srgbClr val="FFFFFF"/>
                          </a:solidFill>
                          <a:latin typeface="Arial"/>
                          <a:cs typeface="Arial"/>
                        </a:rPr>
                        <a:t>student </a:t>
                      </a:r>
                      <a:r>
                        <a:rPr sz="650" b="1" dirty="0">
                          <a:solidFill>
                            <a:srgbClr val="FFFFFF"/>
                          </a:solidFill>
                          <a:latin typeface="Arial"/>
                          <a:cs typeface="Arial"/>
                        </a:rPr>
                        <a:t>to </a:t>
                      </a:r>
                      <a:r>
                        <a:rPr sz="650" b="1" spc="-35" dirty="0">
                          <a:solidFill>
                            <a:srgbClr val="FFFFFF"/>
                          </a:solidFill>
                          <a:latin typeface="Arial"/>
                          <a:cs typeface="Arial"/>
                        </a:rPr>
                        <a:t>develop </a:t>
                      </a:r>
                      <a:r>
                        <a:rPr sz="650" b="1" spc="-25" dirty="0">
                          <a:solidFill>
                            <a:srgbClr val="FFFFFF"/>
                          </a:solidFill>
                          <a:latin typeface="Arial"/>
                          <a:cs typeface="Arial"/>
                        </a:rPr>
                        <a:t>program</a:t>
                      </a:r>
                      <a:r>
                        <a:rPr sz="650" b="1" spc="-25" dirty="0">
                          <a:solidFill>
                            <a:srgbClr val="FFFFFF"/>
                          </a:solidFill>
                          <a:latin typeface="Helvetica"/>
                          <a:cs typeface="Helvetica"/>
                        </a:rPr>
                        <a:t>‐  </a:t>
                      </a:r>
                      <a:r>
                        <a:rPr sz="650" b="1" spc="-25" dirty="0">
                          <a:solidFill>
                            <a:srgbClr val="FFFFFF"/>
                          </a:solidFill>
                          <a:latin typeface="Arial"/>
                          <a:cs typeface="Arial"/>
                        </a:rPr>
                        <a:t>appropriate </a:t>
                      </a:r>
                      <a:r>
                        <a:rPr sz="650" b="1" spc="-30" dirty="0">
                          <a:solidFill>
                            <a:srgbClr val="FFFFFF"/>
                          </a:solidFill>
                          <a:latin typeface="Arial"/>
                          <a:cs typeface="Arial"/>
                        </a:rPr>
                        <a:t>audio/video  </a:t>
                      </a:r>
                      <a:r>
                        <a:rPr sz="650" b="1" spc="-40" dirty="0">
                          <a:solidFill>
                            <a:srgbClr val="FFFFFF"/>
                          </a:solidFill>
                          <a:latin typeface="Arial"/>
                          <a:cs typeface="Arial"/>
                        </a:rPr>
                        <a:t>recordings </a:t>
                      </a:r>
                      <a:r>
                        <a:rPr sz="650" b="1" spc="-25" dirty="0">
                          <a:solidFill>
                            <a:srgbClr val="FFFFFF"/>
                          </a:solidFill>
                          <a:latin typeface="Arial"/>
                          <a:cs typeface="Arial"/>
                        </a:rPr>
                        <a:t>for </a:t>
                      </a:r>
                      <a:r>
                        <a:rPr sz="650" b="1" spc="-50" dirty="0">
                          <a:solidFill>
                            <a:srgbClr val="FFFFFF"/>
                          </a:solidFill>
                          <a:latin typeface="Arial"/>
                          <a:cs typeface="Arial"/>
                        </a:rPr>
                        <a:t>use </a:t>
                      </a:r>
                      <a:r>
                        <a:rPr sz="650" b="1" spc="-30" dirty="0">
                          <a:solidFill>
                            <a:srgbClr val="FFFFFF"/>
                          </a:solidFill>
                          <a:latin typeface="Arial"/>
                          <a:cs typeface="Arial"/>
                        </a:rPr>
                        <a:t>in </a:t>
                      </a:r>
                      <a:r>
                        <a:rPr sz="650" b="1" spc="-45" dirty="0">
                          <a:solidFill>
                            <a:srgbClr val="FFFFFF"/>
                          </a:solidFill>
                          <a:latin typeface="Arial"/>
                          <a:cs typeface="Arial"/>
                        </a:rPr>
                        <a:t>supervision  </a:t>
                      </a:r>
                      <a:r>
                        <a:rPr sz="650" b="1" spc="-30" dirty="0">
                          <a:solidFill>
                            <a:srgbClr val="FFFFFF"/>
                          </a:solidFill>
                          <a:latin typeface="Arial"/>
                          <a:cs typeface="Arial"/>
                        </a:rPr>
                        <a:t>or </a:t>
                      </a:r>
                      <a:r>
                        <a:rPr sz="650" b="1" dirty="0">
                          <a:solidFill>
                            <a:srgbClr val="FFFFFF"/>
                          </a:solidFill>
                          <a:latin typeface="Arial"/>
                          <a:cs typeface="Arial"/>
                        </a:rPr>
                        <a:t>to </a:t>
                      </a:r>
                      <a:r>
                        <a:rPr sz="650" b="1" spc="-35" dirty="0">
                          <a:solidFill>
                            <a:srgbClr val="FFFFFF"/>
                          </a:solidFill>
                          <a:latin typeface="Arial"/>
                          <a:cs typeface="Arial"/>
                        </a:rPr>
                        <a:t>receive </a:t>
                      </a:r>
                      <a:r>
                        <a:rPr sz="650" b="1" spc="-25" dirty="0">
                          <a:solidFill>
                            <a:srgbClr val="FFFFFF"/>
                          </a:solidFill>
                          <a:latin typeface="Arial"/>
                          <a:cs typeface="Arial"/>
                        </a:rPr>
                        <a:t>live </a:t>
                      </a:r>
                      <a:r>
                        <a:rPr sz="650" b="1" spc="-45" dirty="0">
                          <a:solidFill>
                            <a:srgbClr val="FFFFFF"/>
                          </a:solidFill>
                          <a:latin typeface="Arial"/>
                          <a:cs typeface="Arial"/>
                        </a:rPr>
                        <a:t>supervision </a:t>
                      </a:r>
                      <a:r>
                        <a:rPr sz="650" b="1" spc="-20" dirty="0">
                          <a:solidFill>
                            <a:srgbClr val="FFFFFF"/>
                          </a:solidFill>
                          <a:latin typeface="Arial"/>
                          <a:cs typeface="Arial"/>
                        </a:rPr>
                        <a:t>of  </a:t>
                      </a:r>
                      <a:r>
                        <a:rPr sz="650" b="1" spc="-45" dirty="0">
                          <a:solidFill>
                            <a:srgbClr val="FFFFFF"/>
                          </a:solidFill>
                          <a:latin typeface="Arial"/>
                          <a:cs typeface="Arial"/>
                        </a:rPr>
                        <a:t>his </a:t>
                      </a:r>
                      <a:r>
                        <a:rPr sz="650" b="1" spc="-30" dirty="0">
                          <a:solidFill>
                            <a:srgbClr val="FFFFFF"/>
                          </a:solidFill>
                          <a:latin typeface="Arial"/>
                          <a:cs typeface="Arial"/>
                        </a:rPr>
                        <a:t>or her interactions </a:t>
                      </a:r>
                      <a:r>
                        <a:rPr sz="650" b="1" spc="-10" dirty="0">
                          <a:solidFill>
                            <a:srgbClr val="FFFFFF"/>
                          </a:solidFill>
                          <a:latin typeface="Arial"/>
                          <a:cs typeface="Arial"/>
                        </a:rPr>
                        <a:t>with  </a:t>
                      </a:r>
                      <a:r>
                        <a:rPr sz="650" b="1" spc="-25" dirty="0">
                          <a:solidFill>
                            <a:srgbClr val="FFFFFF"/>
                          </a:solidFill>
                          <a:latin typeface="Arial"/>
                          <a:cs typeface="Arial"/>
                        </a:rPr>
                        <a:t>clients.</a:t>
                      </a:r>
                      <a:endParaRPr sz="650">
                        <a:latin typeface="Arial"/>
                        <a:cs typeface="Arial"/>
                      </a:endParaRPr>
                    </a:p>
                  </a:txBody>
                  <a:tcPr marL="0" marR="0" marT="1905"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40BAD2"/>
                    </a:solidFill>
                  </a:tcPr>
                </a:tc>
                <a:tc>
                  <a:txBody>
                    <a:bodyPr/>
                    <a:lstStyle/>
                    <a:p>
                      <a:endParaRPr sz="65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E8F3F7"/>
                    </a:solidFill>
                  </a:tcPr>
                </a:tc>
                <a:extLst>
                  <a:ext uri="{0D108BD9-81ED-4DB2-BD59-A6C34878D82A}">
                    <a16:rowId xmlns:a16="http://schemas.microsoft.com/office/drawing/2014/main" val="10004"/>
                  </a:ext>
                </a:extLst>
              </a:tr>
              <a:tr h="1005840">
                <a:tc>
                  <a:txBody>
                    <a:bodyPr/>
                    <a:lstStyle/>
                    <a:p>
                      <a:pPr marL="32384">
                        <a:lnSpc>
                          <a:spcPts val="705"/>
                        </a:lnSpc>
                      </a:pPr>
                      <a:r>
                        <a:rPr sz="650" b="1" spc="-40" dirty="0">
                          <a:solidFill>
                            <a:srgbClr val="FFFFFF"/>
                          </a:solidFill>
                          <a:latin typeface="Arial"/>
                          <a:cs typeface="Arial"/>
                        </a:rPr>
                        <a:t>Receive </a:t>
                      </a:r>
                      <a:r>
                        <a:rPr sz="650" b="1" spc="-25" dirty="0">
                          <a:solidFill>
                            <a:srgbClr val="FFFFFF"/>
                          </a:solidFill>
                          <a:latin typeface="Arial"/>
                          <a:cs typeface="Arial"/>
                        </a:rPr>
                        <a:t>evaluation </a:t>
                      </a:r>
                      <a:r>
                        <a:rPr sz="650" b="1" spc="-20" dirty="0">
                          <a:solidFill>
                            <a:srgbClr val="FFFFFF"/>
                          </a:solidFill>
                          <a:latin typeface="Arial"/>
                          <a:cs typeface="Arial"/>
                        </a:rPr>
                        <a:t>of</a:t>
                      </a:r>
                      <a:r>
                        <a:rPr sz="650" b="1" spc="-125" dirty="0">
                          <a:solidFill>
                            <a:srgbClr val="FFFFFF"/>
                          </a:solidFill>
                          <a:latin typeface="Arial"/>
                          <a:cs typeface="Arial"/>
                        </a:rPr>
                        <a:t> </a:t>
                      </a:r>
                      <a:r>
                        <a:rPr sz="650" b="1" spc="-10" dirty="0">
                          <a:solidFill>
                            <a:srgbClr val="FFFFFF"/>
                          </a:solidFill>
                          <a:latin typeface="Arial"/>
                          <a:cs typeface="Arial"/>
                        </a:rPr>
                        <a:t>the</a:t>
                      </a:r>
                      <a:endParaRPr sz="650">
                        <a:latin typeface="Arial"/>
                        <a:cs typeface="Arial"/>
                      </a:endParaRPr>
                    </a:p>
                    <a:p>
                      <a:pPr marL="31750" marR="177800">
                        <a:lnSpc>
                          <a:spcPct val="101600"/>
                        </a:lnSpc>
                      </a:pPr>
                      <a:r>
                        <a:rPr sz="650" b="1" spc="-30" dirty="0">
                          <a:solidFill>
                            <a:srgbClr val="FFFFFF"/>
                          </a:solidFill>
                          <a:latin typeface="Arial"/>
                          <a:cs typeface="Arial"/>
                        </a:rPr>
                        <a:t>student’s </a:t>
                      </a:r>
                      <a:r>
                        <a:rPr sz="650" b="1" spc="-40" dirty="0">
                          <a:solidFill>
                            <a:srgbClr val="FFFFFF"/>
                          </a:solidFill>
                          <a:latin typeface="Arial"/>
                          <a:cs typeface="Arial"/>
                        </a:rPr>
                        <a:t>counseling  </a:t>
                      </a:r>
                      <a:r>
                        <a:rPr sz="650" b="1" spc="-30" dirty="0">
                          <a:solidFill>
                            <a:srgbClr val="FFFFFF"/>
                          </a:solidFill>
                          <a:latin typeface="Arial"/>
                          <a:cs typeface="Arial"/>
                        </a:rPr>
                        <a:t>performance </a:t>
                      </a:r>
                      <a:r>
                        <a:rPr sz="650" b="1" spc="-20" dirty="0">
                          <a:solidFill>
                            <a:srgbClr val="FFFFFF"/>
                          </a:solidFill>
                          <a:latin typeface="Arial"/>
                          <a:cs typeface="Arial"/>
                        </a:rPr>
                        <a:t>throughout </a:t>
                      </a:r>
                      <a:r>
                        <a:rPr sz="650" b="1" spc="-10" dirty="0">
                          <a:solidFill>
                            <a:srgbClr val="FFFFFF"/>
                          </a:solidFill>
                          <a:latin typeface="Arial"/>
                          <a:cs typeface="Arial"/>
                        </a:rPr>
                        <a:t>the  </a:t>
                      </a:r>
                      <a:r>
                        <a:rPr sz="650" b="1" spc="-25" dirty="0">
                          <a:solidFill>
                            <a:srgbClr val="FFFFFF"/>
                          </a:solidFill>
                          <a:latin typeface="Arial"/>
                          <a:cs typeface="Arial"/>
                        </a:rPr>
                        <a:t>internship, </a:t>
                      </a:r>
                      <a:r>
                        <a:rPr sz="650" b="1" spc="-35" dirty="0">
                          <a:solidFill>
                            <a:srgbClr val="FFFFFF"/>
                          </a:solidFill>
                          <a:latin typeface="Arial"/>
                          <a:cs typeface="Arial"/>
                        </a:rPr>
                        <a:t>including  </a:t>
                      </a:r>
                      <a:r>
                        <a:rPr sz="650" b="1" spc="-25" dirty="0">
                          <a:solidFill>
                            <a:srgbClr val="FFFFFF"/>
                          </a:solidFill>
                          <a:latin typeface="Arial"/>
                          <a:cs typeface="Arial"/>
                        </a:rPr>
                        <a:t>documentation </a:t>
                      </a:r>
                      <a:r>
                        <a:rPr sz="650" b="1" spc="-20" dirty="0">
                          <a:solidFill>
                            <a:srgbClr val="FFFFFF"/>
                          </a:solidFill>
                          <a:latin typeface="Arial"/>
                          <a:cs typeface="Arial"/>
                        </a:rPr>
                        <a:t>of </a:t>
                      </a:r>
                      <a:r>
                        <a:rPr sz="650" b="1" spc="-25" dirty="0">
                          <a:solidFill>
                            <a:srgbClr val="FFFFFF"/>
                          </a:solidFill>
                          <a:latin typeface="Arial"/>
                          <a:cs typeface="Arial"/>
                        </a:rPr>
                        <a:t>a </a:t>
                      </a:r>
                      <a:r>
                        <a:rPr sz="650" b="1" spc="-20" dirty="0">
                          <a:solidFill>
                            <a:srgbClr val="FFFFFF"/>
                          </a:solidFill>
                          <a:latin typeface="Arial"/>
                          <a:cs typeface="Arial"/>
                        </a:rPr>
                        <a:t>formal  evaluation </a:t>
                      </a:r>
                      <a:r>
                        <a:rPr sz="650" b="1" spc="-10" dirty="0">
                          <a:solidFill>
                            <a:srgbClr val="FFFFFF"/>
                          </a:solidFill>
                          <a:latin typeface="Arial"/>
                          <a:cs typeface="Arial"/>
                        </a:rPr>
                        <a:t>after the </a:t>
                      </a:r>
                      <a:r>
                        <a:rPr sz="650" b="1" spc="-25" dirty="0">
                          <a:solidFill>
                            <a:srgbClr val="FFFFFF"/>
                          </a:solidFill>
                          <a:latin typeface="Arial"/>
                          <a:cs typeface="Arial"/>
                        </a:rPr>
                        <a:t>student  </a:t>
                      </a:r>
                      <a:r>
                        <a:rPr sz="650" b="1" spc="-35" dirty="0">
                          <a:solidFill>
                            <a:srgbClr val="FFFFFF"/>
                          </a:solidFill>
                          <a:latin typeface="Arial"/>
                          <a:cs typeface="Arial"/>
                        </a:rPr>
                        <a:t>completes </a:t>
                      </a:r>
                      <a:r>
                        <a:rPr sz="650" b="1" spc="-10" dirty="0">
                          <a:solidFill>
                            <a:srgbClr val="FFFFFF"/>
                          </a:solidFill>
                          <a:latin typeface="Arial"/>
                          <a:cs typeface="Arial"/>
                        </a:rPr>
                        <a:t>the</a:t>
                      </a:r>
                      <a:r>
                        <a:rPr sz="650" b="1" spc="-120" dirty="0">
                          <a:solidFill>
                            <a:srgbClr val="FFFFFF"/>
                          </a:solidFill>
                          <a:latin typeface="Arial"/>
                          <a:cs typeface="Arial"/>
                        </a:rPr>
                        <a:t> </a:t>
                      </a:r>
                      <a:r>
                        <a:rPr sz="650" b="1" spc="-30" dirty="0">
                          <a:solidFill>
                            <a:srgbClr val="FFFFFF"/>
                          </a:solidFill>
                          <a:latin typeface="Arial"/>
                          <a:cs typeface="Arial"/>
                        </a:rPr>
                        <a:t>internship by </a:t>
                      </a:r>
                      <a:r>
                        <a:rPr sz="650" b="1" spc="-25" dirty="0">
                          <a:solidFill>
                            <a:srgbClr val="FFFFFF"/>
                          </a:solidFill>
                          <a:latin typeface="Arial"/>
                          <a:cs typeface="Arial"/>
                        </a:rPr>
                        <a:t>a  </a:t>
                      </a:r>
                      <a:r>
                        <a:rPr sz="650" b="1" spc="-30" dirty="0">
                          <a:solidFill>
                            <a:srgbClr val="FFFFFF"/>
                          </a:solidFill>
                          <a:latin typeface="Arial"/>
                          <a:cs typeface="Arial"/>
                        </a:rPr>
                        <a:t>program </a:t>
                      </a:r>
                      <a:r>
                        <a:rPr sz="650" b="1" spc="-20" dirty="0">
                          <a:solidFill>
                            <a:srgbClr val="FFFFFF"/>
                          </a:solidFill>
                          <a:latin typeface="Arial"/>
                          <a:cs typeface="Arial"/>
                        </a:rPr>
                        <a:t>faculty </a:t>
                      </a:r>
                      <a:r>
                        <a:rPr sz="650" b="1" spc="-25" dirty="0">
                          <a:solidFill>
                            <a:srgbClr val="FFFFFF"/>
                          </a:solidFill>
                          <a:latin typeface="Arial"/>
                          <a:cs typeface="Arial"/>
                        </a:rPr>
                        <a:t>member </a:t>
                      </a:r>
                      <a:r>
                        <a:rPr sz="650" b="1" spc="-30" dirty="0">
                          <a:solidFill>
                            <a:srgbClr val="FFFFFF"/>
                          </a:solidFill>
                          <a:latin typeface="Arial"/>
                          <a:cs typeface="Arial"/>
                        </a:rPr>
                        <a:t>in  consultation </a:t>
                      </a:r>
                      <a:r>
                        <a:rPr sz="650" b="1" spc="-10" dirty="0">
                          <a:solidFill>
                            <a:srgbClr val="FFFFFF"/>
                          </a:solidFill>
                          <a:latin typeface="Arial"/>
                          <a:cs typeface="Arial"/>
                        </a:rPr>
                        <a:t>with the </a:t>
                      </a:r>
                      <a:r>
                        <a:rPr sz="650" b="1" spc="-25" dirty="0">
                          <a:solidFill>
                            <a:srgbClr val="FFFFFF"/>
                          </a:solidFill>
                          <a:latin typeface="Arial"/>
                          <a:cs typeface="Arial"/>
                        </a:rPr>
                        <a:t>site  </a:t>
                      </a:r>
                      <a:r>
                        <a:rPr sz="650" b="1" spc="-40" dirty="0">
                          <a:solidFill>
                            <a:srgbClr val="FFFFFF"/>
                          </a:solidFill>
                          <a:latin typeface="Arial"/>
                          <a:cs typeface="Arial"/>
                        </a:rPr>
                        <a:t>supervisor.</a:t>
                      </a:r>
                      <a:endParaRPr sz="65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40BAD2"/>
                    </a:solidFill>
                  </a:tcPr>
                </a:tc>
                <a:tc>
                  <a:txBody>
                    <a:bodyPr/>
                    <a:lstStyle/>
                    <a:p>
                      <a:pPr marL="32384">
                        <a:lnSpc>
                          <a:spcPts val="775"/>
                        </a:lnSpc>
                      </a:pPr>
                      <a:r>
                        <a:rPr sz="650" spc="-65" dirty="0">
                          <a:latin typeface="Arial"/>
                          <a:cs typeface="Arial"/>
                        </a:rPr>
                        <a:t>CACREP</a:t>
                      </a:r>
                      <a:r>
                        <a:rPr sz="650" spc="-110" dirty="0">
                          <a:latin typeface="Arial"/>
                          <a:cs typeface="Arial"/>
                        </a:rPr>
                        <a:t> </a:t>
                      </a:r>
                      <a:r>
                        <a:rPr sz="650" spc="-30" dirty="0">
                          <a:latin typeface="Arial"/>
                          <a:cs typeface="Arial"/>
                        </a:rPr>
                        <a:t>III.G.6</a:t>
                      </a:r>
                      <a:endParaRPr sz="65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CEE7EE"/>
                    </a:solidFill>
                  </a:tcPr>
                </a:tc>
                <a:extLst>
                  <a:ext uri="{0D108BD9-81ED-4DB2-BD59-A6C34878D82A}">
                    <a16:rowId xmlns:a16="http://schemas.microsoft.com/office/drawing/2014/main" val="10005"/>
                  </a:ext>
                </a:extLst>
              </a:tr>
            </a:tbl>
          </a:graphicData>
        </a:graphic>
      </p:graphicFrame>
      <p:sp>
        <p:nvSpPr>
          <p:cNvPr id="5" name="object 5"/>
          <p:cNvSpPr txBox="1"/>
          <p:nvPr/>
        </p:nvSpPr>
        <p:spPr>
          <a:xfrm>
            <a:off x="2703067" y="6259829"/>
            <a:ext cx="4928235" cy="156845"/>
          </a:xfrm>
          <a:prstGeom prst="rect">
            <a:avLst/>
          </a:prstGeom>
        </p:spPr>
        <p:txBody>
          <a:bodyPr vert="horz" wrap="square" lIns="0" tIns="0" rIns="0" bIns="0" rtlCol="0">
            <a:spAutoFit/>
          </a:bodyPr>
          <a:lstStyle/>
          <a:p>
            <a:pPr marL="12700">
              <a:lnSpc>
                <a:spcPct val="100000"/>
              </a:lnSpc>
            </a:pPr>
            <a:r>
              <a:rPr sz="900" spc="-40" dirty="0">
                <a:solidFill>
                  <a:srgbClr val="F1F1F1"/>
                </a:solidFill>
                <a:latin typeface="Arial"/>
                <a:cs typeface="Arial"/>
              </a:rPr>
              <a:t>UNT </a:t>
            </a:r>
            <a:r>
              <a:rPr sz="900" spc="-45" dirty="0">
                <a:solidFill>
                  <a:srgbClr val="F1F1F1"/>
                </a:solidFill>
                <a:latin typeface="Arial"/>
                <a:cs typeface="Arial"/>
              </a:rPr>
              <a:t>Dallas </a:t>
            </a:r>
            <a:r>
              <a:rPr sz="900" spc="-20" dirty="0">
                <a:solidFill>
                  <a:srgbClr val="F1F1F1"/>
                </a:solidFill>
                <a:latin typeface="Arial"/>
                <a:cs typeface="Arial"/>
              </a:rPr>
              <a:t>Internship </a:t>
            </a:r>
            <a:r>
              <a:rPr sz="900" spc="-35" dirty="0">
                <a:solidFill>
                  <a:srgbClr val="F1F1F1"/>
                </a:solidFill>
                <a:latin typeface="Arial"/>
                <a:cs typeface="Arial"/>
              </a:rPr>
              <a:t>Supervisor </a:t>
            </a:r>
            <a:r>
              <a:rPr sz="900" spc="-10" dirty="0">
                <a:solidFill>
                  <a:srgbClr val="F1F1F1"/>
                </a:solidFill>
                <a:latin typeface="Arial"/>
                <a:cs typeface="Arial"/>
              </a:rPr>
              <a:t>Orientation </a:t>
            </a:r>
            <a:r>
              <a:rPr sz="900" spc="5" dirty="0">
                <a:solidFill>
                  <a:srgbClr val="F1F1F1"/>
                </a:solidFill>
                <a:latin typeface="Arial"/>
                <a:cs typeface="Arial"/>
              </a:rPr>
              <a:t>&amp; </a:t>
            </a:r>
            <a:r>
              <a:rPr sz="900" spc="-20" dirty="0">
                <a:solidFill>
                  <a:srgbClr val="F1F1F1"/>
                </a:solidFill>
                <a:latin typeface="Arial"/>
                <a:cs typeface="Arial"/>
              </a:rPr>
              <a:t>Training</a:t>
            </a:r>
            <a:r>
              <a:rPr sz="900" spc="-20" dirty="0">
                <a:solidFill>
                  <a:srgbClr val="F1F1F1"/>
                </a:solidFill>
                <a:latin typeface="Arial Unicode MS"/>
                <a:cs typeface="Arial Unicode MS"/>
              </a:rPr>
              <a:t>‐ </a:t>
            </a:r>
            <a:r>
              <a:rPr sz="900" i="1" spc="-40" dirty="0">
                <a:solidFill>
                  <a:srgbClr val="F1F1F1"/>
                </a:solidFill>
                <a:latin typeface="Arial"/>
                <a:cs typeface="Arial"/>
              </a:rPr>
              <a:t>Clinical </a:t>
            </a:r>
            <a:r>
              <a:rPr sz="900" i="1" spc="-25" dirty="0">
                <a:solidFill>
                  <a:srgbClr val="F1F1F1"/>
                </a:solidFill>
                <a:latin typeface="Arial"/>
                <a:cs typeface="Arial"/>
              </a:rPr>
              <a:t>Mental Health </a:t>
            </a:r>
            <a:r>
              <a:rPr sz="900" i="1" spc="-60" dirty="0">
                <a:solidFill>
                  <a:srgbClr val="F1F1F1"/>
                </a:solidFill>
                <a:latin typeface="Arial"/>
                <a:cs typeface="Arial"/>
              </a:rPr>
              <a:t>Counseling</a:t>
            </a:r>
            <a:r>
              <a:rPr sz="900" i="1" spc="-95" dirty="0">
                <a:solidFill>
                  <a:srgbClr val="F1F1F1"/>
                </a:solidFill>
                <a:latin typeface="Arial"/>
                <a:cs typeface="Arial"/>
              </a:rPr>
              <a:t> </a:t>
            </a:r>
            <a:r>
              <a:rPr sz="900" spc="-40" dirty="0">
                <a:solidFill>
                  <a:srgbClr val="F1F1F1"/>
                </a:solidFill>
                <a:latin typeface="Arial"/>
                <a:cs typeface="Arial"/>
              </a:rPr>
              <a:t>(2015</a:t>
            </a:r>
            <a:r>
              <a:rPr sz="900" spc="-40" dirty="0">
                <a:solidFill>
                  <a:srgbClr val="F1F1F1"/>
                </a:solidFill>
                <a:latin typeface="Arial Unicode MS"/>
                <a:cs typeface="Arial Unicode MS"/>
              </a:rPr>
              <a:t>‐</a:t>
            </a:r>
            <a:r>
              <a:rPr sz="900" spc="-40" dirty="0">
                <a:solidFill>
                  <a:srgbClr val="F1F1F1"/>
                </a:solidFill>
                <a:latin typeface="Arial"/>
                <a:cs typeface="Arial"/>
              </a:rPr>
              <a:t>2006)</a:t>
            </a:r>
            <a:endParaRPr sz="900">
              <a:latin typeface="Arial"/>
              <a:cs typeface="Arial"/>
            </a:endParaRPr>
          </a:p>
        </p:txBody>
      </p:sp>
      <p:sp>
        <p:nvSpPr>
          <p:cNvPr id="6" name="object 6"/>
          <p:cNvSpPr/>
          <p:nvPr/>
        </p:nvSpPr>
        <p:spPr>
          <a:xfrm>
            <a:off x="335279" y="2508504"/>
            <a:ext cx="1984438" cy="510540"/>
          </a:xfrm>
          <a:prstGeom prst="rect">
            <a:avLst/>
          </a:prstGeom>
          <a:blipFill>
            <a:blip r:embed="rId3" cstate="print"/>
            <a:stretch>
              <a:fillRect/>
            </a:stretch>
          </a:blipFill>
        </p:spPr>
        <p:txBody>
          <a:bodyPr wrap="square" lIns="0" tIns="0" rIns="0" bIns="0" rtlCol="0"/>
          <a:lstStyle/>
          <a:p>
            <a:endParaRPr/>
          </a:p>
        </p:txBody>
      </p:sp>
      <p:graphicFrame>
        <p:nvGraphicFramePr>
          <p:cNvPr id="7" name="object 7"/>
          <p:cNvGraphicFramePr>
            <a:graphicFrameLocks noGrp="1"/>
          </p:cNvGraphicFramePr>
          <p:nvPr/>
        </p:nvGraphicFramePr>
        <p:xfrm>
          <a:off x="6360509" y="1196435"/>
          <a:ext cx="3635501" cy="4977381"/>
        </p:xfrm>
        <a:graphic>
          <a:graphicData uri="http://schemas.openxmlformats.org/drawingml/2006/table">
            <a:tbl>
              <a:tblPr firstRow="1" bandRow="1">
                <a:tableStyleId>{2D5ABB26-0587-4C30-8999-92F81FD0307C}</a:tableStyleId>
              </a:tblPr>
              <a:tblGrid>
                <a:gridCol w="2248661">
                  <a:extLst>
                    <a:ext uri="{9D8B030D-6E8A-4147-A177-3AD203B41FA5}">
                      <a16:colId xmlns:a16="http://schemas.microsoft.com/office/drawing/2014/main" val="20000"/>
                    </a:ext>
                  </a:extLst>
                </a:gridCol>
                <a:gridCol w="1386840">
                  <a:extLst>
                    <a:ext uri="{9D8B030D-6E8A-4147-A177-3AD203B41FA5}">
                      <a16:colId xmlns:a16="http://schemas.microsoft.com/office/drawing/2014/main" val="20001"/>
                    </a:ext>
                  </a:extLst>
                </a:gridCol>
              </a:tblGrid>
              <a:tr h="268985">
                <a:tc>
                  <a:txBody>
                    <a:bodyPr/>
                    <a:lstStyle/>
                    <a:p>
                      <a:pPr marL="8890">
                        <a:lnSpc>
                          <a:spcPts val="910"/>
                        </a:lnSpc>
                      </a:pPr>
                      <a:r>
                        <a:rPr sz="800" b="1" spc="-20" dirty="0">
                          <a:solidFill>
                            <a:srgbClr val="FFFFFF"/>
                          </a:solidFill>
                          <a:latin typeface="Arial"/>
                          <a:cs typeface="Arial"/>
                        </a:rPr>
                        <a:t>Demonstrate</a:t>
                      </a:r>
                      <a:r>
                        <a:rPr sz="800" b="1" spc="-85" dirty="0">
                          <a:solidFill>
                            <a:srgbClr val="FFFFFF"/>
                          </a:solidFill>
                          <a:latin typeface="Arial"/>
                          <a:cs typeface="Arial"/>
                        </a:rPr>
                        <a:t> </a:t>
                      </a:r>
                      <a:r>
                        <a:rPr sz="800" b="1" spc="-5" dirty="0">
                          <a:solidFill>
                            <a:srgbClr val="FFFFFF"/>
                          </a:solidFill>
                          <a:latin typeface="Arial"/>
                          <a:cs typeface="Arial"/>
                        </a:rPr>
                        <a:t>the</a:t>
                      </a:r>
                      <a:r>
                        <a:rPr sz="800" b="1" spc="-65" dirty="0">
                          <a:solidFill>
                            <a:srgbClr val="FFFFFF"/>
                          </a:solidFill>
                          <a:latin typeface="Arial"/>
                          <a:cs typeface="Arial"/>
                        </a:rPr>
                        <a:t> </a:t>
                      </a:r>
                      <a:r>
                        <a:rPr sz="800" b="1" spc="-15" dirty="0">
                          <a:solidFill>
                            <a:srgbClr val="FFFFFF"/>
                          </a:solidFill>
                          <a:latin typeface="Arial"/>
                          <a:cs typeface="Arial"/>
                        </a:rPr>
                        <a:t>ability</a:t>
                      </a:r>
                      <a:r>
                        <a:rPr sz="800" b="1" spc="-70" dirty="0">
                          <a:solidFill>
                            <a:srgbClr val="FFFFFF"/>
                          </a:solidFill>
                          <a:latin typeface="Arial"/>
                          <a:cs typeface="Arial"/>
                        </a:rPr>
                        <a:t> </a:t>
                      </a:r>
                      <a:r>
                        <a:rPr sz="800" b="1" spc="5" dirty="0">
                          <a:solidFill>
                            <a:srgbClr val="FFFFFF"/>
                          </a:solidFill>
                          <a:latin typeface="Arial"/>
                          <a:cs typeface="Arial"/>
                        </a:rPr>
                        <a:t>to</a:t>
                      </a:r>
                      <a:r>
                        <a:rPr sz="800" b="1" spc="-75" dirty="0">
                          <a:solidFill>
                            <a:srgbClr val="FFFFFF"/>
                          </a:solidFill>
                          <a:latin typeface="Arial"/>
                          <a:cs typeface="Arial"/>
                        </a:rPr>
                        <a:t> </a:t>
                      </a:r>
                      <a:r>
                        <a:rPr sz="800" b="1" spc="-25" dirty="0">
                          <a:solidFill>
                            <a:srgbClr val="FFFFFF"/>
                          </a:solidFill>
                          <a:latin typeface="Arial"/>
                          <a:cs typeface="Arial"/>
                        </a:rPr>
                        <a:t>apply</a:t>
                      </a:r>
                      <a:r>
                        <a:rPr sz="800" b="1" spc="-80" dirty="0">
                          <a:solidFill>
                            <a:srgbClr val="FFFFFF"/>
                          </a:solidFill>
                          <a:latin typeface="Arial"/>
                          <a:cs typeface="Arial"/>
                        </a:rPr>
                        <a:t> </a:t>
                      </a:r>
                      <a:r>
                        <a:rPr sz="800" b="1" spc="-25" dirty="0">
                          <a:solidFill>
                            <a:srgbClr val="FFFFFF"/>
                          </a:solidFill>
                          <a:latin typeface="Arial"/>
                          <a:cs typeface="Arial"/>
                        </a:rPr>
                        <a:t>and</a:t>
                      </a:r>
                      <a:r>
                        <a:rPr sz="800" b="1" spc="-75" dirty="0">
                          <a:solidFill>
                            <a:srgbClr val="FFFFFF"/>
                          </a:solidFill>
                          <a:latin typeface="Arial"/>
                          <a:cs typeface="Arial"/>
                        </a:rPr>
                        <a:t> </a:t>
                      </a:r>
                      <a:r>
                        <a:rPr sz="800" b="1" spc="-30" dirty="0">
                          <a:solidFill>
                            <a:srgbClr val="FFFFFF"/>
                          </a:solidFill>
                          <a:latin typeface="Arial"/>
                          <a:cs typeface="Arial"/>
                        </a:rPr>
                        <a:t>adhere</a:t>
                      </a:r>
                      <a:r>
                        <a:rPr sz="800" b="1" spc="-65" dirty="0">
                          <a:solidFill>
                            <a:srgbClr val="FFFFFF"/>
                          </a:solidFill>
                          <a:latin typeface="Arial"/>
                          <a:cs typeface="Arial"/>
                        </a:rPr>
                        <a:t> </a:t>
                      </a:r>
                      <a:r>
                        <a:rPr sz="800" b="1" dirty="0">
                          <a:solidFill>
                            <a:srgbClr val="FFFFFF"/>
                          </a:solidFill>
                          <a:latin typeface="Arial"/>
                          <a:cs typeface="Arial"/>
                        </a:rPr>
                        <a:t>to</a:t>
                      </a:r>
                      <a:endParaRPr sz="800">
                        <a:latin typeface="Arial"/>
                        <a:cs typeface="Arial"/>
                      </a:endParaRPr>
                    </a:p>
                    <a:p>
                      <a:pPr marL="8890">
                        <a:lnSpc>
                          <a:spcPct val="100000"/>
                        </a:lnSpc>
                        <a:spcBef>
                          <a:spcPts val="100"/>
                        </a:spcBef>
                      </a:pPr>
                      <a:r>
                        <a:rPr sz="800" b="1" spc="-25" dirty="0">
                          <a:solidFill>
                            <a:srgbClr val="FFFFFF"/>
                          </a:solidFill>
                          <a:latin typeface="Arial"/>
                          <a:cs typeface="Arial"/>
                        </a:rPr>
                        <a:t>ethical</a:t>
                      </a:r>
                      <a:r>
                        <a:rPr sz="800" b="1" spc="-80" dirty="0">
                          <a:solidFill>
                            <a:srgbClr val="FFFFFF"/>
                          </a:solidFill>
                          <a:latin typeface="Arial"/>
                          <a:cs typeface="Arial"/>
                        </a:rPr>
                        <a:t> </a:t>
                      </a:r>
                      <a:r>
                        <a:rPr sz="800" b="1" spc="-25" dirty="0">
                          <a:solidFill>
                            <a:srgbClr val="FFFFFF"/>
                          </a:solidFill>
                          <a:latin typeface="Arial"/>
                          <a:cs typeface="Arial"/>
                        </a:rPr>
                        <a:t>and</a:t>
                      </a:r>
                      <a:r>
                        <a:rPr sz="800" b="1" spc="-75" dirty="0">
                          <a:solidFill>
                            <a:srgbClr val="FFFFFF"/>
                          </a:solidFill>
                          <a:latin typeface="Arial"/>
                          <a:cs typeface="Arial"/>
                        </a:rPr>
                        <a:t> </a:t>
                      </a:r>
                      <a:r>
                        <a:rPr sz="800" b="1" spc="-20" dirty="0">
                          <a:solidFill>
                            <a:srgbClr val="FFFFFF"/>
                          </a:solidFill>
                          <a:latin typeface="Arial"/>
                          <a:cs typeface="Arial"/>
                        </a:rPr>
                        <a:t>legal</a:t>
                      </a:r>
                      <a:r>
                        <a:rPr sz="800" b="1" spc="-75" dirty="0">
                          <a:solidFill>
                            <a:srgbClr val="FFFFFF"/>
                          </a:solidFill>
                          <a:latin typeface="Arial"/>
                          <a:cs typeface="Arial"/>
                        </a:rPr>
                        <a:t> </a:t>
                      </a:r>
                      <a:r>
                        <a:rPr sz="800" b="1" spc="-40" dirty="0">
                          <a:solidFill>
                            <a:srgbClr val="FFFFFF"/>
                          </a:solidFill>
                          <a:latin typeface="Arial"/>
                          <a:cs typeface="Arial"/>
                        </a:rPr>
                        <a:t>standards</a:t>
                      </a:r>
                      <a:r>
                        <a:rPr sz="800" b="1" spc="-80" dirty="0">
                          <a:solidFill>
                            <a:srgbClr val="FFFFFF"/>
                          </a:solidFill>
                          <a:latin typeface="Arial"/>
                          <a:cs typeface="Arial"/>
                        </a:rPr>
                        <a:t> </a:t>
                      </a:r>
                      <a:r>
                        <a:rPr sz="800" b="1" spc="-30" dirty="0">
                          <a:solidFill>
                            <a:srgbClr val="FFFFFF"/>
                          </a:solidFill>
                          <a:latin typeface="Arial"/>
                          <a:cs typeface="Arial"/>
                        </a:rPr>
                        <a:t>in</a:t>
                      </a:r>
                      <a:r>
                        <a:rPr sz="800" b="1" spc="-65" dirty="0">
                          <a:solidFill>
                            <a:srgbClr val="FFFFFF"/>
                          </a:solidFill>
                          <a:latin typeface="Arial"/>
                          <a:cs typeface="Arial"/>
                        </a:rPr>
                        <a:t> </a:t>
                      </a:r>
                      <a:r>
                        <a:rPr sz="800" b="1" spc="-35" dirty="0">
                          <a:solidFill>
                            <a:srgbClr val="FFFFFF"/>
                          </a:solidFill>
                          <a:latin typeface="Arial"/>
                          <a:cs typeface="Arial"/>
                        </a:rPr>
                        <a:t>CMHC.</a:t>
                      </a:r>
                      <a:endParaRPr sz="80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31432">
                      <a:solidFill>
                        <a:srgbClr val="FFFFFF"/>
                      </a:solidFill>
                      <a:prstDash val="solid"/>
                    </a:lnB>
                    <a:solidFill>
                      <a:srgbClr val="40BAD2"/>
                    </a:solidFill>
                  </a:tcPr>
                </a:tc>
                <a:tc>
                  <a:txBody>
                    <a:bodyPr/>
                    <a:lstStyle/>
                    <a:p>
                      <a:pPr marL="8890">
                        <a:lnSpc>
                          <a:spcPts val="910"/>
                        </a:lnSpc>
                      </a:pPr>
                      <a:r>
                        <a:rPr sz="800" b="1" spc="-40" dirty="0">
                          <a:solidFill>
                            <a:srgbClr val="FFFFFF"/>
                          </a:solidFill>
                          <a:latin typeface="Arial"/>
                          <a:cs typeface="Arial"/>
                        </a:rPr>
                        <a:t>CMHC</a:t>
                      </a:r>
                      <a:r>
                        <a:rPr sz="800" b="1" spc="-40" dirty="0">
                          <a:solidFill>
                            <a:srgbClr val="FFFFFF"/>
                          </a:solidFill>
                          <a:latin typeface="Helvetica"/>
                          <a:cs typeface="Helvetica"/>
                        </a:rPr>
                        <a:t>‐</a:t>
                      </a:r>
                      <a:r>
                        <a:rPr sz="800" b="1" spc="-40" dirty="0">
                          <a:solidFill>
                            <a:srgbClr val="FFFFFF"/>
                          </a:solidFill>
                          <a:latin typeface="Arial"/>
                          <a:cs typeface="Arial"/>
                        </a:rPr>
                        <a:t>B1</a:t>
                      </a:r>
                      <a:endParaRPr sz="80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31432">
                      <a:solidFill>
                        <a:srgbClr val="FFFFFF"/>
                      </a:solidFill>
                      <a:prstDash val="solid"/>
                    </a:lnB>
                    <a:solidFill>
                      <a:srgbClr val="40BAD2"/>
                    </a:solidFill>
                  </a:tcPr>
                </a:tc>
                <a:extLst>
                  <a:ext uri="{0D108BD9-81ED-4DB2-BD59-A6C34878D82A}">
                    <a16:rowId xmlns:a16="http://schemas.microsoft.com/office/drawing/2014/main" val="10000"/>
                  </a:ext>
                </a:extLst>
              </a:tr>
              <a:tr h="537972">
                <a:tc>
                  <a:txBody>
                    <a:bodyPr/>
                    <a:lstStyle/>
                    <a:p>
                      <a:pPr marL="8890" algn="just">
                        <a:lnSpc>
                          <a:spcPts val="830"/>
                        </a:lnSpc>
                      </a:pPr>
                      <a:r>
                        <a:rPr sz="800" b="1" spc="-40" dirty="0">
                          <a:solidFill>
                            <a:srgbClr val="FFFFFF"/>
                          </a:solidFill>
                          <a:latin typeface="Arial"/>
                          <a:cs typeface="Arial"/>
                        </a:rPr>
                        <a:t>Use</a:t>
                      </a:r>
                      <a:r>
                        <a:rPr sz="800" b="1" spc="-60" dirty="0">
                          <a:solidFill>
                            <a:srgbClr val="FFFFFF"/>
                          </a:solidFill>
                          <a:latin typeface="Arial"/>
                          <a:cs typeface="Arial"/>
                        </a:rPr>
                        <a:t> </a:t>
                      </a:r>
                      <a:r>
                        <a:rPr sz="800" b="1" spc="-5" dirty="0">
                          <a:solidFill>
                            <a:srgbClr val="FFFFFF"/>
                          </a:solidFill>
                          <a:latin typeface="Arial"/>
                          <a:cs typeface="Arial"/>
                        </a:rPr>
                        <a:t>the</a:t>
                      </a:r>
                      <a:r>
                        <a:rPr sz="800" b="1" spc="-60" dirty="0">
                          <a:solidFill>
                            <a:srgbClr val="FFFFFF"/>
                          </a:solidFill>
                          <a:latin typeface="Arial"/>
                          <a:cs typeface="Arial"/>
                        </a:rPr>
                        <a:t> </a:t>
                      </a:r>
                      <a:r>
                        <a:rPr sz="800" b="1" spc="-40" dirty="0">
                          <a:solidFill>
                            <a:srgbClr val="FFFFFF"/>
                          </a:solidFill>
                          <a:latin typeface="Arial"/>
                          <a:cs typeface="Arial"/>
                        </a:rPr>
                        <a:t>principles</a:t>
                      </a:r>
                      <a:r>
                        <a:rPr sz="800" b="1" spc="-80" dirty="0">
                          <a:solidFill>
                            <a:srgbClr val="FFFFFF"/>
                          </a:solidFill>
                          <a:latin typeface="Arial"/>
                          <a:cs typeface="Arial"/>
                        </a:rPr>
                        <a:t> </a:t>
                      </a:r>
                      <a:r>
                        <a:rPr sz="800" b="1" spc="-25" dirty="0">
                          <a:solidFill>
                            <a:srgbClr val="FFFFFF"/>
                          </a:solidFill>
                          <a:latin typeface="Arial"/>
                          <a:cs typeface="Arial"/>
                        </a:rPr>
                        <a:t>and</a:t>
                      </a:r>
                      <a:r>
                        <a:rPr sz="800" b="1" spc="-70" dirty="0">
                          <a:solidFill>
                            <a:srgbClr val="FFFFFF"/>
                          </a:solidFill>
                          <a:latin typeface="Arial"/>
                          <a:cs typeface="Arial"/>
                        </a:rPr>
                        <a:t> </a:t>
                      </a:r>
                      <a:r>
                        <a:rPr sz="800" b="1" spc="-40" dirty="0">
                          <a:solidFill>
                            <a:srgbClr val="FFFFFF"/>
                          </a:solidFill>
                          <a:latin typeface="Arial"/>
                          <a:cs typeface="Arial"/>
                        </a:rPr>
                        <a:t>practices</a:t>
                      </a:r>
                      <a:r>
                        <a:rPr sz="800" b="1" spc="-80" dirty="0">
                          <a:solidFill>
                            <a:srgbClr val="FFFFFF"/>
                          </a:solidFill>
                          <a:latin typeface="Arial"/>
                          <a:cs typeface="Arial"/>
                        </a:rPr>
                        <a:t> </a:t>
                      </a:r>
                      <a:r>
                        <a:rPr sz="800" b="1" spc="-15" dirty="0">
                          <a:solidFill>
                            <a:srgbClr val="FFFFFF"/>
                          </a:solidFill>
                          <a:latin typeface="Arial"/>
                          <a:cs typeface="Arial"/>
                        </a:rPr>
                        <a:t>of</a:t>
                      </a:r>
                      <a:r>
                        <a:rPr sz="800" b="1" spc="-65" dirty="0">
                          <a:solidFill>
                            <a:srgbClr val="FFFFFF"/>
                          </a:solidFill>
                          <a:latin typeface="Arial"/>
                          <a:cs typeface="Arial"/>
                        </a:rPr>
                        <a:t> </a:t>
                      </a:r>
                      <a:r>
                        <a:rPr sz="800" b="1" spc="-40" dirty="0">
                          <a:solidFill>
                            <a:srgbClr val="FFFFFF"/>
                          </a:solidFill>
                          <a:latin typeface="Arial"/>
                          <a:cs typeface="Arial"/>
                        </a:rPr>
                        <a:t>diagnosis,</a:t>
                      </a:r>
                      <a:endParaRPr sz="800">
                        <a:latin typeface="Arial"/>
                        <a:cs typeface="Arial"/>
                      </a:endParaRPr>
                    </a:p>
                    <a:p>
                      <a:pPr marL="8890" marR="176530" indent="-635" algn="just">
                        <a:lnSpc>
                          <a:spcPct val="110300"/>
                        </a:lnSpc>
                      </a:pPr>
                      <a:r>
                        <a:rPr sz="800" b="1" dirty="0">
                          <a:solidFill>
                            <a:srgbClr val="FFFFFF"/>
                          </a:solidFill>
                          <a:latin typeface="Arial"/>
                          <a:cs typeface="Arial"/>
                        </a:rPr>
                        <a:t>treatment,</a:t>
                      </a:r>
                      <a:r>
                        <a:rPr sz="800" b="1" spc="-85" dirty="0">
                          <a:solidFill>
                            <a:srgbClr val="FFFFFF"/>
                          </a:solidFill>
                          <a:latin typeface="Arial"/>
                          <a:cs typeface="Arial"/>
                        </a:rPr>
                        <a:t> </a:t>
                      </a:r>
                      <a:r>
                        <a:rPr sz="800" b="1" spc="-15" dirty="0">
                          <a:solidFill>
                            <a:srgbClr val="FFFFFF"/>
                          </a:solidFill>
                          <a:latin typeface="Arial"/>
                          <a:cs typeface="Arial"/>
                        </a:rPr>
                        <a:t>referral,</a:t>
                      </a:r>
                      <a:r>
                        <a:rPr sz="800" b="1" spc="-75" dirty="0">
                          <a:solidFill>
                            <a:srgbClr val="FFFFFF"/>
                          </a:solidFill>
                          <a:latin typeface="Arial"/>
                          <a:cs typeface="Arial"/>
                        </a:rPr>
                        <a:t> </a:t>
                      </a:r>
                      <a:r>
                        <a:rPr sz="800" b="1" spc="-25" dirty="0">
                          <a:solidFill>
                            <a:srgbClr val="FFFFFF"/>
                          </a:solidFill>
                          <a:latin typeface="Arial"/>
                          <a:cs typeface="Arial"/>
                        </a:rPr>
                        <a:t>and</a:t>
                      </a:r>
                      <a:r>
                        <a:rPr sz="800" b="1" spc="-75" dirty="0">
                          <a:solidFill>
                            <a:srgbClr val="FFFFFF"/>
                          </a:solidFill>
                          <a:latin typeface="Arial"/>
                          <a:cs typeface="Arial"/>
                        </a:rPr>
                        <a:t> </a:t>
                      </a:r>
                      <a:r>
                        <a:rPr sz="800" b="1" spc="-25" dirty="0">
                          <a:solidFill>
                            <a:srgbClr val="FFFFFF"/>
                          </a:solidFill>
                          <a:latin typeface="Arial"/>
                          <a:cs typeface="Arial"/>
                        </a:rPr>
                        <a:t>prevention</a:t>
                      </a:r>
                      <a:r>
                        <a:rPr sz="800" b="1" spc="-80" dirty="0">
                          <a:solidFill>
                            <a:srgbClr val="FFFFFF"/>
                          </a:solidFill>
                          <a:latin typeface="Arial"/>
                          <a:cs typeface="Arial"/>
                        </a:rPr>
                        <a:t> </a:t>
                      </a:r>
                      <a:r>
                        <a:rPr sz="800" b="1" spc="-15" dirty="0">
                          <a:solidFill>
                            <a:srgbClr val="FFFFFF"/>
                          </a:solidFill>
                          <a:latin typeface="Arial"/>
                          <a:cs typeface="Arial"/>
                        </a:rPr>
                        <a:t>of</a:t>
                      </a:r>
                      <a:r>
                        <a:rPr sz="800" b="1" spc="-65" dirty="0">
                          <a:solidFill>
                            <a:srgbClr val="FFFFFF"/>
                          </a:solidFill>
                          <a:latin typeface="Arial"/>
                          <a:cs typeface="Arial"/>
                        </a:rPr>
                        <a:t> </a:t>
                      </a:r>
                      <a:r>
                        <a:rPr sz="800" b="1" spc="-10" dirty="0">
                          <a:solidFill>
                            <a:srgbClr val="FFFFFF"/>
                          </a:solidFill>
                          <a:latin typeface="Arial"/>
                          <a:cs typeface="Arial"/>
                        </a:rPr>
                        <a:t>mental  </a:t>
                      </a:r>
                      <a:r>
                        <a:rPr sz="800" b="1" spc="-25" dirty="0">
                          <a:solidFill>
                            <a:srgbClr val="FFFFFF"/>
                          </a:solidFill>
                          <a:latin typeface="Arial"/>
                          <a:cs typeface="Arial"/>
                        </a:rPr>
                        <a:t>and</a:t>
                      </a:r>
                      <a:r>
                        <a:rPr sz="800" b="1" spc="-75" dirty="0">
                          <a:solidFill>
                            <a:srgbClr val="FFFFFF"/>
                          </a:solidFill>
                          <a:latin typeface="Arial"/>
                          <a:cs typeface="Arial"/>
                        </a:rPr>
                        <a:t> </a:t>
                      </a:r>
                      <a:r>
                        <a:rPr sz="800" b="1" spc="-20" dirty="0">
                          <a:solidFill>
                            <a:srgbClr val="FFFFFF"/>
                          </a:solidFill>
                          <a:latin typeface="Arial"/>
                          <a:cs typeface="Arial"/>
                        </a:rPr>
                        <a:t>emotional</a:t>
                      </a:r>
                      <a:r>
                        <a:rPr sz="800" b="1" spc="-90" dirty="0">
                          <a:solidFill>
                            <a:srgbClr val="FFFFFF"/>
                          </a:solidFill>
                          <a:latin typeface="Arial"/>
                          <a:cs typeface="Arial"/>
                        </a:rPr>
                        <a:t> </a:t>
                      </a:r>
                      <a:r>
                        <a:rPr sz="800" b="1" spc="-45" dirty="0">
                          <a:solidFill>
                            <a:srgbClr val="FFFFFF"/>
                          </a:solidFill>
                          <a:latin typeface="Arial"/>
                          <a:cs typeface="Arial"/>
                        </a:rPr>
                        <a:t>disorders</a:t>
                      </a:r>
                      <a:r>
                        <a:rPr sz="800" b="1" spc="-60" dirty="0">
                          <a:solidFill>
                            <a:srgbClr val="FFFFFF"/>
                          </a:solidFill>
                          <a:latin typeface="Arial"/>
                          <a:cs typeface="Arial"/>
                        </a:rPr>
                        <a:t> </a:t>
                      </a:r>
                      <a:r>
                        <a:rPr sz="800" b="1" spc="5" dirty="0">
                          <a:solidFill>
                            <a:srgbClr val="FFFFFF"/>
                          </a:solidFill>
                          <a:latin typeface="Arial"/>
                          <a:cs typeface="Arial"/>
                        </a:rPr>
                        <a:t>to</a:t>
                      </a:r>
                      <a:r>
                        <a:rPr sz="800" b="1" spc="-70" dirty="0">
                          <a:solidFill>
                            <a:srgbClr val="FFFFFF"/>
                          </a:solidFill>
                          <a:latin typeface="Arial"/>
                          <a:cs typeface="Arial"/>
                        </a:rPr>
                        <a:t> </a:t>
                      </a:r>
                      <a:r>
                        <a:rPr sz="800" b="1" spc="-5" dirty="0">
                          <a:solidFill>
                            <a:srgbClr val="FFFFFF"/>
                          </a:solidFill>
                          <a:latin typeface="Arial"/>
                          <a:cs typeface="Arial"/>
                        </a:rPr>
                        <a:t>initiate,</a:t>
                      </a:r>
                      <a:r>
                        <a:rPr sz="800" b="1" spc="-85" dirty="0">
                          <a:solidFill>
                            <a:srgbClr val="FFFFFF"/>
                          </a:solidFill>
                          <a:latin typeface="Arial"/>
                          <a:cs typeface="Arial"/>
                        </a:rPr>
                        <a:t> </a:t>
                      </a:r>
                      <a:r>
                        <a:rPr sz="800" b="1" spc="-10" dirty="0">
                          <a:solidFill>
                            <a:srgbClr val="FFFFFF"/>
                          </a:solidFill>
                          <a:latin typeface="Arial"/>
                          <a:cs typeface="Arial"/>
                        </a:rPr>
                        <a:t>maintain,  </a:t>
                      </a:r>
                      <a:r>
                        <a:rPr sz="800" b="1" spc="-25" dirty="0">
                          <a:solidFill>
                            <a:srgbClr val="FFFFFF"/>
                          </a:solidFill>
                          <a:latin typeface="Arial"/>
                          <a:cs typeface="Arial"/>
                        </a:rPr>
                        <a:t>and </a:t>
                      </a:r>
                      <a:r>
                        <a:rPr sz="800" b="1" spc="-10" dirty="0">
                          <a:solidFill>
                            <a:srgbClr val="FFFFFF"/>
                          </a:solidFill>
                          <a:latin typeface="Arial"/>
                          <a:cs typeface="Arial"/>
                        </a:rPr>
                        <a:t>terminate</a:t>
                      </a:r>
                      <a:r>
                        <a:rPr sz="800" b="1" spc="-175" dirty="0">
                          <a:solidFill>
                            <a:srgbClr val="FFFFFF"/>
                          </a:solidFill>
                          <a:latin typeface="Arial"/>
                          <a:cs typeface="Arial"/>
                        </a:rPr>
                        <a:t> </a:t>
                      </a:r>
                      <a:r>
                        <a:rPr sz="800" b="1" spc="-40" dirty="0">
                          <a:solidFill>
                            <a:srgbClr val="FFFFFF"/>
                          </a:solidFill>
                          <a:latin typeface="Arial"/>
                          <a:cs typeface="Arial"/>
                        </a:rPr>
                        <a:t>counseling.</a:t>
                      </a:r>
                      <a:endParaRPr sz="800">
                        <a:latin typeface="Arial"/>
                        <a:cs typeface="Arial"/>
                      </a:endParaRPr>
                    </a:p>
                  </a:txBody>
                  <a:tcPr marL="0" marR="0" marT="0" marB="0">
                    <a:lnL w="10477">
                      <a:solidFill>
                        <a:srgbClr val="FFFFFF"/>
                      </a:solidFill>
                      <a:prstDash val="solid"/>
                    </a:lnL>
                    <a:lnR w="10477">
                      <a:solidFill>
                        <a:srgbClr val="FFFFFF"/>
                      </a:solidFill>
                      <a:prstDash val="solid"/>
                    </a:lnR>
                    <a:lnT w="31432">
                      <a:solidFill>
                        <a:srgbClr val="FFFFFF"/>
                      </a:solidFill>
                      <a:prstDash val="solid"/>
                    </a:lnT>
                    <a:lnB w="10477">
                      <a:solidFill>
                        <a:srgbClr val="FFFFFF"/>
                      </a:solidFill>
                      <a:prstDash val="solid"/>
                    </a:lnB>
                    <a:solidFill>
                      <a:srgbClr val="40BAD2"/>
                    </a:solidFill>
                  </a:tcPr>
                </a:tc>
                <a:tc>
                  <a:txBody>
                    <a:bodyPr/>
                    <a:lstStyle/>
                    <a:p>
                      <a:pPr marL="8890">
                        <a:lnSpc>
                          <a:spcPts val="830"/>
                        </a:lnSpc>
                      </a:pPr>
                      <a:r>
                        <a:rPr sz="800" spc="-45" dirty="0">
                          <a:latin typeface="Arial"/>
                          <a:cs typeface="Arial"/>
                        </a:rPr>
                        <a:t>CMHC</a:t>
                      </a:r>
                      <a:r>
                        <a:rPr sz="800" spc="-45" dirty="0">
                          <a:latin typeface="Arial Unicode MS"/>
                          <a:cs typeface="Arial Unicode MS"/>
                        </a:rPr>
                        <a:t>‐</a:t>
                      </a:r>
                      <a:r>
                        <a:rPr sz="800" spc="-45" dirty="0">
                          <a:latin typeface="Arial"/>
                          <a:cs typeface="Arial"/>
                        </a:rPr>
                        <a:t>D1</a:t>
                      </a:r>
                      <a:endParaRPr sz="800">
                        <a:latin typeface="Arial"/>
                        <a:cs typeface="Arial"/>
                      </a:endParaRPr>
                    </a:p>
                  </a:txBody>
                  <a:tcPr marL="0" marR="0" marT="0" marB="0">
                    <a:lnL w="10477">
                      <a:solidFill>
                        <a:srgbClr val="FFFFFF"/>
                      </a:solidFill>
                      <a:prstDash val="solid"/>
                    </a:lnL>
                    <a:lnR w="10477">
                      <a:solidFill>
                        <a:srgbClr val="FFFFFF"/>
                      </a:solidFill>
                      <a:prstDash val="solid"/>
                    </a:lnR>
                    <a:lnT w="31432">
                      <a:solidFill>
                        <a:srgbClr val="FFFFFF"/>
                      </a:solidFill>
                      <a:prstDash val="solid"/>
                    </a:lnT>
                    <a:lnB w="10477">
                      <a:solidFill>
                        <a:srgbClr val="FFFFFF"/>
                      </a:solidFill>
                      <a:prstDash val="solid"/>
                    </a:lnB>
                    <a:solidFill>
                      <a:srgbClr val="CEE7EE"/>
                    </a:solidFill>
                  </a:tcPr>
                </a:tc>
                <a:extLst>
                  <a:ext uri="{0D108BD9-81ED-4DB2-BD59-A6C34878D82A}">
                    <a16:rowId xmlns:a16="http://schemas.microsoft.com/office/drawing/2014/main" val="10001"/>
                  </a:ext>
                </a:extLst>
              </a:tr>
              <a:tr h="672846">
                <a:tc>
                  <a:txBody>
                    <a:bodyPr/>
                    <a:lstStyle/>
                    <a:p>
                      <a:pPr marL="8890">
                        <a:lnSpc>
                          <a:spcPts val="910"/>
                        </a:lnSpc>
                      </a:pPr>
                      <a:r>
                        <a:rPr sz="800" b="1" spc="-30" dirty="0">
                          <a:solidFill>
                            <a:srgbClr val="FFFFFF"/>
                          </a:solidFill>
                          <a:latin typeface="Arial"/>
                          <a:cs typeface="Arial"/>
                        </a:rPr>
                        <a:t>Apply</a:t>
                      </a:r>
                      <a:r>
                        <a:rPr sz="800" b="1" spc="-70" dirty="0">
                          <a:solidFill>
                            <a:srgbClr val="FFFFFF"/>
                          </a:solidFill>
                          <a:latin typeface="Arial"/>
                          <a:cs typeface="Arial"/>
                        </a:rPr>
                        <a:t> </a:t>
                      </a:r>
                      <a:r>
                        <a:rPr sz="800" b="1" spc="-20" dirty="0">
                          <a:solidFill>
                            <a:srgbClr val="FFFFFF"/>
                          </a:solidFill>
                          <a:latin typeface="Arial"/>
                          <a:cs typeface="Arial"/>
                        </a:rPr>
                        <a:t>multicultural</a:t>
                      </a:r>
                      <a:r>
                        <a:rPr sz="800" b="1" spc="-80" dirty="0">
                          <a:solidFill>
                            <a:srgbClr val="FFFFFF"/>
                          </a:solidFill>
                          <a:latin typeface="Arial"/>
                          <a:cs typeface="Arial"/>
                        </a:rPr>
                        <a:t> </a:t>
                      </a:r>
                      <a:r>
                        <a:rPr sz="800" b="1" spc="-35" dirty="0">
                          <a:solidFill>
                            <a:srgbClr val="FFFFFF"/>
                          </a:solidFill>
                          <a:latin typeface="Arial"/>
                          <a:cs typeface="Arial"/>
                        </a:rPr>
                        <a:t>competencies</a:t>
                      </a:r>
                      <a:r>
                        <a:rPr sz="800" b="1" spc="-80" dirty="0">
                          <a:solidFill>
                            <a:srgbClr val="FFFFFF"/>
                          </a:solidFill>
                          <a:latin typeface="Arial"/>
                          <a:cs typeface="Arial"/>
                        </a:rPr>
                        <a:t> </a:t>
                      </a:r>
                      <a:r>
                        <a:rPr sz="800" b="1" spc="5" dirty="0">
                          <a:solidFill>
                            <a:srgbClr val="FFFFFF"/>
                          </a:solidFill>
                          <a:latin typeface="Arial"/>
                          <a:cs typeface="Arial"/>
                        </a:rPr>
                        <a:t>to</a:t>
                      </a:r>
                      <a:r>
                        <a:rPr sz="800" b="1" spc="-70" dirty="0">
                          <a:solidFill>
                            <a:srgbClr val="FFFFFF"/>
                          </a:solidFill>
                          <a:latin typeface="Arial"/>
                          <a:cs typeface="Arial"/>
                        </a:rPr>
                        <a:t> </a:t>
                      </a:r>
                      <a:r>
                        <a:rPr sz="800" b="1" spc="-40" dirty="0">
                          <a:solidFill>
                            <a:srgbClr val="FFFFFF"/>
                          </a:solidFill>
                          <a:latin typeface="Arial"/>
                          <a:cs typeface="Arial"/>
                        </a:rPr>
                        <a:t>clinical</a:t>
                      </a:r>
                      <a:endParaRPr sz="800">
                        <a:latin typeface="Arial"/>
                        <a:cs typeface="Arial"/>
                      </a:endParaRPr>
                    </a:p>
                    <a:p>
                      <a:pPr marL="8255" marR="1905">
                        <a:lnSpc>
                          <a:spcPct val="110400"/>
                        </a:lnSpc>
                      </a:pPr>
                      <a:r>
                        <a:rPr sz="800" b="1" spc="-10" dirty="0">
                          <a:solidFill>
                            <a:srgbClr val="FFFFFF"/>
                          </a:solidFill>
                          <a:latin typeface="Arial"/>
                          <a:cs typeface="Arial"/>
                        </a:rPr>
                        <a:t>mental </a:t>
                      </a:r>
                      <a:r>
                        <a:rPr sz="800" b="1" spc="-15" dirty="0">
                          <a:solidFill>
                            <a:srgbClr val="FFFFFF"/>
                          </a:solidFill>
                          <a:latin typeface="Arial"/>
                          <a:cs typeface="Arial"/>
                        </a:rPr>
                        <a:t>health </a:t>
                      </a:r>
                      <a:r>
                        <a:rPr sz="800" b="1" spc="-45" dirty="0">
                          <a:solidFill>
                            <a:srgbClr val="FFFFFF"/>
                          </a:solidFill>
                          <a:latin typeface="Arial"/>
                          <a:cs typeface="Arial"/>
                        </a:rPr>
                        <a:t>counseling </a:t>
                      </a:r>
                      <a:r>
                        <a:rPr sz="800" b="1" spc="-35" dirty="0">
                          <a:solidFill>
                            <a:srgbClr val="FFFFFF"/>
                          </a:solidFill>
                          <a:latin typeface="Arial"/>
                          <a:cs typeface="Arial"/>
                        </a:rPr>
                        <a:t>involving </a:t>
                      </a:r>
                      <a:r>
                        <a:rPr sz="800" b="1" spc="-60" dirty="0">
                          <a:solidFill>
                            <a:srgbClr val="FFFFFF"/>
                          </a:solidFill>
                          <a:latin typeface="Arial"/>
                          <a:cs typeface="Arial"/>
                        </a:rPr>
                        <a:t>case  </a:t>
                      </a:r>
                      <a:r>
                        <a:rPr sz="800" b="1" spc="-25" dirty="0">
                          <a:solidFill>
                            <a:srgbClr val="FFFFFF"/>
                          </a:solidFill>
                          <a:latin typeface="Arial"/>
                          <a:cs typeface="Arial"/>
                        </a:rPr>
                        <a:t>conceptualization, </a:t>
                      </a:r>
                      <a:r>
                        <a:rPr sz="800" b="1" spc="-40" dirty="0">
                          <a:solidFill>
                            <a:srgbClr val="FFFFFF"/>
                          </a:solidFill>
                          <a:latin typeface="Arial"/>
                          <a:cs typeface="Arial"/>
                        </a:rPr>
                        <a:t>diagnosis, </a:t>
                      </a:r>
                      <a:r>
                        <a:rPr sz="800" b="1" dirty="0">
                          <a:solidFill>
                            <a:srgbClr val="FFFFFF"/>
                          </a:solidFill>
                          <a:latin typeface="Arial"/>
                          <a:cs typeface="Arial"/>
                        </a:rPr>
                        <a:t>treatment, </a:t>
                      </a:r>
                      <a:r>
                        <a:rPr sz="800" b="1" spc="-20" dirty="0">
                          <a:solidFill>
                            <a:srgbClr val="FFFFFF"/>
                          </a:solidFill>
                          <a:latin typeface="Arial"/>
                          <a:cs typeface="Arial"/>
                        </a:rPr>
                        <a:t>referral,  </a:t>
                      </a:r>
                      <a:r>
                        <a:rPr sz="800" b="1" spc="-25" dirty="0">
                          <a:solidFill>
                            <a:srgbClr val="FFFFFF"/>
                          </a:solidFill>
                          <a:latin typeface="Arial"/>
                          <a:cs typeface="Arial"/>
                        </a:rPr>
                        <a:t>and prevention </a:t>
                      </a:r>
                      <a:r>
                        <a:rPr sz="800" b="1" spc="-15" dirty="0">
                          <a:solidFill>
                            <a:srgbClr val="FFFFFF"/>
                          </a:solidFill>
                          <a:latin typeface="Arial"/>
                          <a:cs typeface="Arial"/>
                        </a:rPr>
                        <a:t>of </a:t>
                      </a:r>
                      <a:r>
                        <a:rPr sz="800" b="1" spc="-10" dirty="0">
                          <a:solidFill>
                            <a:srgbClr val="FFFFFF"/>
                          </a:solidFill>
                          <a:latin typeface="Arial"/>
                          <a:cs typeface="Arial"/>
                        </a:rPr>
                        <a:t>mental </a:t>
                      </a:r>
                      <a:r>
                        <a:rPr sz="800" b="1" spc="-25" dirty="0">
                          <a:solidFill>
                            <a:srgbClr val="FFFFFF"/>
                          </a:solidFill>
                          <a:latin typeface="Arial"/>
                          <a:cs typeface="Arial"/>
                        </a:rPr>
                        <a:t>and </a:t>
                      </a:r>
                      <a:r>
                        <a:rPr sz="800" b="1" spc="-20" dirty="0">
                          <a:solidFill>
                            <a:srgbClr val="FFFFFF"/>
                          </a:solidFill>
                          <a:latin typeface="Arial"/>
                          <a:cs typeface="Arial"/>
                        </a:rPr>
                        <a:t>emotional  </a:t>
                      </a:r>
                      <a:r>
                        <a:rPr sz="800" b="1" spc="-40" dirty="0">
                          <a:solidFill>
                            <a:srgbClr val="FFFFFF"/>
                          </a:solidFill>
                          <a:latin typeface="Arial"/>
                          <a:cs typeface="Arial"/>
                        </a:rPr>
                        <a:t>disorders.</a:t>
                      </a:r>
                      <a:endParaRPr sz="80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40BAD2"/>
                    </a:solidFill>
                  </a:tcPr>
                </a:tc>
                <a:tc>
                  <a:txBody>
                    <a:bodyPr/>
                    <a:lstStyle/>
                    <a:p>
                      <a:pPr marL="8890">
                        <a:lnSpc>
                          <a:spcPts val="910"/>
                        </a:lnSpc>
                      </a:pPr>
                      <a:r>
                        <a:rPr sz="800" spc="-35" dirty="0">
                          <a:latin typeface="Arial"/>
                          <a:cs typeface="Arial"/>
                        </a:rPr>
                        <a:t>CMHC</a:t>
                      </a:r>
                      <a:r>
                        <a:rPr sz="800" spc="-35" dirty="0">
                          <a:latin typeface="Arial Unicode MS"/>
                          <a:cs typeface="Arial Unicode MS"/>
                        </a:rPr>
                        <a:t>‐</a:t>
                      </a:r>
                      <a:r>
                        <a:rPr sz="800" spc="-35" dirty="0">
                          <a:latin typeface="Arial"/>
                          <a:cs typeface="Arial"/>
                        </a:rPr>
                        <a:t>D2</a:t>
                      </a:r>
                      <a:endParaRPr sz="80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E8F3F7"/>
                    </a:solidFill>
                  </a:tcPr>
                </a:tc>
                <a:extLst>
                  <a:ext uri="{0D108BD9-81ED-4DB2-BD59-A6C34878D82A}">
                    <a16:rowId xmlns:a16="http://schemas.microsoft.com/office/drawing/2014/main" val="10002"/>
                  </a:ext>
                </a:extLst>
              </a:tr>
              <a:tr h="403859">
                <a:tc>
                  <a:txBody>
                    <a:bodyPr/>
                    <a:lstStyle/>
                    <a:p>
                      <a:pPr marL="8890">
                        <a:lnSpc>
                          <a:spcPts val="910"/>
                        </a:lnSpc>
                      </a:pPr>
                      <a:r>
                        <a:rPr sz="800" b="1" spc="-20" dirty="0">
                          <a:solidFill>
                            <a:srgbClr val="FFFFFF"/>
                          </a:solidFill>
                          <a:latin typeface="Arial"/>
                          <a:cs typeface="Arial"/>
                        </a:rPr>
                        <a:t>Promote</a:t>
                      </a:r>
                      <a:r>
                        <a:rPr sz="800" b="1" spc="-90" dirty="0">
                          <a:solidFill>
                            <a:srgbClr val="FFFFFF"/>
                          </a:solidFill>
                          <a:latin typeface="Arial"/>
                          <a:cs typeface="Arial"/>
                        </a:rPr>
                        <a:t> </a:t>
                      </a:r>
                      <a:r>
                        <a:rPr sz="800" b="1" spc="-15" dirty="0">
                          <a:solidFill>
                            <a:srgbClr val="FFFFFF"/>
                          </a:solidFill>
                          <a:latin typeface="Arial"/>
                          <a:cs typeface="Arial"/>
                        </a:rPr>
                        <a:t>optimal</a:t>
                      </a:r>
                      <a:r>
                        <a:rPr sz="800" b="1" spc="-85" dirty="0">
                          <a:solidFill>
                            <a:srgbClr val="FFFFFF"/>
                          </a:solidFill>
                          <a:latin typeface="Arial"/>
                          <a:cs typeface="Arial"/>
                        </a:rPr>
                        <a:t> </a:t>
                      </a:r>
                      <a:r>
                        <a:rPr sz="800" b="1" spc="-25" dirty="0">
                          <a:solidFill>
                            <a:srgbClr val="FFFFFF"/>
                          </a:solidFill>
                          <a:latin typeface="Arial"/>
                          <a:cs typeface="Arial"/>
                        </a:rPr>
                        <a:t>human</a:t>
                      </a:r>
                      <a:r>
                        <a:rPr sz="800" b="1" spc="-85" dirty="0">
                          <a:solidFill>
                            <a:srgbClr val="FFFFFF"/>
                          </a:solidFill>
                          <a:latin typeface="Arial"/>
                          <a:cs typeface="Arial"/>
                        </a:rPr>
                        <a:t> </a:t>
                      </a:r>
                      <a:r>
                        <a:rPr sz="800" b="1" spc="-15" dirty="0">
                          <a:solidFill>
                            <a:srgbClr val="FFFFFF"/>
                          </a:solidFill>
                          <a:latin typeface="Arial"/>
                          <a:cs typeface="Arial"/>
                        </a:rPr>
                        <a:t>development,</a:t>
                      </a:r>
                      <a:r>
                        <a:rPr sz="800" b="1" spc="-95" dirty="0">
                          <a:solidFill>
                            <a:srgbClr val="FFFFFF"/>
                          </a:solidFill>
                          <a:latin typeface="Arial"/>
                          <a:cs typeface="Arial"/>
                        </a:rPr>
                        <a:t> </a:t>
                      </a:r>
                      <a:r>
                        <a:rPr sz="800" b="1" spc="-35" dirty="0">
                          <a:solidFill>
                            <a:srgbClr val="FFFFFF"/>
                          </a:solidFill>
                          <a:latin typeface="Arial"/>
                          <a:cs typeface="Arial"/>
                        </a:rPr>
                        <a:t>wellness,</a:t>
                      </a:r>
                      <a:endParaRPr sz="800">
                        <a:latin typeface="Arial"/>
                        <a:cs typeface="Arial"/>
                      </a:endParaRPr>
                    </a:p>
                    <a:p>
                      <a:pPr marL="8255" marR="463550">
                        <a:lnSpc>
                          <a:spcPct val="110700"/>
                        </a:lnSpc>
                      </a:pPr>
                      <a:r>
                        <a:rPr sz="800" b="1" spc="-25" dirty="0">
                          <a:solidFill>
                            <a:srgbClr val="FFFFFF"/>
                          </a:solidFill>
                          <a:latin typeface="Arial"/>
                          <a:cs typeface="Arial"/>
                        </a:rPr>
                        <a:t>and</a:t>
                      </a:r>
                      <a:r>
                        <a:rPr sz="800" b="1" spc="-75" dirty="0">
                          <a:solidFill>
                            <a:srgbClr val="FFFFFF"/>
                          </a:solidFill>
                          <a:latin typeface="Arial"/>
                          <a:cs typeface="Arial"/>
                        </a:rPr>
                        <a:t> </a:t>
                      </a:r>
                      <a:r>
                        <a:rPr sz="800" b="1" spc="-10" dirty="0">
                          <a:solidFill>
                            <a:srgbClr val="FFFFFF"/>
                          </a:solidFill>
                          <a:latin typeface="Arial"/>
                          <a:cs typeface="Arial"/>
                        </a:rPr>
                        <a:t>mental</a:t>
                      </a:r>
                      <a:r>
                        <a:rPr sz="800" b="1" spc="-85" dirty="0">
                          <a:solidFill>
                            <a:srgbClr val="FFFFFF"/>
                          </a:solidFill>
                          <a:latin typeface="Arial"/>
                          <a:cs typeface="Arial"/>
                        </a:rPr>
                        <a:t> </a:t>
                      </a:r>
                      <a:r>
                        <a:rPr sz="800" b="1" spc="-15" dirty="0">
                          <a:solidFill>
                            <a:srgbClr val="FFFFFF"/>
                          </a:solidFill>
                          <a:latin typeface="Arial"/>
                          <a:cs typeface="Arial"/>
                        </a:rPr>
                        <a:t>health</a:t>
                      </a:r>
                      <a:r>
                        <a:rPr sz="800" b="1" spc="-75" dirty="0">
                          <a:solidFill>
                            <a:srgbClr val="FFFFFF"/>
                          </a:solidFill>
                          <a:latin typeface="Arial"/>
                          <a:cs typeface="Arial"/>
                        </a:rPr>
                        <a:t> </a:t>
                      </a:r>
                      <a:r>
                        <a:rPr sz="800" b="1" spc="-25" dirty="0">
                          <a:solidFill>
                            <a:srgbClr val="FFFFFF"/>
                          </a:solidFill>
                          <a:latin typeface="Arial"/>
                          <a:cs typeface="Arial"/>
                        </a:rPr>
                        <a:t>through</a:t>
                      </a:r>
                      <a:r>
                        <a:rPr sz="800" b="1" spc="-65" dirty="0">
                          <a:solidFill>
                            <a:srgbClr val="FFFFFF"/>
                          </a:solidFill>
                          <a:latin typeface="Arial"/>
                          <a:cs typeface="Arial"/>
                        </a:rPr>
                        <a:t> </a:t>
                      </a:r>
                      <a:r>
                        <a:rPr sz="800" b="1" spc="-20" dirty="0">
                          <a:solidFill>
                            <a:srgbClr val="FFFFFF"/>
                          </a:solidFill>
                          <a:latin typeface="Arial"/>
                          <a:cs typeface="Arial"/>
                        </a:rPr>
                        <a:t>prevention,  education, </a:t>
                      </a:r>
                      <a:r>
                        <a:rPr sz="800" b="1" spc="-25" dirty="0">
                          <a:solidFill>
                            <a:srgbClr val="FFFFFF"/>
                          </a:solidFill>
                          <a:latin typeface="Arial"/>
                          <a:cs typeface="Arial"/>
                        </a:rPr>
                        <a:t>and</a:t>
                      </a:r>
                      <a:r>
                        <a:rPr sz="800" b="1" spc="-170" dirty="0">
                          <a:solidFill>
                            <a:srgbClr val="FFFFFF"/>
                          </a:solidFill>
                          <a:latin typeface="Arial"/>
                          <a:cs typeface="Arial"/>
                        </a:rPr>
                        <a:t> </a:t>
                      </a:r>
                      <a:r>
                        <a:rPr sz="800" b="1" spc="-45" dirty="0">
                          <a:solidFill>
                            <a:srgbClr val="FFFFFF"/>
                          </a:solidFill>
                          <a:latin typeface="Arial"/>
                          <a:cs typeface="Arial"/>
                        </a:rPr>
                        <a:t>advocacy </a:t>
                      </a:r>
                      <a:r>
                        <a:rPr sz="800" b="1" spc="-25" dirty="0">
                          <a:solidFill>
                            <a:srgbClr val="FFFFFF"/>
                          </a:solidFill>
                          <a:latin typeface="Arial"/>
                          <a:cs typeface="Arial"/>
                        </a:rPr>
                        <a:t>activities.</a:t>
                      </a:r>
                      <a:endParaRPr sz="80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40BAD2"/>
                    </a:solidFill>
                  </a:tcPr>
                </a:tc>
                <a:tc>
                  <a:txBody>
                    <a:bodyPr/>
                    <a:lstStyle/>
                    <a:p>
                      <a:pPr marL="8255">
                        <a:lnSpc>
                          <a:spcPts val="910"/>
                        </a:lnSpc>
                      </a:pPr>
                      <a:r>
                        <a:rPr sz="800" spc="-45" dirty="0">
                          <a:latin typeface="Arial"/>
                          <a:cs typeface="Arial"/>
                        </a:rPr>
                        <a:t>CMHC</a:t>
                      </a:r>
                      <a:r>
                        <a:rPr sz="800" spc="-45" dirty="0">
                          <a:latin typeface="Arial Unicode MS"/>
                          <a:cs typeface="Arial Unicode MS"/>
                        </a:rPr>
                        <a:t>‐</a:t>
                      </a:r>
                      <a:r>
                        <a:rPr sz="800" spc="-45" dirty="0">
                          <a:latin typeface="Arial"/>
                          <a:cs typeface="Arial"/>
                        </a:rPr>
                        <a:t>D3</a:t>
                      </a:r>
                      <a:endParaRPr sz="80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CEE7EE"/>
                    </a:solidFill>
                  </a:tcPr>
                </a:tc>
                <a:extLst>
                  <a:ext uri="{0D108BD9-81ED-4DB2-BD59-A6C34878D82A}">
                    <a16:rowId xmlns:a16="http://schemas.microsoft.com/office/drawing/2014/main" val="10003"/>
                  </a:ext>
                </a:extLst>
              </a:tr>
              <a:tr h="403098">
                <a:tc>
                  <a:txBody>
                    <a:bodyPr/>
                    <a:lstStyle/>
                    <a:p>
                      <a:pPr marL="8255">
                        <a:lnSpc>
                          <a:spcPts val="905"/>
                        </a:lnSpc>
                      </a:pPr>
                      <a:r>
                        <a:rPr sz="800" b="1" spc="-30" dirty="0">
                          <a:solidFill>
                            <a:srgbClr val="FFFFFF"/>
                          </a:solidFill>
                          <a:latin typeface="Arial"/>
                          <a:cs typeface="Arial"/>
                        </a:rPr>
                        <a:t>Apply</a:t>
                      </a:r>
                      <a:r>
                        <a:rPr sz="800" b="1" spc="-75" dirty="0">
                          <a:solidFill>
                            <a:srgbClr val="FFFFFF"/>
                          </a:solidFill>
                          <a:latin typeface="Arial"/>
                          <a:cs typeface="Arial"/>
                        </a:rPr>
                        <a:t> </a:t>
                      </a:r>
                      <a:r>
                        <a:rPr sz="800" b="1" spc="-20" dirty="0">
                          <a:solidFill>
                            <a:srgbClr val="FFFFFF"/>
                          </a:solidFill>
                          <a:latin typeface="Arial"/>
                          <a:cs typeface="Arial"/>
                        </a:rPr>
                        <a:t>effective</a:t>
                      </a:r>
                      <a:r>
                        <a:rPr sz="800" b="1" spc="-85" dirty="0">
                          <a:solidFill>
                            <a:srgbClr val="FFFFFF"/>
                          </a:solidFill>
                          <a:latin typeface="Arial"/>
                          <a:cs typeface="Arial"/>
                        </a:rPr>
                        <a:t> </a:t>
                      </a:r>
                      <a:r>
                        <a:rPr sz="800" b="1" spc="-30" dirty="0">
                          <a:solidFill>
                            <a:srgbClr val="FFFFFF"/>
                          </a:solidFill>
                          <a:latin typeface="Arial"/>
                          <a:cs typeface="Arial"/>
                        </a:rPr>
                        <a:t>strategies</a:t>
                      </a:r>
                      <a:r>
                        <a:rPr sz="800" b="1" spc="-75" dirty="0">
                          <a:solidFill>
                            <a:srgbClr val="FFFFFF"/>
                          </a:solidFill>
                          <a:latin typeface="Arial"/>
                          <a:cs typeface="Arial"/>
                        </a:rPr>
                        <a:t> </a:t>
                      </a:r>
                      <a:r>
                        <a:rPr sz="800" b="1" spc="5" dirty="0">
                          <a:solidFill>
                            <a:srgbClr val="FFFFFF"/>
                          </a:solidFill>
                          <a:latin typeface="Arial"/>
                          <a:cs typeface="Arial"/>
                        </a:rPr>
                        <a:t>to</a:t>
                      </a:r>
                      <a:r>
                        <a:rPr sz="800" b="1" spc="-70" dirty="0">
                          <a:solidFill>
                            <a:srgbClr val="FFFFFF"/>
                          </a:solidFill>
                          <a:latin typeface="Arial"/>
                          <a:cs typeface="Arial"/>
                        </a:rPr>
                        <a:t> </a:t>
                      </a:r>
                      <a:r>
                        <a:rPr sz="800" b="1" spc="-20" dirty="0">
                          <a:solidFill>
                            <a:srgbClr val="FFFFFF"/>
                          </a:solidFill>
                          <a:latin typeface="Arial"/>
                          <a:cs typeface="Arial"/>
                        </a:rPr>
                        <a:t>promote</a:t>
                      </a:r>
                      <a:r>
                        <a:rPr sz="800" b="1" spc="-85" dirty="0">
                          <a:solidFill>
                            <a:srgbClr val="FFFFFF"/>
                          </a:solidFill>
                          <a:latin typeface="Arial"/>
                          <a:cs typeface="Arial"/>
                        </a:rPr>
                        <a:t> </a:t>
                      </a:r>
                      <a:r>
                        <a:rPr sz="800" b="1" spc="-20" dirty="0">
                          <a:solidFill>
                            <a:srgbClr val="FFFFFF"/>
                          </a:solidFill>
                          <a:latin typeface="Arial"/>
                          <a:cs typeface="Arial"/>
                        </a:rPr>
                        <a:t>client</a:t>
                      </a:r>
                      <a:endParaRPr sz="800">
                        <a:latin typeface="Arial"/>
                        <a:cs typeface="Arial"/>
                      </a:endParaRPr>
                    </a:p>
                    <a:p>
                      <a:pPr marL="8255" marR="307975">
                        <a:lnSpc>
                          <a:spcPct val="110700"/>
                        </a:lnSpc>
                      </a:pPr>
                      <a:r>
                        <a:rPr sz="800" b="1" spc="-30" dirty="0">
                          <a:solidFill>
                            <a:srgbClr val="FFFFFF"/>
                          </a:solidFill>
                          <a:latin typeface="Arial"/>
                          <a:cs typeface="Arial"/>
                        </a:rPr>
                        <a:t>understanding</a:t>
                      </a:r>
                      <a:r>
                        <a:rPr sz="800" b="1" spc="-85" dirty="0">
                          <a:solidFill>
                            <a:srgbClr val="FFFFFF"/>
                          </a:solidFill>
                          <a:latin typeface="Arial"/>
                          <a:cs typeface="Arial"/>
                        </a:rPr>
                        <a:t> </a:t>
                      </a:r>
                      <a:r>
                        <a:rPr sz="800" b="1" spc="-15" dirty="0">
                          <a:solidFill>
                            <a:srgbClr val="FFFFFF"/>
                          </a:solidFill>
                          <a:latin typeface="Arial"/>
                          <a:cs typeface="Arial"/>
                        </a:rPr>
                        <a:t>of</a:t>
                      </a:r>
                      <a:r>
                        <a:rPr sz="800" b="1" spc="-70" dirty="0">
                          <a:solidFill>
                            <a:srgbClr val="FFFFFF"/>
                          </a:solidFill>
                          <a:latin typeface="Arial"/>
                          <a:cs typeface="Arial"/>
                        </a:rPr>
                        <a:t> </a:t>
                      </a:r>
                      <a:r>
                        <a:rPr sz="800" b="1" spc="-25" dirty="0">
                          <a:solidFill>
                            <a:srgbClr val="FFFFFF"/>
                          </a:solidFill>
                          <a:latin typeface="Arial"/>
                          <a:cs typeface="Arial"/>
                        </a:rPr>
                        <a:t>and</a:t>
                      </a:r>
                      <a:r>
                        <a:rPr sz="800" b="1" spc="-75" dirty="0">
                          <a:solidFill>
                            <a:srgbClr val="FFFFFF"/>
                          </a:solidFill>
                          <a:latin typeface="Arial"/>
                          <a:cs typeface="Arial"/>
                        </a:rPr>
                        <a:t> </a:t>
                      </a:r>
                      <a:r>
                        <a:rPr sz="800" b="1" spc="-70" dirty="0">
                          <a:solidFill>
                            <a:srgbClr val="FFFFFF"/>
                          </a:solidFill>
                          <a:latin typeface="Arial"/>
                          <a:cs typeface="Arial"/>
                        </a:rPr>
                        <a:t>access</a:t>
                      </a:r>
                      <a:r>
                        <a:rPr sz="800" b="1" spc="-80" dirty="0">
                          <a:solidFill>
                            <a:srgbClr val="FFFFFF"/>
                          </a:solidFill>
                          <a:latin typeface="Arial"/>
                          <a:cs typeface="Arial"/>
                        </a:rPr>
                        <a:t> </a:t>
                      </a:r>
                      <a:r>
                        <a:rPr sz="800" b="1" spc="5" dirty="0">
                          <a:solidFill>
                            <a:srgbClr val="FFFFFF"/>
                          </a:solidFill>
                          <a:latin typeface="Arial"/>
                          <a:cs typeface="Arial"/>
                        </a:rPr>
                        <a:t>to</a:t>
                      </a:r>
                      <a:r>
                        <a:rPr sz="800" b="1" spc="-70" dirty="0">
                          <a:solidFill>
                            <a:srgbClr val="FFFFFF"/>
                          </a:solidFill>
                          <a:latin typeface="Arial"/>
                          <a:cs typeface="Arial"/>
                        </a:rPr>
                        <a:t> </a:t>
                      </a:r>
                      <a:r>
                        <a:rPr sz="800" b="1" spc="-20" dirty="0">
                          <a:solidFill>
                            <a:srgbClr val="FFFFFF"/>
                          </a:solidFill>
                          <a:latin typeface="Arial"/>
                          <a:cs typeface="Arial"/>
                        </a:rPr>
                        <a:t>a</a:t>
                      </a:r>
                      <a:r>
                        <a:rPr sz="800" b="1" spc="-70" dirty="0">
                          <a:solidFill>
                            <a:srgbClr val="FFFFFF"/>
                          </a:solidFill>
                          <a:latin typeface="Arial"/>
                          <a:cs typeface="Arial"/>
                        </a:rPr>
                        <a:t> </a:t>
                      </a:r>
                      <a:r>
                        <a:rPr sz="800" b="1" spc="-20" dirty="0">
                          <a:solidFill>
                            <a:srgbClr val="FFFFFF"/>
                          </a:solidFill>
                          <a:latin typeface="Arial"/>
                          <a:cs typeface="Arial"/>
                        </a:rPr>
                        <a:t>variety</a:t>
                      </a:r>
                      <a:r>
                        <a:rPr sz="800" b="1" spc="-80" dirty="0">
                          <a:solidFill>
                            <a:srgbClr val="FFFFFF"/>
                          </a:solidFill>
                          <a:latin typeface="Arial"/>
                          <a:cs typeface="Arial"/>
                        </a:rPr>
                        <a:t> </a:t>
                      </a:r>
                      <a:r>
                        <a:rPr sz="800" b="1" spc="-20" dirty="0">
                          <a:solidFill>
                            <a:srgbClr val="FFFFFF"/>
                          </a:solidFill>
                          <a:latin typeface="Arial"/>
                          <a:cs typeface="Arial"/>
                        </a:rPr>
                        <a:t>of  </a:t>
                      </a:r>
                      <a:r>
                        <a:rPr sz="800" b="1" spc="-25" dirty="0">
                          <a:solidFill>
                            <a:srgbClr val="FFFFFF"/>
                          </a:solidFill>
                          <a:latin typeface="Arial"/>
                          <a:cs typeface="Arial"/>
                        </a:rPr>
                        <a:t>community</a:t>
                      </a:r>
                      <a:r>
                        <a:rPr sz="800" b="1" spc="-145" dirty="0">
                          <a:solidFill>
                            <a:srgbClr val="FFFFFF"/>
                          </a:solidFill>
                          <a:latin typeface="Arial"/>
                          <a:cs typeface="Arial"/>
                        </a:rPr>
                        <a:t> </a:t>
                      </a:r>
                      <a:r>
                        <a:rPr sz="800" b="1" spc="-45" dirty="0">
                          <a:solidFill>
                            <a:srgbClr val="FFFFFF"/>
                          </a:solidFill>
                          <a:latin typeface="Arial"/>
                          <a:cs typeface="Arial"/>
                        </a:rPr>
                        <a:t>resources.</a:t>
                      </a:r>
                      <a:endParaRPr sz="80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40BAD2"/>
                    </a:solidFill>
                  </a:tcPr>
                </a:tc>
                <a:tc>
                  <a:txBody>
                    <a:bodyPr/>
                    <a:lstStyle/>
                    <a:p>
                      <a:pPr marL="7620">
                        <a:lnSpc>
                          <a:spcPct val="100000"/>
                        </a:lnSpc>
                        <a:spcBef>
                          <a:spcPts val="5"/>
                        </a:spcBef>
                      </a:pPr>
                      <a:r>
                        <a:rPr sz="800" spc="-35" dirty="0">
                          <a:latin typeface="Arial"/>
                          <a:cs typeface="Arial"/>
                        </a:rPr>
                        <a:t>CMHC</a:t>
                      </a:r>
                      <a:r>
                        <a:rPr sz="800" spc="-35" dirty="0">
                          <a:latin typeface="Arial Unicode MS"/>
                          <a:cs typeface="Arial Unicode MS"/>
                        </a:rPr>
                        <a:t>‐</a:t>
                      </a:r>
                      <a:r>
                        <a:rPr sz="800" spc="-35" dirty="0">
                          <a:latin typeface="Arial"/>
                          <a:cs typeface="Arial"/>
                        </a:rPr>
                        <a:t>D4</a:t>
                      </a:r>
                      <a:endParaRPr sz="800">
                        <a:latin typeface="Arial"/>
                        <a:cs typeface="Arial"/>
                      </a:endParaRPr>
                    </a:p>
                  </a:txBody>
                  <a:tcPr marL="0" marR="0" marT="635"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E8F3F7"/>
                    </a:solidFill>
                  </a:tcPr>
                </a:tc>
                <a:extLst>
                  <a:ext uri="{0D108BD9-81ED-4DB2-BD59-A6C34878D82A}">
                    <a16:rowId xmlns:a16="http://schemas.microsoft.com/office/drawing/2014/main" val="10004"/>
                  </a:ext>
                </a:extLst>
              </a:tr>
              <a:tr h="538734">
                <a:tc>
                  <a:txBody>
                    <a:bodyPr/>
                    <a:lstStyle/>
                    <a:p>
                      <a:pPr marL="7620">
                        <a:lnSpc>
                          <a:spcPts val="915"/>
                        </a:lnSpc>
                      </a:pPr>
                      <a:r>
                        <a:rPr sz="800" b="1" spc="-30" dirty="0">
                          <a:solidFill>
                            <a:srgbClr val="FFFFFF"/>
                          </a:solidFill>
                          <a:latin typeface="Arial"/>
                          <a:cs typeface="Arial"/>
                        </a:rPr>
                        <a:t>Demonstrates </a:t>
                      </a:r>
                      <a:r>
                        <a:rPr sz="800" b="1" spc="-25" dirty="0">
                          <a:solidFill>
                            <a:srgbClr val="FFFFFF"/>
                          </a:solidFill>
                          <a:latin typeface="Arial"/>
                          <a:cs typeface="Arial"/>
                        </a:rPr>
                        <a:t>appropriate </a:t>
                      </a:r>
                      <a:r>
                        <a:rPr sz="800" b="1" spc="-55" dirty="0">
                          <a:solidFill>
                            <a:srgbClr val="FFFFFF"/>
                          </a:solidFill>
                          <a:latin typeface="Arial"/>
                          <a:cs typeface="Arial"/>
                        </a:rPr>
                        <a:t>use </a:t>
                      </a:r>
                      <a:r>
                        <a:rPr sz="800" b="1" spc="-15" dirty="0">
                          <a:solidFill>
                            <a:srgbClr val="FFFFFF"/>
                          </a:solidFill>
                          <a:latin typeface="Arial"/>
                          <a:cs typeface="Arial"/>
                        </a:rPr>
                        <a:t>of</a:t>
                      </a:r>
                      <a:r>
                        <a:rPr sz="800" b="1" spc="-150" dirty="0">
                          <a:solidFill>
                            <a:srgbClr val="FFFFFF"/>
                          </a:solidFill>
                          <a:latin typeface="Arial"/>
                          <a:cs typeface="Arial"/>
                        </a:rPr>
                        <a:t> </a:t>
                      </a:r>
                      <a:r>
                        <a:rPr sz="800" b="1" spc="-25" dirty="0">
                          <a:solidFill>
                            <a:srgbClr val="FFFFFF"/>
                          </a:solidFill>
                          <a:latin typeface="Arial"/>
                          <a:cs typeface="Arial"/>
                        </a:rPr>
                        <a:t>culturally</a:t>
                      </a:r>
                      <a:endParaRPr sz="800">
                        <a:latin typeface="Arial"/>
                        <a:cs typeface="Arial"/>
                      </a:endParaRPr>
                    </a:p>
                    <a:p>
                      <a:pPr marL="7620" marR="40005">
                        <a:lnSpc>
                          <a:spcPct val="110200"/>
                        </a:lnSpc>
                        <a:spcBef>
                          <a:spcPts val="5"/>
                        </a:spcBef>
                      </a:pPr>
                      <a:r>
                        <a:rPr sz="800" b="1" spc="-45" dirty="0">
                          <a:solidFill>
                            <a:srgbClr val="FFFFFF"/>
                          </a:solidFill>
                          <a:latin typeface="Arial"/>
                          <a:cs typeface="Arial"/>
                        </a:rPr>
                        <a:t>responsive</a:t>
                      </a:r>
                      <a:r>
                        <a:rPr sz="800" b="1" spc="-85" dirty="0">
                          <a:solidFill>
                            <a:srgbClr val="FFFFFF"/>
                          </a:solidFill>
                          <a:latin typeface="Arial"/>
                          <a:cs typeface="Arial"/>
                        </a:rPr>
                        <a:t> </a:t>
                      </a:r>
                      <a:r>
                        <a:rPr sz="800" b="1" spc="-20" dirty="0">
                          <a:solidFill>
                            <a:srgbClr val="FFFFFF"/>
                          </a:solidFill>
                          <a:latin typeface="Arial"/>
                          <a:cs typeface="Arial"/>
                        </a:rPr>
                        <a:t>individual,</a:t>
                      </a:r>
                      <a:r>
                        <a:rPr sz="800" b="1" spc="-90" dirty="0">
                          <a:solidFill>
                            <a:srgbClr val="FFFFFF"/>
                          </a:solidFill>
                          <a:latin typeface="Arial"/>
                          <a:cs typeface="Arial"/>
                        </a:rPr>
                        <a:t> </a:t>
                      </a:r>
                      <a:r>
                        <a:rPr sz="800" b="1" spc="-25" dirty="0">
                          <a:solidFill>
                            <a:srgbClr val="FFFFFF"/>
                          </a:solidFill>
                          <a:latin typeface="Arial"/>
                          <a:cs typeface="Arial"/>
                        </a:rPr>
                        <a:t>couple,</a:t>
                      </a:r>
                      <a:r>
                        <a:rPr sz="800" b="1" spc="-90" dirty="0">
                          <a:solidFill>
                            <a:srgbClr val="FFFFFF"/>
                          </a:solidFill>
                          <a:latin typeface="Arial"/>
                          <a:cs typeface="Arial"/>
                        </a:rPr>
                        <a:t> </a:t>
                      </a:r>
                      <a:r>
                        <a:rPr sz="800" b="1" spc="-5" dirty="0">
                          <a:solidFill>
                            <a:srgbClr val="FFFFFF"/>
                          </a:solidFill>
                          <a:latin typeface="Arial"/>
                          <a:cs typeface="Arial"/>
                        </a:rPr>
                        <a:t>family,</a:t>
                      </a:r>
                      <a:r>
                        <a:rPr sz="800" b="1" spc="-90" dirty="0">
                          <a:solidFill>
                            <a:srgbClr val="FFFFFF"/>
                          </a:solidFill>
                          <a:latin typeface="Arial"/>
                          <a:cs typeface="Arial"/>
                        </a:rPr>
                        <a:t> </a:t>
                      </a:r>
                      <a:r>
                        <a:rPr sz="800" b="1" spc="-25" dirty="0">
                          <a:solidFill>
                            <a:srgbClr val="FFFFFF"/>
                          </a:solidFill>
                          <a:latin typeface="Arial"/>
                          <a:cs typeface="Arial"/>
                        </a:rPr>
                        <a:t>group,</a:t>
                      </a:r>
                      <a:r>
                        <a:rPr sz="800" b="1" spc="-80" dirty="0">
                          <a:solidFill>
                            <a:srgbClr val="FFFFFF"/>
                          </a:solidFill>
                          <a:latin typeface="Arial"/>
                          <a:cs typeface="Arial"/>
                        </a:rPr>
                        <a:t> </a:t>
                      </a:r>
                      <a:r>
                        <a:rPr sz="800" b="1" spc="-25" dirty="0">
                          <a:solidFill>
                            <a:srgbClr val="FFFFFF"/>
                          </a:solidFill>
                          <a:latin typeface="Arial"/>
                          <a:cs typeface="Arial"/>
                        </a:rPr>
                        <a:t>and  </a:t>
                      </a:r>
                      <a:r>
                        <a:rPr sz="800" b="1" spc="-45" dirty="0">
                          <a:solidFill>
                            <a:srgbClr val="FFFFFF"/>
                          </a:solidFill>
                          <a:latin typeface="Arial"/>
                          <a:cs typeface="Arial"/>
                        </a:rPr>
                        <a:t>systems </a:t>
                      </a:r>
                      <a:r>
                        <a:rPr sz="800" b="1" spc="-25" dirty="0">
                          <a:solidFill>
                            <a:srgbClr val="FFFFFF"/>
                          </a:solidFill>
                          <a:latin typeface="Arial"/>
                          <a:cs typeface="Arial"/>
                        </a:rPr>
                        <a:t>modalities </a:t>
                      </a:r>
                      <a:r>
                        <a:rPr sz="800" b="1" spc="-20" dirty="0">
                          <a:solidFill>
                            <a:srgbClr val="FFFFFF"/>
                          </a:solidFill>
                          <a:latin typeface="Arial"/>
                          <a:cs typeface="Arial"/>
                        </a:rPr>
                        <a:t>for </a:t>
                      </a:r>
                      <a:r>
                        <a:rPr sz="800" b="1" spc="-10" dirty="0">
                          <a:solidFill>
                            <a:srgbClr val="FFFFFF"/>
                          </a:solidFill>
                          <a:latin typeface="Arial"/>
                          <a:cs typeface="Arial"/>
                        </a:rPr>
                        <a:t>initiating, </a:t>
                      </a:r>
                      <a:r>
                        <a:rPr sz="800" b="1" spc="-15" dirty="0">
                          <a:solidFill>
                            <a:srgbClr val="FFFFFF"/>
                          </a:solidFill>
                          <a:latin typeface="Arial"/>
                          <a:cs typeface="Arial"/>
                        </a:rPr>
                        <a:t>maintaining,  </a:t>
                      </a:r>
                      <a:r>
                        <a:rPr sz="800" b="1" spc="-25" dirty="0">
                          <a:solidFill>
                            <a:srgbClr val="FFFFFF"/>
                          </a:solidFill>
                          <a:latin typeface="Arial"/>
                          <a:cs typeface="Arial"/>
                        </a:rPr>
                        <a:t>and </a:t>
                      </a:r>
                      <a:r>
                        <a:rPr sz="800" b="1" spc="-15" dirty="0">
                          <a:solidFill>
                            <a:srgbClr val="FFFFFF"/>
                          </a:solidFill>
                          <a:latin typeface="Arial"/>
                          <a:cs typeface="Arial"/>
                        </a:rPr>
                        <a:t>terminating</a:t>
                      </a:r>
                      <a:r>
                        <a:rPr sz="800" b="1" spc="-175" dirty="0">
                          <a:solidFill>
                            <a:srgbClr val="FFFFFF"/>
                          </a:solidFill>
                          <a:latin typeface="Arial"/>
                          <a:cs typeface="Arial"/>
                        </a:rPr>
                        <a:t> </a:t>
                      </a:r>
                      <a:r>
                        <a:rPr sz="800" b="1" spc="-40" dirty="0">
                          <a:solidFill>
                            <a:srgbClr val="FFFFFF"/>
                          </a:solidFill>
                          <a:latin typeface="Arial"/>
                          <a:cs typeface="Arial"/>
                        </a:rPr>
                        <a:t>counseling.</a:t>
                      </a:r>
                      <a:endParaRPr sz="80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40BAD2"/>
                    </a:solidFill>
                  </a:tcPr>
                </a:tc>
                <a:tc>
                  <a:txBody>
                    <a:bodyPr/>
                    <a:lstStyle/>
                    <a:p>
                      <a:pPr marL="8890">
                        <a:lnSpc>
                          <a:spcPct val="100000"/>
                        </a:lnSpc>
                        <a:spcBef>
                          <a:spcPts val="10"/>
                        </a:spcBef>
                      </a:pPr>
                      <a:r>
                        <a:rPr sz="800" spc="-40" dirty="0">
                          <a:latin typeface="Arial"/>
                          <a:cs typeface="Arial"/>
                        </a:rPr>
                        <a:t>CMHC</a:t>
                      </a:r>
                      <a:r>
                        <a:rPr sz="800" spc="-40" dirty="0">
                          <a:latin typeface="Arial Unicode MS"/>
                          <a:cs typeface="Arial Unicode MS"/>
                        </a:rPr>
                        <a:t>‐</a:t>
                      </a:r>
                      <a:r>
                        <a:rPr sz="800" spc="-40" dirty="0">
                          <a:latin typeface="Arial"/>
                          <a:cs typeface="Arial"/>
                        </a:rPr>
                        <a:t>D5</a:t>
                      </a:r>
                      <a:endParaRPr sz="800">
                        <a:latin typeface="Arial"/>
                        <a:cs typeface="Arial"/>
                      </a:endParaRPr>
                    </a:p>
                  </a:txBody>
                  <a:tcPr marL="0" marR="0" marT="127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CEE7EE"/>
                    </a:solidFill>
                  </a:tcPr>
                </a:tc>
                <a:extLst>
                  <a:ext uri="{0D108BD9-81ED-4DB2-BD59-A6C34878D82A}">
                    <a16:rowId xmlns:a16="http://schemas.microsoft.com/office/drawing/2014/main" val="10005"/>
                  </a:ext>
                </a:extLst>
              </a:tr>
              <a:tr h="268985">
                <a:tc>
                  <a:txBody>
                    <a:bodyPr/>
                    <a:lstStyle/>
                    <a:p>
                      <a:pPr marL="8890">
                        <a:lnSpc>
                          <a:spcPts val="905"/>
                        </a:lnSpc>
                      </a:pPr>
                      <a:r>
                        <a:rPr sz="800" b="1" spc="-20" dirty="0">
                          <a:solidFill>
                            <a:srgbClr val="FFFFFF"/>
                          </a:solidFill>
                          <a:latin typeface="Arial"/>
                          <a:cs typeface="Arial"/>
                        </a:rPr>
                        <a:t>Demonstrate</a:t>
                      </a:r>
                      <a:r>
                        <a:rPr sz="800" b="1" spc="-90" dirty="0">
                          <a:solidFill>
                            <a:srgbClr val="FFFFFF"/>
                          </a:solidFill>
                          <a:latin typeface="Arial"/>
                          <a:cs typeface="Arial"/>
                        </a:rPr>
                        <a:t> </a:t>
                      </a:r>
                      <a:r>
                        <a:rPr sz="800" b="1" spc="-5" dirty="0">
                          <a:solidFill>
                            <a:srgbClr val="FFFFFF"/>
                          </a:solidFill>
                          <a:latin typeface="Arial"/>
                          <a:cs typeface="Arial"/>
                        </a:rPr>
                        <a:t>the</a:t>
                      </a:r>
                      <a:r>
                        <a:rPr sz="800" b="1" spc="-70" dirty="0">
                          <a:solidFill>
                            <a:srgbClr val="FFFFFF"/>
                          </a:solidFill>
                          <a:latin typeface="Arial"/>
                          <a:cs typeface="Arial"/>
                        </a:rPr>
                        <a:t> </a:t>
                      </a:r>
                      <a:r>
                        <a:rPr sz="800" b="1" spc="-15" dirty="0">
                          <a:solidFill>
                            <a:srgbClr val="FFFFFF"/>
                          </a:solidFill>
                          <a:latin typeface="Arial"/>
                          <a:cs typeface="Arial"/>
                        </a:rPr>
                        <a:t>ability</a:t>
                      </a:r>
                      <a:r>
                        <a:rPr sz="800" b="1" spc="-75" dirty="0">
                          <a:solidFill>
                            <a:srgbClr val="FFFFFF"/>
                          </a:solidFill>
                          <a:latin typeface="Arial"/>
                          <a:cs typeface="Arial"/>
                        </a:rPr>
                        <a:t> </a:t>
                      </a:r>
                      <a:r>
                        <a:rPr sz="800" b="1" spc="5" dirty="0">
                          <a:solidFill>
                            <a:srgbClr val="FFFFFF"/>
                          </a:solidFill>
                          <a:latin typeface="Arial"/>
                          <a:cs typeface="Arial"/>
                        </a:rPr>
                        <a:t>to</a:t>
                      </a:r>
                      <a:r>
                        <a:rPr sz="800" b="1" spc="-80" dirty="0">
                          <a:solidFill>
                            <a:srgbClr val="FFFFFF"/>
                          </a:solidFill>
                          <a:latin typeface="Arial"/>
                          <a:cs typeface="Arial"/>
                        </a:rPr>
                        <a:t> </a:t>
                      </a:r>
                      <a:r>
                        <a:rPr sz="800" b="1" spc="-55" dirty="0">
                          <a:solidFill>
                            <a:srgbClr val="FFFFFF"/>
                          </a:solidFill>
                          <a:latin typeface="Arial"/>
                          <a:cs typeface="Arial"/>
                        </a:rPr>
                        <a:t>use</a:t>
                      </a:r>
                      <a:r>
                        <a:rPr sz="800" b="1" spc="-65" dirty="0">
                          <a:solidFill>
                            <a:srgbClr val="FFFFFF"/>
                          </a:solidFill>
                          <a:latin typeface="Arial"/>
                          <a:cs typeface="Arial"/>
                        </a:rPr>
                        <a:t> </a:t>
                      </a:r>
                      <a:r>
                        <a:rPr sz="800" b="1" spc="-40" dirty="0">
                          <a:solidFill>
                            <a:srgbClr val="FFFFFF"/>
                          </a:solidFill>
                          <a:latin typeface="Arial"/>
                          <a:cs typeface="Arial"/>
                        </a:rPr>
                        <a:t>procedures</a:t>
                      </a:r>
                      <a:r>
                        <a:rPr sz="800" b="1" spc="-80" dirty="0">
                          <a:solidFill>
                            <a:srgbClr val="FFFFFF"/>
                          </a:solidFill>
                          <a:latin typeface="Arial"/>
                          <a:cs typeface="Arial"/>
                        </a:rPr>
                        <a:t> </a:t>
                      </a:r>
                      <a:r>
                        <a:rPr sz="800" b="1" spc="-25" dirty="0">
                          <a:solidFill>
                            <a:srgbClr val="FFFFFF"/>
                          </a:solidFill>
                          <a:latin typeface="Arial"/>
                          <a:cs typeface="Arial"/>
                        </a:rPr>
                        <a:t>for</a:t>
                      </a:r>
                      <a:endParaRPr sz="800">
                        <a:latin typeface="Arial"/>
                        <a:cs typeface="Arial"/>
                      </a:endParaRPr>
                    </a:p>
                    <a:p>
                      <a:pPr marL="8890">
                        <a:lnSpc>
                          <a:spcPct val="100000"/>
                        </a:lnSpc>
                        <a:spcBef>
                          <a:spcPts val="100"/>
                        </a:spcBef>
                      </a:pPr>
                      <a:r>
                        <a:rPr sz="800" b="1" spc="-60" dirty="0">
                          <a:solidFill>
                            <a:srgbClr val="FFFFFF"/>
                          </a:solidFill>
                          <a:latin typeface="Arial"/>
                          <a:cs typeface="Arial"/>
                        </a:rPr>
                        <a:t>assessing </a:t>
                      </a:r>
                      <a:r>
                        <a:rPr sz="800" b="1" spc="-25" dirty="0">
                          <a:solidFill>
                            <a:srgbClr val="FFFFFF"/>
                          </a:solidFill>
                          <a:latin typeface="Arial"/>
                          <a:cs typeface="Arial"/>
                        </a:rPr>
                        <a:t>and </a:t>
                      </a:r>
                      <a:r>
                        <a:rPr sz="800" b="1" spc="-30" dirty="0">
                          <a:solidFill>
                            <a:srgbClr val="FFFFFF"/>
                          </a:solidFill>
                          <a:latin typeface="Arial"/>
                          <a:cs typeface="Arial"/>
                        </a:rPr>
                        <a:t>managing </a:t>
                      </a:r>
                      <a:r>
                        <a:rPr sz="800" b="1" spc="-50" dirty="0">
                          <a:solidFill>
                            <a:srgbClr val="FFFFFF"/>
                          </a:solidFill>
                          <a:latin typeface="Arial"/>
                          <a:cs typeface="Arial"/>
                        </a:rPr>
                        <a:t>suicide</a:t>
                      </a:r>
                      <a:r>
                        <a:rPr sz="800" b="1" spc="-160" dirty="0">
                          <a:solidFill>
                            <a:srgbClr val="FFFFFF"/>
                          </a:solidFill>
                          <a:latin typeface="Arial"/>
                          <a:cs typeface="Arial"/>
                        </a:rPr>
                        <a:t> </a:t>
                      </a:r>
                      <a:r>
                        <a:rPr sz="800" b="1" spc="-35" dirty="0">
                          <a:solidFill>
                            <a:srgbClr val="FFFFFF"/>
                          </a:solidFill>
                          <a:latin typeface="Arial"/>
                          <a:cs typeface="Arial"/>
                        </a:rPr>
                        <a:t>risk.</a:t>
                      </a:r>
                      <a:endParaRPr sz="80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40BAD2"/>
                    </a:solidFill>
                  </a:tcPr>
                </a:tc>
                <a:tc>
                  <a:txBody>
                    <a:bodyPr/>
                    <a:lstStyle/>
                    <a:p>
                      <a:pPr marL="8890">
                        <a:lnSpc>
                          <a:spcPct val="100000"/>
                        </a:lnSpc>
                        <a:spcBef>
                          <a:spcPts val="5"/>
                        </a:spcBef>
                      </a:pPr>
                      <a:r>
                        <a:rPr sz="800" spc="-35" dirty="0">
                          <a:latin typeface="Arial"/>
                          <a:cs typeface="Arial"/>
                        </a:rPr>
                        <a:t>CMHC</a:t>
                      </a:r>
                      <a:r>
                        <a:rPr sz="800" spc="-35" dirty="0">
                          <a:latin typeface="Arial Unicode MS"/>
                          <a:cs typeface="Arial Unicode MS"/>
                        </a:rPr>
                        <a:t>‐</a:t>
                      </a:r>
                      <a:r>
                        <a:rPr sz="800" spc="-35" dirty="0">
                          <a:latin typeface="Arial"/>
                          <a:cs typeface="Arial"/>
                        </a:rPr>
                        <a:t>D6</a:t>
                      </a:r>
                      <a:endParaRPr sz="800">
                        <a:latin typeface="Arial"/>
                        <a:cs typeface="Arial"/>
                      </a:endParaRPr>
                    </a:p>
                  </a:txBody>
                  <a:tcPr marL="0" marR="0" marT="635"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E8F3F7"/>
                    </a:solidFill>
                  </a:tcPr>
                </a:tc>
                <a:extLst>
                  <a:ext uri="{0D108BD9-81ED-4DB2-BD59-A6C34878D82A}">
                    <a16:rowId xmlns:a16="http://schemas.microsoft.com/office/drawing/2014/main" val="10006"/>
                  </a:ext>
                </a:extLst>
              </a:tr>
              <a:tr h="268986">
                <a:tc>
                  <a:txBody>
                    <a:bodyPr/>
                    <a:lstStyle/>
                    <a:p>
                      <a:pPr marL="8255">
                        <a:lnSpc>
                          <a:spcPts val="905"/>
                        </a:lnSpc>
                      </a:pPr>
                      <a:r>
                        <a:rPr sz="800" b="1" spc="-30" dirty="0">
                          <a:solidFill>
                            <a:srgbClr val="FFFFFF"/>
                          </a:solidFill>
                          <a:latin typeface="Arial"/>
                          <a:cs typeface="Arial"/>
                        </a:rPr>
                        <a:t>Apply current </a:t>
                      </a:r>
                      <a:r>
                        <a:rPr sz="800" b="1" spc="-35" dirty="0">
                          <a:solidFill>
                            <a:srgbClr val="FFFFFF"/>
                          </a:solidFill>
                          <a:latin typeface="Arial"/>
                          <a:cs typeface="Arial"/>
                        </a:rPr>
                        <a:t>record</a:t>
                      </a:r>
                      <a:r>
                        <a:rPr sz="800" b="1" spc="-35" dirty="0">
                          <a:solidFill>
                            <a:srgbClr val="FFFFFF"/>
                          </a:solidFill>
                          <a:latin typeface="Helvetica"/>
                          <a:cs typeface="Helvetica"/>
                        </a:rPr>
                        <a:t>‐</a:t>
                      </a:r>
                      <a:r>
                        <a:rPr sz="800" b="1" spc="-35" dirty="0">
                          <a:solidFill>
                            <a:srgbClr val="FFFFFF"/>
                          </a:solidFill>
                          <a:latin typeface="Arial"/>
                          <a:cs typeface="Arial"/>
                        </a:rPr>
                        <a:t>keeping </a:t>
                      </a:r>
                      <a:r>
                        <a:rPr sz="800" b="1" spc="-40" dirty="0">
                          <a:solidFill>
                            <a:srgbClr val="FFFFFF"/>
                          </a:solidFill>
                          <a:latin typeface="Arial"/>
                          <a:cs typeface="Arial"/>
                        </a:rPr>
                        <a:t>standards</a:t>
                      </a:r>
                      <a:r>
                        <a:rPr sz="800" b="1" spc="-125" dirty="0">
                          <a:solidFill>
                            <a:srgbClr val="FFFFFF"/>
                          </a:solidFill>
                          <a:latin typeface="Arial"/>
                          <a:cs typeface="Arial"/>
                        </a:rPr>
                        <a:t> </a:t>
                      </a:r>
                      <a:r>
                        <a:rPr sz="800" b="1" spc="-15" dirty="0">
                          <a:solidFill>
                            <a:srgbClr val="FFFFFF"/>
                          </a:solidFill>
                          <a:latin typeface="Arial"/>
                          <a:cs typeface="Arial"/>
                        </a:rPr>
                        <a:t>related</a:t>
                      </a:r>
                      <a:endParaRPr sz="800">
                        <a:latin typeface="Arial"/>
                        <a:cs typeface="Arial"/>
                      </a:endParaRPr>
                    </a:p>
                    <a:p>
                      <a:pPr marL="8255">
                        <a:lnSpc>
                          <a:spcPct val="100000"/>
                        </a:lnSpc>
                        <a:spcBef>
                          <a:spcPts val="100"/>
                        </a:spcBef>
                      </a:pPr>
                      <a:r>
                        <a:rPr sz="800" b="1" spc="5" dirty="0">
                          <a:solidFill>
                            <a:srgbClr val="FFFFFF"/>
                          </a:solidFill>
                          <a:latin typeface="Arial"/>
                          <a:cs typeface="Arial"/>
                        </a:rPr>
                        <a:t>to</a:t>
                      </a:r>
                      <a:r>
                        <a:rPr sz="800" b="1" spc="-75" dirty="0">
                          <a:solidFill>
                            <a:srgbClr val="FFFFFF"/>
                          </a:solidFill>
                          <a:latin typeface="Arial"/>
                          <a:cs typeface="Arial"/>
                        </a:rPr>
                        <a:t> </a:t>
                      </a:r>
                      <a:r>
                        <a:rPr sz="800" b="1" spc="-40" dirty="0">
                          <a:solidFill>
                            <a:srgbClr val="FFFFFF"/>
                          </a:solidFill>
                          <a:latin typeface="Arial"/>
                          <a:cs typeface="Arial"/>
                        </a:rPr>
                        <a:t>clinical</a:t>
                      </a:r>
                      <a:r>
                        <a:rPr sz="800" b="1" spc="-90" dirty="0">
                          <a:solidFill>
                            <a:srgbClr val="FFFFFF"/>
                          </a:solidFill>
                          <a:latin typeface="Arial"/>
                          <a:cs typeface="Arial"/>
                        </a:rPr>
                        <a:t> </a:t>
                      </a:r>
                      <a:r>
                        <a:rPr sz="800" b="1" spc="-10" dirty="0">
                          <a:solidFill>
                            <a:srgbClr val="FFFFFF"/>
                          </a:solidFill>
                          <a:latin typeface="Arial"/>
                          <a:cs typeface="Arial"/>
                        </a:rPr>
                        <a:t>mental</a:t>
                      </a:r>
                      <a:r>
                        <a:rPr sz="800" b="1" spc="-90" dirty="0">
                          <a:solidFill>
                            <a:srgbClr val="FFFFFF"/>
                          </a:solidFill>
                          <a:latin typeface="Arial"/>
                          <a:cs typeface="Arial"/>
                        </a:rPr>
                        <a:t> </a:t>
                      </a:r>
                      <a:r>
                        <a:rPr sz="800" b="1" spc="-15" dirty="0">
                          <a:solidFill>
                            <a:srgbClr val="FFFFFF"/>
                          </a:solidFill>
                          <a:latin typeface="Arial"/>
                          <a:cs typeface="Arial"/>
                        </a:rPr>
                        <a:t>health</a:t>
                      </a:r>
                      <a:r>
                        <a:rPr sz="800" b="1" spc="-80" dirty="0">
                          <a:solidFill>
                            <a:srgbClr val="FFFFFF"/>
                          </a:solidFill>
                          <a:latin typeface="Arial"/>
                          <a:cs typeface="Arial"/>
                        </a:rPr>
                        <a:t> </a:t>
                      </a:r>
                      <a:r>
                        <a:rPr sz="800" b="1" spc="-40" dirty="0">
                          <a:solidFill>
                            <a:srgbClr val="FFFFFF"/>
                          </a:solidFill>
                          <a:latin typeface="Arial"/>
                          <a:cs typeface="Arial"/>
                        </a:rPr>
                        <a:t>counseling.</a:t>
                      </a:r>
                      <a:endParaRPr sz="80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40BAD2"/>
                    </a:solidFill>
                  </a:tcPr>
                </a:tc>
                <a:tc>
                  <a:txBody>
                    <a:bodyPr/>
                    <a:lstStyle/>
                    <a:p>
                      <a:pPr marL="8255">
                        <a:lnSpc>
                          <a:spcPct val="100000"/>
                        </a:lnSpc>
                        <a:spcBef>
                          <a:spcPts val="5"/>
                        </a:spcBef>
                      </a:pPr>
                      <a:r>
                        <a:rPr sz="800" spc="-45" dirty="0">
                          <a:latin typeface="Arial"/>
                          <a:cs typeface="Arial"/>
                        </a:rPr>
                        <a:t>CMHC</a:t>
                      </a:r>
                      <a:r>
                        <a:rPr sz="800" spc="-45" dirty="0">
                          <a:latin typeface="Arial Unicode MS"/>
                          <a:cs typeface="Arial Unicode MS"/>
                        </a:rPr>
                        <a:t>‐</a:t>
                      </a:r>
                      <a:r>
                        <a:rPr sz="800" spc="-45" dirty="0">
                          <a:latin typeface="Arial"/>
                          <a:cs typeface="Arial"/>
                        </a:rPr>
                        <a:t>D7</a:t>
                      </a:r>
                      <a:endParaRPr sz="800">
                        <a:latin typeface="Arial"/>
                        <a:cs typeface="Arial"/>
                      </a:endParaRPr>
                    </a:p>
                  </a:txBody>
                  <a:tcPr marL="0" marR="0" marT="635"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CEE7EE"/>
                    </a:solidFill>
                  </a:tcPr>
                </a:tc>
                <a:extLst>
                  <a:ext uri="{0D108BD9-81ED-4DB2-BD59-A6C34878D82A}">
                    <a16:rowId xmlns:a16="http://schemas.microsoft.com/office/drawing/2014/main" val="10007"/>
                  </a:ext>
                </a:extLst>
              </a:tr>
              <a:tr h="403098">
                <a:tc>
                  <a:txBody>
                    <a:bodyPr/>
                    <a:lstStyle/>
                    <a:p>
                      <a:pPr marL="8255">
                        <a:lnSpc>
                          <a:spcPts val="905"/>
                        </a:lnSpc>
                      </a:pPr>
                      <a:r>
                        <a:rPr sz="800" b="1" spc="-35" dirty="0">
                          <a:solidFill>
                            <a:srgbClr val="FFFFFF"/>
                          </a:solidFill>
                          <a:latin typeface="Arial"/>
                          <a:cs typeface="Arial"/>
                        </a:rPr>
                        <a:t>Provide </a:t>
                      </a:r>
                      <a:r>
                        <a:rPr sz="800" b="1" spc="-25" dirty="0">
                          <a:solidFill>
                            <a:srgbClr val="FFFFFF"/>
                          </a:solidFill>
                          <a:latin typeface="Arial"/>
                          <a:cs typeface="Arial"/>
                        </a:rPr>
                        <a:t>appropriate</a:t>
                      </a:r>
                      <a:r>
                        <a:rPr sz="800" b="1" spc="-175" dirty="0">
                          <a:solidFill>
                            <a:srgbClr val="FFFFFF"/>
                          </a:solidFill>
                          <a:latin typeface="Arial"/>
                          <a:cs typeface="Arial"/>
                        </a:rPr>
                        <a:t> </a:t>
                      </a:r>
                      <a:r>
                        <a:rPr sz="800" b="1" spc="-45" dirty="0">
                          <a:solidFill>
                            <a:srgbClr val="FFFFFF"/>
                          </a:solidFill>
                          <a:latin typeface="Arial"/>
                          <a:cs typeface="Arial"/>
                        </a:rPr>
                        <a:t>counseling </a:t>
                      </a:r>
                      <a:r>
                        <a:rPr sz="800" b="1" spc="-30" dirty="0">
                          <a:solidFill>
                            <a:srgbClr val="FFFFFF"/>
                          </a:solidFill>
                          <a:latin typeface="Arial"/>
                          <a:cs typeface="Arial"/>
                        </a:rPr>
                        <a:t>strategies </a:t>
                      </a:r>
                      <a:r>
                        <a:rPr sz="800" b="1" spc="-25" dirty="0">
                          <a:solidFill>
                            <a:srgbClr val="FFFFFF"/>
                          </a:solidFill>
                          <a:latin typeface="Arial"/>
                          <a:cs typeface="Arial"/>
                        </a:rPr>
                        <a:t>when</a:t>
                      </a:r>
                      <a:endParaRPr sz="800">
                        <a:latin typeface="Arial"/>
                        <a:cs typeface="Arial"/>
                      </a:endParaRPr>
                    </a:p>
                    <a:p>
                      <a:pPr marL="8255" marR="294640">
                        <a:lnSpc>
                          <a:spcPct val="110700"/>
                        </a:lnSpc>
                      </a:pPr>
                      <a:r>
                        <a:rPr sz="800" b="1" spc="-30" dirty="0">
                          <a:solidFill>
                            <a:srgbClr val="FFFFFF"/>
                          </a:solidFill>
                          <a:latin typeface="Arial"/>
                          <a:cs typeface="Arial"/>
                        </a:rPr>
                        <a:t>working</a:t>
                      </a:r>
                      <a:r>
                        <a:rPr sz="800" b="1" spc="-75" dirty="0">
                          <a:solidFill>
                            <a:srgbClr val="FFFFFF"/>
                          </a:solidFill>
                          <a:latin typeface="Arial"/>
                          <a:cs typeface="Arial"/>
                        </a:rPr>
                        <a:t> </a:t>
                      </a:r>
                      <a:r>
                        <a:rPr sz="800" b="1" spc="-5" dirty="0">
                          <a:solidFill>
                            <a:srgbClr val="FFFFFF"/>
                          </a:solidFill>
                          <a:latin typeface="Arial"/>
                          <a:cs typeface="Arial"/>
                        </a:rPr>
                        <a:t>with</a:t>
                      </a:r>
                      <a:r>
                        <a:rPr sz="800" b="1" spc="-60" dirty="0">
                          <a:solidFill>
                            <a:srgbClr val="FFFFFF"/>
                          </a:solidFill>
                          <a:latin typeface="Arial"/>
                          <a:cs typeface="Arial"/>
                        </a:rPr>
                        <a:t> </a:t>
                      </a:r>
                      <a:r>
                        <a:rPr sz="800" b="1" spc="-30" dirty="0">
                          <a:solidFill>
                            <a:srgbClr val="FFFFFF"/>
                          </a:solidFill>
                          <a:latin typeface="Arial"/>
                          <a:cs typeface="Arial"/>
                        </a:rPr>
                        <a:t>clients</a:t>
                      </a:r>
                      <a:r>
                        <a:rPr sz="800" b="1" spc="-80" dirty="0">
                          <a:solidFill>
                            <a:srgbClr val="FFFFFF"/>
                          </a:solidFill>
                          <a:latin typeface="Arial"/>
                          <a:cs typeface="Arial"/>
                        </a:rPr>
                        <a:t> </a:t>
                      </a:r>
                      <a:r>
                        <a:rPr sz="800" b="1" spc="-5" dirty="0">
                          <a:solidFill>
                            <a:srgbClr val="FFFFFF"/>
                          </a:solidFill>
                          <a:latin typeface="Arial"/>
                          <a:cs typeface="Arial"/>
                        </a:rPr>
                        <a:t>with</a:t>
                      </a:r>
                      <a:r>
                        <a:rPr sz="800" b="1" spc="-60" dirty="0">
                          <a:solidFill>
                            <a:srgbClr val="FFFFFF"/>
                          </a:solidFill>
                          <a:latin typeface="Arial"/>
                          <a:cs typeface="Arial"/>
                        </a:rPr>
                        <a:t> </a:t>
                      </a:r>
                      <a:r>
                        <a:rPr sz="800" b="1" spc="-30" dirty="0">
                          <a:solidFill>
                            <a:srgbClr val="FFFFFF"/>
                          </a:solidFill>
                          <a:latin typeface="Arial"/>
                          <a:cs typeface="Arial"/>
                        </a:rPr>
                        <a:t>addiction</a:t>
                      </a:r>
                      <a:r>
                        <a:rPr sz="800" b="1" spc="-75" dirty="0">
                          <a:solidFill>
                            <a:srgbClr val="FFFFFF"/>
                          </a:solidFill>
                          <a:latin typeface="Arial"/>
                          <a:cs typeface="Arial"/>
                        </a:rPr>
                        <a:t> </a:t>
                      </a:r>
                      <a:r>
                        <a:rPr sz="800" b="1" spc="-25" dirty="0">
                          <a:solidFill>
                            <a:srgbClr val="FFFFFF"/>
                          </a:solidFill>
                          <a:latin typeface="Arial"/>
                          <a:cs typeface="Arial"/>
                        </a:rPr>
                        <a:t>and</a:t>
                      </a:r>
                      <a:r>
                        <a:rPr sz="800" b="1" spc="-70" dirty="0">
                          <a:solidFill>
                            <a:srgbClr val="FFFFFF"/>
                          </a:solidFill>
                          <a:latin typeface="Arial"/>
                          <a:cs typeface="Arial"/>
                        </a:rPr>
                        <a:t> </a:t>
                      </a:r>
                      <a:r>
                        <a:rPr sz="800" b="1" spc="-40" dirty="0">
                          <a:solidFill>
                            <a:srgbClr val="FFFFFF"/>
                          </a:solidFill>
                          <a:latin typeface="Arial"/>
                          <a:cs typeface="Arial"/>
                        </a:rPr>
                        <a:t>co</a:t>
                      </a:r>
                      <a:r>
                        <a:rPr sz="800" b="1" spc="-40" dirty="0">
                          <a:solidFill>
                            <a:srgbClr val="FFFFFF"/>
                          </a:solidFill>
                          <a:latin typeface="Helvetica"/>
                          <a:cs typeface="Helvetica"/>
                        </a:rPr>
                        <a:t>‐  </a:t>
                      </a:r>
                      <a:r>
                        <a:rPr sz="800" b="1" spc="-40" dirty="0">
                          <a:solidFill>
                            <a:srgbClr val="FFFFFF"/>
                          </a:solidFill>
                          <a:latin typeface="Arial"/>
                          <a:cs typeface="Arial"/>
                        </a:rPr>
                        <a:t>occurring</a:t>
                      </a:r>
                      <a:r>
                        <a:rPr sz="800" b="1" spc="-150" dirty="0">
                          <a:solidFill>
                            <a:srgbClr val="FFFFFF"/>
                          </a:solidFill>
                          <a:latin typeface="Arial"/>
                          <a:cs typeface="Arial"/>
                        </a:rPr>
                        <a:t> </a:t>
                      </a:r>
                      <a:r>
                        <a:rPr sz="800" b="1" spc="-40" dirty="0">
                          <a:solidFill>
                            <a:srgbClr val="FFFFFF"/>
                          </a:solidFill>
                          <a:latin typeface="Arial"/>
                          <a:cs typeface="Arial"/>
                        </a:rPr>
                        <a:t>disorders.</a:t>
                      </a:r>
                      <a:endParaRPr sz="80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40BAD2"/>
                    </a:solidFill>
                  </a:tcPr>
                </a:tc>
                <a:tc>
                  <a:txBody>
                    <a:bodyPr/>
                    <a:lstStyle/>
                    <a:p>
                      <a:pPr marL="8255">
                        <a:lnSpc>
                          <a:spcPct val="100000"/>
                        </a:lnSpc>
                        <a:spcBef>
                          <a:spcPts val="5"/>
                        </a:spcBef>
                      </a:pPr>
                      <a:r>
                        <a:rPr sz="800" spc="-35" dirty="0">
                          <a:latin typeface="Arial"/>
                          <a:cs typeface="Arial"/>
                        </a:rPr>
                        <a:t>CMHC</a:t>
                      </a:r>
                      <a:r>
                        <a:rPr sz="800" spc="-35" dirty="0">
                          <a:latin typeface="Arial Unicode MS"/>
                          <a:cs typeface="Arial Unicode MS"/>
                        </a:rPr>
                        <a:t>‐</a:t>
                      </a:r>
                      <a:r>
                        <a:rPr sz="800" spc="-35" dirty="0">
                          <a:latin typeface="Arial"/>
                          <a:cs typeface="Arial"/>
                        </a:rPr>
                        <a:t>D8</a:t>
                      </a:r>
                      <a:endParaRPr sz="800">
                        <a:latin typeface="Arial"/>
                        <a:cs typeface="Arial"/>
                      </a:endParaRPr>
                    </a:p>
                  </a:txBody>
                  <a:tcPr marL="0" marR="0" marT="635"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E8F3F7"/>
                    </a:solidFill>
                  </a:tcPr>
                </a:tc>
                <a:extLst>
                  <a:ext uri="{0D108BD9-81ED-4DB2-BD59-A6C34878D82A}">
                    <a16:rowId xmlns:a16="http://schemas.microsoft.com/office/drawing/2014/main" val="10008"/>
                  </a:ext>
                </a:extLst>
              </a:tr>
              <a:tr h="538734">
                <a:tc>
                  <a:txBody>
                    <a:bodyPr/>
                    <a:lstStyle/>
                    <a:p>
                      <a:pPr marL="7620">
                        <a:lnSpc>
                          <a:spcPts val="915"/>
                        </a:lnSpc>
                      </a:pPr>
                      <a:r>
                        <a:rPr sz="800" b="1" spc="-20" dirty="0">
                          <a:solidFill>
                            <a:srgbClr val="FFFFFF"/>
                          </a:solidFill>
                          <a:latin typeface="Arial"/>
                          <a:cs typeface="Arial"/>
                        </a:rPr>
                        <a:t>Demonstrate</a:t>
                      </a:r>
                      <a:r>
                        <a:rPr sz="800" b="1" spc="-85" dirty="0">
                          <a:solidFill>
                            <a:srgbClr val="FFFFFF"/>
                          </a:solidFill>
                          <a:latin typeface="Arial"/>
                          <a:cs typeface="Arial"/>
                        </a:rPr>
                        <a:t> </a:t>
                      </a:r>
                      <a:r>
                        <a:rPr sz="800" b="1" spc="-5" dirty="0">
                          <a:solidFill>
                            <a:srgbClr val="FFFFFF"/>
                          </a:solidFill>
                          <a:latin typeface="Arial"/>
                          <a:cs typeface="Arial"/>
                        </a:rPr>
                        <a:t>the</a:t>
                      </a:r>
                      <a:r>
                        <a:rPr sz="800" b="1" spc="-65" dirty="0">
                          <a:solidFill>
                            <a:srgbClr val="FFFFFF"/>
                          </a:solidFill>
                          <a:latin typeface="Arial"/>
                          <a:cs typeface="Arial"/>
                        </a:rPr>
                        <a:t> </a:t>
                      </a:r>
                      <a:r>
                        <a:rPr sz="800" b="1" spc="-15" dirty="0">
                          <a:solidFill>
                            <a:srgbClr val="FFFFFF"/>
                          </a:solidFill>
                          <a:latin typeface="Arial"/>
                          <a:cs typeface="Arial"/>
                        </a:rPr>
                        <a:t>ability</a:t>
                      </a:r>
                      <a:r>
                        <a:rPr sz="800" b="1" spc="-70" dirty="0">
                          <a:solidFill>
                            <a:srgbClr val="FFFFFF"/>
                          </a:solidFill>
                          <a:latin typeface="Arial"/>
                          <a:cs typeface="Arial"/>
                        </a:rPr>
                        <a:t> </a:t>
                      </a:r>
                      <a:r>
                        <a:rPr sz="800" b="1" spc="5" dirty="0">
                          <a:solidFill>
                            <a:srgbClr val="FFFFFF"/>
                          </a:solidFill>
                          <a:latin typeface="Arial"/>
                          <a:cs typeface="Arial"/>
                        </a:rPr>
                        <a:t>to</a:t>
                      </a:r>
                      <a:r>
                        <a:rPr sz="800" b="1" spc="-75" dirty="0">
                          <a:solidFill>
                            <a:srgbClr val="FFFFFF"/>
                          </a:solidFill>
                          <a:latin typeface="Arial"/>
                          <a:cs typeface="Arial"/>
                        </a:rPr>
                        <a:t> </a:t>
                      </a:r>
                      <a:r>
                        <a:rPr sz="800" b="1" spc="-35" dirty="0">
                          <a:solidFill>
                            <a:srgbClr val="FFFFFF"/>
                          </a:solidFill>
                          <a:latin typeface="Arial"/>
                          <a:cs typeface="Arial"/>
                        </a:rPr>
                        <a:t>recognize</a:t>
                      </a:r>
                      <a:r>
                        <a:rPr sz="800" b="1" spc="-90" dirty="0">
                          <a:solidFill>
                            <a:srgbClr val="FFFFFF"/>
                          </a:solidFill>
                          <a:latin typeface="Arial"/>
                          <a:cs typeface="Arial"/>
                        </a:rPr>
                        <a:t> </a:t>
                      </a:r>
                      <a:r>
                        <a:rPr sz="800" b="1" spc="-50" dirty="0">
                          <a:solidFill>
                            <a:srgbClr val="FFFFFF"/>
                          </a:solidFill>
                          <a:latin typeface="Arial"/>
                          <a:cs typeface="Arial"/>
                        </a:rPr>
                        <a:t>his</a:t>
                      </a:r>
                      <a:r>
                        <a:rPr sz="800" b="1" spc="-60" dirty="0">
                          <a:solidFill>
                            <a:srgbClr val="FFFFFF"/>
                          </a:solidFill>
                          <a:latin typeface="Arial"/>
                          <a:cs typeface="Arial"/>
                        </a:rPr>
                        <a:t> </a:t>
                      </a:r>
                      <a:r>
                        <a:rPr sz="800" b="1" spc="-30" dirty="0">
                          <a:solidFill>
                            <a:srgbClr val="FFFFFF"/>
                          </a:solidFill>
                          <a:latin typeface="Arial"/>
                          <a:cs typeface="Arial"/>
                        </a:rPr>
                        <a:t>or</a:t>
                      </a:r>
                      <a:r>
                        <a:rPr sz="800" b="1" spc="-70" dirty="0">
                          <a:solidFill>
                            <a:srgbClr val="FFFFFF"/>
                          </a:solidFill>
                          <a:latin typeface="Arial"/>
                          <a:cs typeface="Arial"/>
                        </a:rPr>
                        <a:t> </a:t>
                      </a:r>
                      <a:r>
                        <a:rPr sz="800" b="1" spc="-25" dirty="0">
                          <a:solidFill>
                            <a:srgbClr val="FFFFFF"/>
                          </a:solidFill>
                          <a:latin typeface="Arial"/>
                          <a:cs typeface="Arial"/>
                        </a:rPr>
                        <a:t>her</a:t>
                      </a:r>
                      <a:endParaRPr sz="800">
                        <a:latin typeface="Arial"/>
                        <a:cs typeface="Arial"/>
                      </a:endParaRPr>
                    </a:p>
                    <a:p>
                      <a:pPr marL="8890" marR="45720">
                        <a:lnSpc>
                          <a:spcPct val="110300"/>
                        </a:lnSpc>
                      </a:pPr>
                      <a:r>
                        <a:rPr sz="800" b="1" spc="-25" dirty="0">
                          <a:solidFill>
                            <a:srgbClr val="FFFFFF"/>
                          </a:solidFill>
                          <a:latin typeface="Arial"/>
                          <a:cs typeface="Arial"/>
                        </a:rPr>
                        <a:t>own </a:t>
                      </a:r>
                      <a:r>
                        <a:rPr sz="800" b="1" spc="-20" dirty="0">
                          <a:solidFill>
                            <a:srgbClr val="FFFFFF"/>
                          </a:solidFill>
                          <a:latin typeface="Arial"/>
                          <a:cs typeface="Arial"/>
                        </a:rPr>
                        <a:t>limitations </a:t>
                      </a:r>
                      <a:r>
                        <a:rPr sz="800" b="1" spc="-60" dirty="0">
                          <a:solidFill>
                            <a:srgbClr val="FFFFFF"/>
                          </a:solidFill>
                          <a:latin typeface="Arial"/>
                          <a:cs typeface="Arial"/>
                        </a:rPr>
                        <a:t>as </a:t>
                      </a:r>
                      <a:r>
                        <a:rPr sz="800" b="1" spc="-20" dirty="0">
                          <a:solidFill>
                            <a:srgbClr val="FFFFFF"/>
                          </a:solidFill>
                          <a:latin typeface="Arial"/>
                          <a:cs typeface="Arial"/>
                        </a:rPr>
                        <a:t>a </a:t>
                      </a:r>
                      <a:r>
                        <a:rPr sz="800" b="1" spc="-40" dirty="0">
                          <a:solidFill>
                            <a:srgbClr val="FFFFFF"/>
                          </a:solidFill>
                          <a:latin typeface="Arial"/>
                          <a:cs typeface="Arial"/>
                        </a:rPr>
                        <a:t>clinical </a:t>
                      </a:r>
                      <a:r>
                        <a:rPr sz="800" b="1" spc="-10" dirty="0">
                          <a:solidFill>
                            <a:srgbClr val="FFFFFF"/>
                          </a:solidFill>
                          <a:latin typeface="Arial"/>
                          <a:cs typeface="Arial"/>
                        </a:rPr>
                        <a:t>mental </a:t>
                      </a:r>
                      <a:r>
                        <a:rPr sz="800" b="1" spc="-15" dirty="0">
                          <a:solidFill>
                            <a:srgbClr val="FFFFFF"/>
                          </a:solidFill>
                          <a:latin typeface="Arial"/>
                          <a:cs typeface="Arial"/>
                        </a:rPr>
                        <a:t>health  </a:t>
                      </a:r>
                      <a:r>
                        <a:rPr sz="800" b="1" spc="-45" dirty="0">
                          <a:solidFill>
                            <a:srgbClr val="FFFFFF"/>
                          </a:solidFill>
                          <a:latin typeface="Arial"/>
                          <a:cs typeface="Arial"/>
                        </a:rPr>
                        <a:t>counselor</a:t>
                      </a:r>
                      <a:r>
                        <a:rPr sz="800" b="1" spc="-85" dirty="0">
                          <a:solidFill>
                            <a:srgbClr val="FFFFFF"/>
                          </a:solidFill>
                          <a:latin typeface="Arial"/>
                          <a:cs typeface="Arial"/>
                        </a:rPr>
                        <a:t> </a:t>
                      </a:r>
                      <a:r>
                        <a:rPr sz="800" b="1" spc="-25" dirty="0">
                          <a:solidFill>
                            <a:srgbClr val="FFFFFF"/>
                          </a:solidFill>
                          <a:latin typeface="Arial"/>
                          <a:cs typeface="Arial"/>
                        </a:rPr>
                        <a:t>and</a:t>
                      </a:r>
                      <a:r>
                        <a:rPr sz="800" b="1" spc="-85" dirty="0">
                          <a:solidFill>
                            <a:srgbClr val="FFFFFF"/>
                          </a:solidFill>
                          <a:latin typeface="Arial"/>
                          <a:cs typeface="Arial"/>
                        </a:rPr>
                        <a:t> </a:t>
                      </a:r>
                      <a:r>
                        <a:rPr sz="800" b="1" spc="5" dirty="0">
                          <a:solidFill>
                            <a:srgbClr val="FFFFFF"/>
                          </a:solidFill>
                          <a:latin typeface="Arial"/>
                          <a:cs typeface="Arial"/>
                        </a:rPr>
                        <a:t>to</a:t>
                      </a:r>
                      <a:r>
                        <a:rPr sz="800" b="1" spc="-75" dirty="0">
                          <a:solidFill>
                            <a:srgbClr val="FFFFFF"/>
                          </a:solidFill>
                          <a:latin typeface="Arial"/>
                          <a:cs typeface="Arial"/>
                        </a:rPr>
                        <a:t> </a:t>
                      </a:r>
                      <a:r>
                        <a:rPr sz="800" b="1" spc="-40" dirty="0">
                          <a:solidFill>
                            <a:srgbClr val="FFFFFF"/>
                          </a:solidFill>
                          <a:latin typeface="Arial"/>
                          <a:cs typeface="Arial"/>
                        </a:rPr>
                        <a:t>seek</a:t>
                      </a:r>
                      <a:r>
                        <a:rPr sz="800" b="1" spc="-75" dirty="0">
                          <a:solidFill>
                            <a:srgbClr val="FFFFFF"/>
                          </a:solidFill>
                          <a:latin typeface="Arial"/>
                          <a:cs typeface="Arial"/>
                        </a:rPr>
                        <a:t> </a:t>
                      </a:r>
                      <a:r>
                        <a:rPr sz="800" b="1" spc="-45" dirty="0">
                          <a:solidFill>
                            <a:srgbClr val="FFFFFF"/>
                          </a:solidFill>
                          <a:latin typeface="Arial"/>
                          <a:cs typeface="Arial"/>
                        </a:rPr>
                        <a:t>supervision</a:t>
                      </a:r>
                      <a:r>
                        <a:rPr sz="800" b="1" spc="-80" dirty="0">
                          <a:solidFill>
                            <a:srgbClr val="FFFFFF"/>
                          </a:solidFill>
                          <a:latin typeface="Arial"/>
                          <a:cs typeface="Arial"/>
                        </a:rPr>
                        <a:t> </a:t>
                      </a:r>
                      <a:r>
                        <a:rPr sz="800" b="1" spc="-30" dirty="0">
                          <a:solidFill>
                            <a:srgbClr val="FFFFFF"/>
                          </a:solidFill>
                          <a:latin typeface="Arial"/>
                          <a:cs typeface="Arial"/>
                        </a:rPr>
                        <a:t>or</a:t>
                      </a:r>
                      <a:r>
                        <a:rPr sz="800" b="1" spc="-75" dirty="0">
                          <a:solidFill>
                            <a:srgbClr val="FFFFFF"/>
                          </a:solidFill>
                          <a:latin typeface="Arial"/>
                          <a:cs typeface="Arial"/>
                        </a:rPr>
                        <a:t> </a:t>
                      </a:r>
                      <a:r>
                        <a:rPr sz="800" b="1" spc="-20" dirty="0">
                          <a:solidFill>
                            <a:srgbClr val="FFFFFF"/>
                          </a:solidFill>
                          <a:latin typeface="Arial"/>
                          <a:cs typeface="Arial"/>
                        </a:rPr>
                        <a:t>refer</a:t>
                      </a:r>
                      <a:r>
                        <a:rPr sz="800" b="1" spc="-80" dirty="0">
                          <a:solidFill>
                            <a:srgbClr val="FFFFFF"/>
                          </a:solidFill>
                          <a:latin typeface="Arial"/>
                          <a:cs typeface="Arial"/>
                        </a:rPr>
                        <a:t> </a:t>
                      </a:r>
                      <a:r>
                        <a:rPr sz="800" b="1" spc="-30" dirty="0">
                          <a:solidFill>
                            <a:srgbClr val="FFFFFF"/>
                          </a:solidFill>
                          <a:latin typeface="Arial"/>
                          <a:cs typeface="Arial"/>
                        </a:rPr>
                        <a:t>clients  </a:t>
                      </a:r>
                      <a:r>
                        <a:rPr sz="800" b="1" spc="-25" dirty="0">
                          <a:solidFill>
                            <a:srgbClr val="FFFFFF"/>
                          </a:solidFill>
                          <a:latin typeface="Arial"/>
                          <a:cs typeface="Arial"/>
                        </a:rPr>
                        <a:t>when</a:t>
                      </a:r>
                      <a:r>
                        <a:rPr sz="800" b="1" spc="-165" dirty="0">
                          <a:solidFill>
                            <a:srgbClr val="FFFFFF"/>
                          </a:solidFill>
                          <a:latin typeface="Arial"/>
                          <a:cs typeface="Arial"/>
                        </a:rPr>
                        <a:t> </a:t>
                      </a:r>
                      <a:r>
                        <a:rPr sz="800" b="1" spc="-20" dirty="0">
                          <a:solidFill>
                            <a:srgbClr val="FFFFFF"/>
                          </a:solidFill>
                          <a:latin typeface="Arial"/>
                          <a:cs typeface="Arial"/>
                        </a:rPr>
                        <a:t>appropriate.</a:t>
                      </a:r>
                      <a:endParaRPr sz="80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40BAD2"/>
                    </a:solidFill>
                  </a:tcPr>
                </a:tc>
                <a:tc>
                  <a:txBody>
                    <a:bodyPr/>
                    <a:lstStyle/>
                    <a:p>
                      <a:pPr marL="8890">
                        <a:lnSpc>
                          <a:spcPct val="100000"/>
                        </a:lnSpc>
                        <a:spcBef>
                          <a:spcPts val="10"/>
                        </a:spcBef>
                      </a:pPr>
                      <a:r>
                        <a:rPr sz="800" spc="-35" dirty="0">
                          <a:latin typeface="Arial"/>
                          <a:cs typeface="Arial"/>
                        </a:rPr>
                        <a:t>CMHC</a:t>
                      </a:r>
                      <a:r>
                        <a:rPr sz="800" spc="-35" dirty="0">
                          <a:latin typeface="Arial Unicode MS"/>
                          <a:cs typeface="Arial Unicode MS"/>
                        </a:rPr>
                        <a:t>‐</a:t>
                      </a:r>
                      <a:r>
                        <a:rPr sz="800" spc="-35" dirty="0">
                          <a:latin typeface="Arial"/>
                          <a:cs typeface="Arial"/>
                        </a:rPr>
                        <a:t>D9</a:t>
                      </a:r>
                      <a:endParaRPr sz="800">
                        <a:latin typeface="Arial"/>
                        <a:cs typeface="Arial"/>
                      </a:endParaRPr>
                    </a:p>
                  </a:txBody>
                  <a:tcPr marL="0" marR="0" marT="127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CEE7EE"/>
                    </a:solidFill>
                  </a:tcPr>
                </a:tc>
                <a:extLst>
                  <a:ext uri="{0D108BD9-81ED-4DB2-BD59-A6C34878D82A}">
                    <a16:rowId xmlns:a16="http://schemas.microsoft.com/office/drawing/2014/main" val="10009"/>
                  </a:ext>
                </a:extLst>
              </a:tr>
              <a:tr h="268986">
                <a:tc>
                  <a:txBody>
                    <a:bodyPr/>
                    <a:lstStyle/>
                    <a:p>
                      <a:pPr marL="8890">
                        <a:lnSpc>
                          <a:spcPts val="905"/>
                        </a:lnSpc>
                      </a:pPr>
                      <a:r>
                        <a:rPr sz="800" b="1" spc="-25" dirty="0">
                          <a:solidFill>
                            <a:srgbClr val="FFFFFF"/>
                          </a:solidFill>
                          <a:latin typeface="Arial"/>
                          <a:cs typeface="Arial"/>
                        </a:rPr>
                        <a:t>Maintains</a:t>
                      </a:r>
                      <a:r>
                        <a:rPr sz="800" b="1" spc="-80" dirty="0">
                          <a:solidFill>
                            <a:srgbClr val="FFFFFF"/>
                          </a:solidFill>
                          <a:latin typeface="Arial"/>
                          <a:cs typeface="Arial"/>
                        </a:rPr>
                        <a:t> </a:t>
                      </a:r>
                      <a:r>
                        <a:rPr sz="800" b="1" spc="-20" dirty="0">
                          <a:solidFill>
                            <a:srgbClr val="FFFFFF"/>
                          </a:solidFill>
                          <a:latin typeface="Arial"/>
                          <a:cs typeface="Arial"/>
                        </a:rPr>
                        <a:t>information</a:t>
                      </a:r>
                      <a:r>
                        <a:rPr sz="800" b="1" spc="-90" dirty="0">
                          <a:solidFill>
                            <a:srgbClr val="FFFFFF"/>
                          </a:solidFill>
                          <a:latin typeface="Arial"/>
                          <a:cs typeface="Arial"/>
                        </a:rPr>
                        <a:t> </a:t>
                      </a:r>
                      <a:r>
                        <a:rPr sz="800" b="1" spc="-30" dirty="0">
                          <a:solidFill>
                            <a:srgbClr val="FFFFFF"/>
                          </a:solidFill>
                          <a:latin typeface="Arial"/>
                          <a:cs typeface="Arial"/>
                        </a:rPr>
                        <a:t>regarding</a:t>
                      </a:r>
                      <a:r>
                        <a:rPr sz="800" b="1" spc="-75" dirty="0">
                          <a:solidFill>
                            <a:srgbClr val="FFFFFF"/>
                          </a:solidFill>
                          <a:latin typeface="Arial"/>
                          <a:cs typeface="Arial"/>
                        </a:rPr>
                        <a:t> </a:t>
                      </a:r>
                      <a:r>
                        <a:rPr sz="800" b="1" spc="-25" dirty="0">
                          <a:solidFill>
                            <a:srgbClr val="FFFFFF"/>
                          </a:solidFill>
                          <a:latin typeface="Arial"/>
                          <a:cs typeface="Arial"/>
                        </a:rPr>
                        <a:t>community</a:t>
                      </a:r>
                      <a:endParaRPr sz="800">
                        <a:latin typeface="Arial"/>
                        <a:cs typeface="Arial"/>
                      </a:endParaRPr>
                    </a:p>
                    <a:p>
                      <a:pPr marL="8890">
                        <a:lnSpc>
                          <a:spcPct val="100000"/>
                        </a:lnSpc>
                        <a:spcBef>
                          <a:spcPts val="100"/>
                        </a:spcBef>
                      </a:pPr>
                      <a:r>
                        <a:rPr sz="800" b="1" spc="-55" dirty="0">
                          <a:solidFill>
                            <a:srgbClr val="FFFFFF"/>
                          </a:solidFill>
                          <a:latin typeface="Arial"/>
                          <a:cs typeface="Arial"/>
                        </a:rPr>
                        <a:t>resources</a:t>
                      </a:r>
                      <a:r>
                        <a:rPr sz="800" b="1" spc="-70" dirty="0">
                          <a:solidFill>
                            <a:srgbClr val="FFFFFF"/>
                          </a:solidFill>
                          <a:latin typeface="Arial"/>
                          <a:cs typeface="Arial"/>
                        </a:rPr>
                        <a:t> </a:t>
                      </a:r>
                      <a:r>
                        <a:rPr sz="800" b="1" spc="5" dirty="0">
                          <a:solidFill>
                            <a:srgbClr val="FFFFFF"/>
                          </a:solidFill>
                          <a:latin typeface="Arial"/>
                          <a:cs typeface="Arial"/>
                        </a:rPr>
                        <a:t>to</a:t>
                      </a:r>
                      <a:r>
                        <a:rPr sz="800" b="1" spc="-65" dirty="0">
                          <a:solidFill>
                            <a:srgbClr val="FFFFFF"/>
                          </a:solidFill>
                          <a:latin typeface="Arial"/>
                          <a:cs typeface="Arial"/>
                        </a:rPr>
                        <a:t> </a:t>
                      </a:r>
                      <a:r>
                        <a:rPr sz="800" b="1" spc="-20" dirty="0">
                          <a:solidFill>
                            <a:srgbClr val="FFFFFF"/>
                          </a:solidFill>
                          <a:latin typeface="Arial"/>
                          <a:cs typeface="Arial"/>
                        </a:rPr>
                        <a:t>make</a:t>
                      </a:r>
                      <a:r>
                        <a:rPr sz="800" b="1" spc="-75" dirty="0">
                          <a:solidFill>
                            <a:srgbClr val="FFFFFF"/>
                          </a:solidFill>
                          <a:latin typeface="Arial"/>
                          <a:cs typeface="Arial"/>
                        </a:rPr>
                        <a:t> </a:t>
                      </a:r>
                      <a:r>
                        <a:rPr sz="800" b="1" spc="-25" dirty="0">
                          <a:solidFill>
                            <a:srgbClr val="FFFFFF"/>
                          </a:solidFill>
                          <a:latin typeface="Arial"/>
                          <a:cs typeface="Arial"/>
                        </a:rPr>
                        <a:t>appropriate</a:t>
                      </a:r>
                      <a:r>
                        <a:rPr sz="800" b="1" spc="-75" dirty="0">
                          <a:solidFill>
                            <a:srgbClr val="FFFFFF"/>
                          </a:solidFill>
                          <a:latin typeface="Arial"/>
                          <a:cs typeface="Arial"/>
                        </a:rPr>
                        <a:t> </a:t>
                      </a:r>
                      <a:r>
                        <a:rPr sz="800" b="1" spc="-30" dirty="0">
                          <a:solidFill>
                            <a:srgbClr val="FFFFFF"/>
                          </a:solidFill>
                          <a:latin typeface="Arial"/>
                          <a:cs typeface="Arial"/>
                        </a:rPr>
                        <a:t>referrals.</a:t>
                      </a:r>
                      <a:endParaRPr sz="80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40BAD2"/>
                    </a:solidFill>
                  </a:tcPr>
                </a:tc>
                <a:tc>
                  <a:txBody>
                    <a:bodyPr/>
                    <a:lstStyle/>
                    <a:p>
                      <a:pPr marL="8890">
                        <a:lnSpc>
                          <a:spcPct val="100000"/>
                        </a:lnSpc>
                        <a:spcBef>
                          <a:spcPts val="5"/>
                        </a:spcBef>
                      </a:pPr>
                      <a:r>
                        <a:rPr sz="800" spc="-50" dirty="0">
                          <a:latin typeface="Arial"/>
                          <a:cs typeface="Arial"/>
                        </a:rPr>
                        <a:t>CMHC</a:t>
                      </a:r>
                      <a:r>
                        <a:rPr sz="800" spc="-50" dirty="0">
                          <a:latin typeface="Arial Unicode MS"/>
                          <a:cs typeface="Arial Unicode MS"/>
                        </a:rPr>
                        <a:t>‐</a:t>
                      </a:r>
                      <a:r>
                        <a:rPr sz="800" spc="-50" dirty="0">
                          <a:latin typeface="Arial"/>
                          <a:cs typeface="Arial"/>
                        </a:rPr>
                        <a:t>F1</a:t>
                      </a:r>
                      <a:endParaRPr sz="800">
                        <a:latin typeface="Arial"/>
                        <a:cs typeface="Arial"/>
                      </a:endParaRPr>
                    </a:p>
                  </a:txBody>
                  <a:tcPr marL="0" marR="0" marT="635"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E8F3F7"/>
                    </a:solidFill>
                  </a:tcPr>
                </a:tc>
                <a:extLst>
                  <a:ext uri="{0D108BD9-81ED-4DB2-BD59-A6C34878D82A}">
                    <a16:rowId xmlns:a16="http://schemas.microsoft.com/office/drawing/2014/main" val="10010"/>
                  </a:ext>
                </a:extLst>
              </a:tr>
              <a:tr h="403098">
                <a:tc>
                  <a:txBody>
                    <a:bodyPr/>
                    <a:lstStyle/>
                    <a:p>
                      <a:pPr marL="8890">
                        <a:lnSpc>
                          <a:spcPts val="905"/>
                        </a:lnSpc>
                      </a:pPr>
                      <a:r>
                        <a:rPr sz="800" b="1" spc="-30" dirty="0">
                          <a:solidFill>
                            <a:srgbClr val="FFFFFF"/>
                          </a:solidFill>
                          <a:latin typeface="Arial"/>
                          <a:cs typeface="Arial"/>
                        </a:rPr>
                        <a:t>Advocate</a:t>
                      </a:r>
                      <a:r>
                        <a:rPr sz="800" b="1" spc="-85" dirty="0">
                          <a:solidFill>
                            <a:srgbClr val="FFFFFF"/>
                          </a:solidFill>
                          <a:latin typeface="Arial"/>
                          <a:cs typeface="Arial"/>
                        </a:rPr>
                        <a:t> </a:t>
                      </a:r>
                      <a:r>
                        <a:rPr sz="800" b="1" spc="-20" dirty="0">
                          <a:solidFill>
                            <a:srgbClr val="FFFFFF"/>
                          </a:solidFill>
                          <a:latin typeface="Arial"/>
                          <a:cs typeface="Arial"/>
                        </a:rPr>
                        <a:t>for</a:t>
                      </a:r>
                      <a:r>
                        <a:rPr sz="800" b="1" spc="-70" dirty="0">
                          <a:solidFill>
                            <a:srgbClr val="FFFFFF"/>
                          </a:solidFill>
                          <a:latin typeface="Arial"/>
                          <a:cs typeface="Arial"/>
                        </a:rPr>
                        <a:t> </a:t>
                      </a:r>
                      <a:r>
                        <a:rPr sz="800" b="1" spc="-35" dirty="0">
                          <a:solidFill>
                            <a:srgbClr val="FFFFFF"/>
                          </a:solidFill>
                          <a:latin typeface="Arial"/>
                          <a:cs typeface="Arial"/>
                        </a:rPr>
                        <a:t>policies,</a:t>
                      </a:r>
                      <a:r>
                        <a:rPr sz="800" b="1" spc="-80" dirty="0">
                          <a:solidFill>
                            <a:srgbClr val="FFFFFF"/>
                          </a:solidFill>
                          <a:latin typeface="Arial"/>
                          <a:cs typeface="Arial"/>
                        </a:rPr>
                        <a:t> </a:t>
                      </a:r>
                      <a:r>
                        <a:rPr sz="800" b="1" spc="-30" dirty="0">
                          <a:solidFill>
                            <a:srgbClr val="FFFFFF"/>
                          </a:solidFill>
                          <a:latin typeface="Arial"/>
                          <a:cs typeface="Arial"/>
                        </a:rPr>
                        <a:t>programs,</a:t>
                      </a:r>
                      <a:r>
                        <a:rPr sz="800" b="1" spc="-85" dirty="0">
                          <a:solidFill>
                            <a:srgbClr val="FFFFFF"/>
                          </a:solidFill>
                          <a:latin typeface="Arial"/>
                          <a:cs typeface="Arial"/>
                        </a:rPr>
                        <a:t> </a:t>
                      </a:r>
                      <a:r>
                        <a:rPr sz="800" b="1" spc="-25" dirty="0">
                          <a:solidFill>
                            <a:srgbClr val="FFFFFF"/>
                          </a:solidFill>
                          <a:latin typeface="Arial"/>
                          <a:cs typeface="Arial"/>
                        </a:rPr>
                        <a:t>and</a:t>
                      </a:r>
                      <a:r>
                        <a:rPr sz="800" b="1" spc="-75" dirty="0">
                          <a:solidFill>
                            <a:srgbClr val="FFFFFF"/>
                          </a:solidFill>
                          <a:latin typeface="Arial"/>
                          <a:cs typeface="Arial"/>
                        </a:rPr>
                        <a:t> </a:t>
                      </a:r>
                      <a:r>
                        <a:rPr sz="800" b="1" spc="-55" dirty="0">
                          <a:solidFill>
                            <a:srgbClr val="FFFFFF"/>
                          </a:solidFill>
                          <a:latin typeface="Arial"/>
                          <a:cs typeface="Arial"/>
                        </a:rPr>
                        <a:t>services</a:t>
                      </a:r>
                      <a:endParaRPr sz="800">
                        <a:latin typeface="Arial"/>
                        <a:cs typeface="Arial"/>
                      </a:endParaRPr>
                    </a:p>
                    <a:p>
                      <a:pPr marL="8890" marR="99695">
                        <a:lnSpc>
                          <a:spcPct val="110700"/>
                        </a:lnSpc>
                      </a:pPr>
                      <a:r>
                        <a:rPr sz="800" b="1" spc="5" dirty="0">
                          <a:solidFill>
                            <a:srgbClr val="FFFFFF"/>
                          </a:solidFill>
                          <a:latin typeface="Arial"/>
                          <a:cs typeface="Arial"/>
                        </a:rPr>
                        <a:t>that</a:t>
                      </a:r>
                      <a:r>
                        <a:rPr sz="800" b="1" spc="-75" dirty="0">
                          <a:solidFill>
                            <a:srgbClr val="FFFFFF"/>
                          </a:solidFill>
                          <a:latin typeface="Arial"/>
                          <a:cs typeface="Arial"/>
                        </a:rPr>
                        <a:t> </a:t>
                      </a:r>
                      <a:r>
                        <a:rPr sz="800" b="1" spc="-25" dirty="0">
                          <a:solidFill>
                            <a:srgbClr val="FFFFFF"/>
                          </a:solidFill>
                          <a:latin typeface="Arial"/>
                          <a:cs typeface="Arial"/>
                        </a:rPr>
                        <a:t>are</a:t>
                      </a:r>
                      <a:r>
                        <a:rPr sz="800" b="1" spc="-65" dirty="0">
                          <a:solidFill>
                            <a:srgbClr val="FFFFFF"/>
                          </a:solidFill>
                          <a:latin typeface="Arial"/>
                          <a:cs typeface="Arial"/>
                        </a:rPr>
                        <a:t> </a:t>
                      </a:r>
                      <a:r>
                        <a:rPr sz="800" b="1" spc="-20" dirty="0">
                          <a:solidFill>
                            <a:srgbClr val="FFFFFF"/>
                          </a:solidFill>
                          <a:latin typeface="Arial"/>
                          <a:cs typeface="Arial"/>
                        </a:rPr>
                        <a:t>equitable</a:t>
                      </a:r>
                      <a:r>
                        <a:rPr sz="800" b="1" spc="-75" dirty="0">
                          <a:solidFill>
                            <a:srgbClr val="FFFFFF"/>
                          </a:solidFill>
                          <a:latin typeface="Arial"/>
                          <a:cs typeface="Arial"/>
                        </a:rPr>
                        <a:t> </a:t>
                      </a:r>
                      <a:r>
                        <a:rPr sz="800" b="1" spc="-25" dirty="0">
                          <a:solidFill>
                            <a:srgbClr val="FFFFFF"/>
                          </a:solidFill>
                          <a:latin typeface="Arial"/>
                          <a:cs typeface="Arial"/>
                        </a:rPr>
                        <a:t>and</a:t>
                      </a:r>
                      <a:r>
                        <a:rPr sz="800" b="1" spc="-75" dirty="0">
                          <a:solidFill>
                            <a:srgbClr val="FFFFFF"/>
                          </a:solidFill>
                          <a:latin typeface="Arial"/>
                          <a:cs typeface="Arial"/>
                        </a:rPr>
                        <a:t> </a:t>
                      </a:r>
                      <a:r>
                        <a:rPr sz="800" b="1" spc="-45" dirty="0">
                          <a:solidFill>
                            <a:srgbClr val="FFFFFF"/>
                          </a:solidFill>
                          <a:latin typeface="Arial"/>
                          <a:cs typeface="Arial"/>
                        </a:rPr>
                        <a:t>responsive</a:t>
                      </a:r>
                      <a:r>
                        <a:rPr sz="800" b="1" spc="-85" dirty="0">
                          <a:solidFill>
                            <a:srgbClr val="FFFFFF"/>
                          </a:solidFill>
                          <a:latin typeface="Arial"/>
                          <a:cs typeface="Arial"/>
                        </a:rPr>
                        <a:t> </a:t>
                      </a:r>
                      <a:r>
                        <a:rPr sz="800" b="1" spc="5" dirty="0">
                          <a:solidFill>
                            <a:srgbClr val="FFFFFF"/>
                          </a:solidFill>
                          <a:latin typeface="Arial"/>
                          <a:cs typeface="Arial"/>
                        </a:rPr>
                        <a:t>to</a:t>
                      </a:r>
                      <a:r>
                        <a:rPr sz="800" b="1" spc="-70" dirty="0">
                          <a:solidFill>
                            <a:srgbClr val="FFFFFF"/>
                          </a:solidFill>
                          <a:latin typeface="Arial"/>
                          <a:cs typeface="Arial"/>
                        </a:rPr>
                        <a:t> </a:t>
                      </a:r>
                      <a:r>
                        <a:rPr sz="800" b="1" spc="-5" dirty="0">
                          <a:solidFill>
                            <a:srgbClr val="FFFFFF"/>
                          </a:solidFill>
                          <a:latin typeface="Arial"/>
                          <a:cs typeface="Arial"/>
                        </a:rPr>
                        <a:t>the</a:t>
                      </a:r>
                      <a:r>
                        <a:rPr sz="800" b="1" spc="-65" dirty="0">
                          <a:solidFill>
                            <a:srgbClr val="FFFFFF"/>
                          </a:solidFill>
                          <a:latin typeface="Arial"/>
                          <a:cs typeface="Arial"/>
                        </a:rPr>
                        <a:t> </a:t>
                      </a:r>
                      <a:r>
                        <a:rPr sz="800" b="1" spc="-35" dirty="0">
                          <a:solidFill>
                            <a:srgbClr val="FFFFFF"/>
                          </a:solidFill>
                          <a:latin typeface="Arial"/>
                          <a:cs typeface="Arial"/>
                        </a:rPr>
                        <a:t>unique  </a:t>
                      </a:r>
                      <a:r>
                        <a:rPr sz="800" b="1" spc="-40" dirty="0">
                          <a:solidFill>
                            <a:srgbClr val="FFFFFF"/>
                          </a:solidFill>
                          <a:latin typeface="Arial"/>
                          <a:cs typeface="Arial"/>
                        </a:rPr>
                        <a:t>needs </a:t>
                      </a:r>
                      <a:r>
                        <a:rPr sz="800" b="1" spc="-15" dirty="0">
                          <a:solidFill>
                            <a:srgbClr val="FFFFFF"/>
                          </a:solidFill>
                          <a:latin typeface="Arial"/>
                          <a:cs typeface="Arial"/>
                        </a:rPr>
                        <a:t>of</a:t>
                      </a:r>
                      <a:r>
                        <a:rPr sz="800" b="1" spc="-185" dirty="0">
                          <a:solidFill>
                            <a:srgbClr val="FFFFFF"/>
                          </a:solidFill>
                          <a:latin typeface="Arial"/>
                          <a:cs typeface="Arial"/>
                        </a:rPr>
                        <a:t> </a:t>
                      </a:r>
                      <a:r>
                        <a:rPr sz="800" b="1" spc="-25" dirty="0">
                          <a:solidFill>
                            <a:srgbClr val="FFFFFF"/>
                          </a:solidFill>
                          <a:latin typeface="Arial"/>
                          <a:cs typeface="Arial"/>
                        </a:rPr>
                        <a:t>clients.</a:t>
                      </a:r>
                      <a:endParaRPr sz="80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40BAD2"/>
                    </a:solidFill>
                  </a:tcPr>
                </a:tc>
                <a:tc>
                  <a:txBody>
                    <a:bodyPr/>
                    <a:lstStyle/>
                    <a:p>
                      <a:pPr marL="8890">
                        <a:lnSpc>
                          <a:spcPct val="100000"/>
                        </a:lnSpc>
                        <a:spcBef>
                          <a:spcPts val="5"/>
                        </a:spcBef>
                      </a:pPr>
                      <a:r>
                        <a:rPr sz="800" spc="-45" dirty="0">
                          <a:latin typeface="Arial"/>
                          <a:cs typeface="Arial"/>
                        </a:rPr>
                        <a:t>CMHC</a:t>
                      </a:r>
                      <a:r>
                        <a:rPr sz="800" spc="-45" dirty="0">
                          <a:latin typeface="Arial Unicode MS"/>
                          <a:cs typeface="Arial Unicode MS"/>
                        </a:rPr>
                        <a:t>‐</a:t>
                      </a:r>
                      <a:r>
                        <a:rPr sz="800" spc="-45" dirty="0">
                          <a:latin typeface="Arial"/>
                          <a:cs typeface="Arial"/>
                        </a:rPr>
                        <a:t>F2</a:t>
                      </a:r>
                      <a:endParaRPr sz="800">
                        <a:latin typeface="Arial"/>
                        <a:cs typeface="Arial"/>
                      </a:endParaRPr>
                    </a:p>
                  </a:txBody>
                  <a:tcPr marL="0" marR="0" marT="635"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CEE7EE"/>
                    </a:solidFill>
                  </a:tcPr>
                </a:tc>
                <a:extLst>
                  <a:ext uri="{0D108BD9-81ED-4DB2-BD59-A6C34878D82A}">
                    <a16:rowId xmlns:a16="http://schemas.microsoft.com/office/drawing/2014/main" val="10011"/>
                  </a:ext>
                </a:extLst>
              </a:tr>
            </a:tbl>
          </a:graphicData>
        </a:graphic>
      </p:graphicFrame>
      <p:sp>
        <p:nvSpPr>
          <p:cNvPr id="8" name="object 8"/>
          <p:cNvSpPr txBox="1"/>
          <p:nvPr/>
        </p:nvSpPr>
        <p:spPr>
          <a:xfrm>
            <a:off x="3263080" y="7303973"/>
            <a:ext cx="3532504" cy="135890"/>
          </a:xfrm>
          <a:prstGeom prst="rect">
            <a:avLst/>
          </a:prstGeom>
        </p:spPr>
        <p:txBody>
          <a:bodyPr vert="horz" wrap="square" lIns="0" tIns="0" rIns="0" bIns="0" rtlCol="0">
            <a:spAutoFit/>
          </a:bodyPr>
          <a:lstStyle/>
          <a:p>
            <a:pPr marL="12700">
              <a:lnSpc>
                <a:spcPct val="100000"/>
              </a:lnSpc>
            </a:pPr>
            <a:r>
              <a:rPr sz="800" spc="-5" dirty="0">
                <a:latin typeface="Arial"/>
                <a:cs typeface="Arial"/>
              </a:rPr>
              <a:t>UNT Dallas </a:t>
            </a:r>
            <a:r>
              <a:rPr sz="800" dirty="0">
                <a:latin typeface="Arial"/>
                <a:cs typeface="Arial"/>
              </a:rPr>
              <a:t>School </a:t>
            </a:r>
            <a:r>
              <a:rPr sz="800" spc="-5" dirty="0">
                <a:latin typeface="Arial"/>
                <a:cs typeface="Arial"/>
              </a:rPr>
              <a:t>Counselor </a:t>
            </a:r>
            <a:r>
              <a:rPr sz="800" dirty="0">
                <a:latin typeface="Arial"/>
                <a:cs typeface="Arial"/>
              </a:rPr>
              <a:t>Site Supervisor/Adjunct/Obervator</a:t>
            </a:r>
            <a:r>
              <a:rPr sz="800" spc="-75" dirty="0">
                <a:latin typeface="Arial"/>
                <a:cs typeface="Arial"/>
              </a:rPr>
              <a:t> </a:t>
            </a:r>
            <a:r>
              <a:rPr sz="800" dirty="0">
                <a:latin typeface="Arial"/>
                <a:cs typeface="Arial"/>
              </a:rPr>
              <a:t>Training4/68</a:t>
            </a:r>
            <a:endParaRPr sz="800">
              <a:latin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1684020"/>
            <a:ext cx="2841625" cy="4398645"/>
          </a:xfrm>
          <a:custGeom>
            <a:avLst/>
            <a:gdLst/>
            <a:ahLst/>
            <a:cxnLst/>
            <a:rect l="l" t="t" r="r" b="b"/>
            <a:pathLst>
              <a:path w="2841625" h="4398645">
                <a:moveTo>
                  <a:pt x="0" y="0"/>
                </a:moveTo>
                <a:lnTo>
                  <a:pt x="0" y="4398263"/>
                </a:lnTo>
                <a:lnTo>
                  <a:pt x="2841117" y="4398263"/>
                </a:lnTo>
                <a:lnTo>
                  <a:pt x="2841117" y="0"/>
                </a:lnTo>
                <a:lnTo>
                  <a:pt x="0" y="0"/>
                </a:lnTo>
                <a:close/>
              </a:path>
            </a:pathLst>
          </a:custGeom>
          <a:solidFill>
            <a:srgbClr val="40BAD2"/>
          </a:solidFill>
        </p:spPr>
        <p:txBody>
          <a:bodyPr wrap="square" lIns="0" tIns="0" rIns="0" bIns="0" rtlCol="0"/>
          <a:lstStyle/>
          <a:p>
            <a:endParaRPr/>
          </a:p>
        </p:txBody>
      </p:sp>
      <p:sp>
        <p:nvSpPr>
          <p:cNvPr id="3" name="object 3"/>
          <p:cNvSpPr/>
          <p:nvPr/>
        </p:nvSpPr>
        <p:spPr>
          <a:xfrm>
            <a:off x="9748266" y="1684020"/>
            <a:ext cx="310133" cy="4398264"/>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62738" y="6489953"/>
            <a:ext cx="4928235" cy="156845"/>
          </a:xfrm>
          <a:prstGeom prst="rect">
            <a:avLst/>
          </a:prstGeom>
        </p:spPr>
        <p:txBody>
          <a:bodyPr vert="horz" wrap="square" lIns="0" tIns="0" rIns="0" bIns="0" rtlCol="0">
            <a:spAutoFit/>
          </a:bodyPr>
          <a:lstStyle/>
          <a:p>
            <a:pPr marL="12700">
              <a:lnSpc>
                <a:spcPct val="100000"/>
              </a:lnSpc>
            </a:pPr>
            <a:r>
              <a:rPr sz="900" spc="-40" dirty="0">
                <a:solidFill>
                  <a:srgbClr val="F1F1F1"/>
                </a:solidFill>
                <a:latin typeface="Arial"/>
                <a:cs typeface="Arial"/>
              </a:rPr>
              <a:t>UNT </a:t>
            </a:r>
            <a:r>
              <a:rPr sz="900" spc="-45" dirty="0">
                <a:solidFill>
                  <a:srgbClr val="F1F1F1"/>
                </a:solidFill>
                <a:latin typeface="Arial"/>
                <a:cs typeface="Arial"/>
              </a:rPr>
              <a:t>Dallas </a:t>
            </a:r>
            <a:r>
              <a:rPr sz="900" spc="-20" dirty="0">
                <a:solidFill>
                  <a:srgbClr val="F1F1F1"/>
                </a:solidFill>
                <a:latin typeface="Arial"/>
                <a:cs typeface="Arial"/>
              </a:rPr>
              <a:t>Internship </a:t>
            </a:r>
            <a:r>
              <a:rPr sz="900" spc="-35" dirty="0">
                <a:solidFill>
                  <a:srgbClr val="F1F1F1"/>
                </a:solidFill>
                <a:latin typeface="Arial"/>
                <a:cs typeface="Arial"/>
              </a:rPr>
              <a:t>Supervisor </a:t>
            </a:r>
            <a:r>
              <a:rPr sz="900" spc="-10" dirty="0">
                <a:solidFill>
                  <a:srgbClr val="F1F1F1"/>
                </a:solidFill>
                <a:latin typeface="Arial"/>
                <a:cs typeface="Arial"/>
              </a:rPr>
              <a:t>Orientation </a:t>
            </a:r>
            <a:r>
              <a:rPr sz="900" spc="5" dirty="0">
                <a:solidFill>
                  <a:srgbClr val="F1F1F1"/>
                </a:solidFill>
                <a:latin typeface="Arial"/>
                <a:cs typeface="Arial"/>
              </a:rPr>
              <a:t>&amp; </a:t>
            </a:r>
            <a:r>
              <a:rPr sz="900" spc="-20" dirty="0">
                <a:solidFill>
                  <a:srgbClr val="F1F1F1"/>
                </a:solidFill>
                <a:latin typeface="Arial"/>
                <a:cs typeface="Arial"/>
              </a:rPr>
              <a:t>Training</a:t>
            </a:r>
            <a:r>
              <a:rPr sz="900" spc="-20" dirty="0">
                <a:solidFill>
                  <a:srgbClr val="F1F1F1"/>
                </a:solidFill>
                <a:latin typeface="Arial Unicode MS"/>
                <a:cs typeface="Arial Unicode MS"/>
              </a:rPr>
              <a:t>‐ </a:t>
            </a:r>
            <a:r>
              <a:rPr sz="900" i="1" spc="-40" dirty="0">
                <a:solidFill>
                  <a:srgbClr val="F1F1F1"/>
                </a:solidFill>
                <a:latin typeface="Arial"/>
                <a:cs typeface="Arial"/>
              </a:rPr>
              <a:t>Clinical </a:t>
            </a:r>
            <a:r>
              <a:rPr sz="900" i="1" spc="-25" dirty="0">
                <a:solidFill>
                  <a:srgbClr val="F1F1F1"/>
                </a:solidFill>
                <a:latin typeface="Arial"/>
                <a:cs typeface="Arial"/>
              </a:rPr>
              <a:t>Mental Health </a:t>
            </a:r>
            <a:r>
              <a:rPr sz="900" i="1" spc="-60" dirty="0">
                <a:solidFill>
                  <a:srgbClr val="F1F1F1"/>
                </a:solidFill>
                <a:latin typeface="Arial"/>
                <a:cs typeface="Arial"/>
              </a:rPr>
              <a:t>Counseling</a:t>
            </a:r>
            <a:r>
              <a:rPr sz="900" i="1" spc="-95" dirty="0">
                <a:solidFill>
                  <a:srgbClr val="F1F1F1"/>
                </a:solidFill>
                <a:latin typeface="Arial"/>
                <a:cs typeface="Arial"/>
              </a:rPr>
              <a:t> </a:t>
            </a:r>
            <a:r>
              <a:rPr sz="900" spc="-40" dirty="0">
                <a:solidFill>
                  <a:srgbClr val="F1F1F1"/>
                </a:solidFill>
                <a:latin typeface="Arial"/>
                <a:cs typeface="Arial"/>
              </a:rPr>
              <a:t>(2015</a:t>
            </a:r>
            <a:r>
              <a:rPr sz="900" spc="-40" dirty="0">
                <a:solidFill>
                  <a:srgbClr val="F1F1F1"/>
                </a:solidFill>
                <a:latin typeface="Arial Unicode MS"/>
                <a:cs typeface="Arial Unicode MS"/>
              </a:rPr>
              <a:t>‐</a:t>
            </a:r>
            <a:r>
              <a:rPr sz="900" spc="-40" dirty="0">
                <a:solidFill>
                  <a:srgbClr val="F1F1F1"/>
                </a:solidFill>
                <a:latin typeface="Arial"/>
                <a:cs typeface="Arial"/>
              </a:rPr>
              <a:t>2006)</a:t>
            </a:r>
            <a:endParaRPr sz="900">
              <a:latin typeface="Arial"/>
              <a:cs typeface="Arial"/>
            </a:endParaRPr>
          </a:p>
        </p:txBody>
      </p:sp>
      <p:graphicFrame>
        <p:nvGraphicFramePr>
          <p:cNvPr id="5" name="object 5"/>
          <p:cNvGraphicFramePr>
            <a:graphicFrameLocks noGrp="1"/>
          </p:cNvGraphicFramePr>
          <p:nvPr/>
        </p:nvGraphicFramePr>
        <p:xfrm>
          <a:off x="4029551" y="1168241"/>
          <a:ext cx="3867150" cy="5313423"/>
        </p:xfrm>
        <a:graphic>
          <a:graphicData uri="http://schemas.openxmlformats.org/drawingml/2006/table">
            <a:tbl>
              <a:tblPr firstRow="1" bandRow="1">
                <a:tableStyleId>{2D5ABB26-0587-4C30-8999-92F81FD0307C}</a:tableStyleId>
              </a:tblPr>
              <a:tblGrid>
                <a:gridCol w="2371344">
                  <a:extLst>
                    <a:ext uri="{9D8B030D-6E8A-4147-A177-3AD203B41FA5}">
                      <a16:colId xmlns:a16="http://schemas.microsoft.com/office/drawing/2014/main" val="20000"/>
                    </a:ext>
                  </a:extLst>
                </a:gridCol>
                <a:gridCol w="1495806">
                  <a:extLst>
                    <a:ext uri="{9D8B030D-6E8A-4147-A177-3AD203B41FA5}">
                      <a16:colId xmlns:a16="http://schemas.microsoft.com/office/drawing/2014/main" val="20001"/>
                    </a:ext>
                  </a:extLst>
                </a:gridCol>
              </a:tblGrid>
              <a:tr h="589026">
                <a:tc>
                  <a:txBody>
                    <a:bodyPr/>
                    <a:lstStyle/>
                    <a:p>
                      <a:pPr marL="8890">
                        <a:lnSpc>
                          <a:spcPts val="910"/>
                        </a:lnSpc>
                      </a:pPr>
                      <a:r>
                        <a:rPr sz="800" b="1" spc="-20" dirty="0">
                          <a:solidFill>
                            <a:srgbClr val="FFFFFF"/>
                          </a:solidFill>
                          <a:latin typeface="Arial"/>
                          <a:cs typeface="Arial"/>
                        </a:rPr>
                        <a:t>Demonstrate</a:t>
                      </a:r>
                      <a:r>
                        <a:rPr sz="800" b="1" spc="-90" dirty="0">
                          <a:solidFill>
                            <a:srgbClr val="FFFFFF"/>
                          </a:solidFill>
                          <a:latin typeface="Arial"/>
                          <a:cs typeface="Arial"/>
                        </a:rPr>
                        <a:t> </a:t>
                      </a:r>
                      <a:r>
                        <a:rPr sz="800" b="1" spc="-5" dirty="0">
                          <a:solidFill>
                            <a:srgbClr val="FFFFFF"/>
                          </a:solidFill>
                          <a:latin typeface="Arial"/>
                          <a:cs typeface="Arial"/>
                        </a:rPr>
                        <a:t>the</a:t>
                      </a:r>
                      <a:r>
                        <a:rPr sz="800" b="1" spc="-70" dirty="0">
                          <a:solidFill>
                            <a:srgbClr val="FFFFFF"/>
                          </a:solidFill>
                          <a:latin typeface="Arial"/>
                          <a:cs typeface="Arial"/>
                        </a:rPr>
                        <a:t> </a:t>
                      </a:r>
                      <a:r>
                        <a:rPr sz="800" b="1" spc="-15" dirty="0">
                          <a:solidFill>
                            <a:srgbClr val="FFFFFF"/>
                          </a:solidFill>
                          <a:latin typeface="Arial"/>
                          <a:cs typeface="Arial"/>
                        </a:rPr>
                        <a:t>ability</a:t>
                      </a:r>
                      <a:r>
                        <a:rPr sz="800" b="1" spc="-75" dirty="0">
                          <a:solidFill>
                            <a:srgbClr val="FFFFFF"/>
                          </a:solidFill>
                          <a:latin typeface="Arial"/>
                          <a:cs typeface="Arial"/>
                        </a:rPr>
                        <a:t> </a:t>
                      </a:r>
                      <a:r>
                        <a:rPr sz="800" b="1" spc="5" dirty="0">
                          <a:solidFill>
                            <a:srgbClr val="FFFFFF"/>
                          </a:solidFill>
                          <a:latin typeface="Arial"/>
                          <a:cs typeface="Arial"/>
                        </a:rPr>
                        <a:t>to</a:t>
                      </a:r>
                      <a:r>
                        <a:rPr sz="800" b="1" spc="-80" dirty="0">
                          <a:solidFill>
                            <a:srgbClr val="FFFFFF"/>
                          </a:solidFill>
                          <a:latin typeface="Arial"/>
                          <a:cs typeface="Arial"/>
                        </a:rPr>
                        <a:t> </a:t>
                      </a:r>
                      <a:r>
                        <a:rPr sz="800" b="1" spc="-20" dirty="0">
                          <a:solidFill>
                            <a:srgbClr val="FFFFFF"/>
                          </a:solidFill>
                          <a:latin typeface="Arial"/>
                          <a:cs typeface="Arial"/>
                        </a:rPr>
                        <a:t>modify</a:t>
                      </a:r>
                      <a:r>
                        <a:rPr sz="800" b="1" spc="-80" dirty="0">
                          <a:solidFill>
                            <a:srgbClr val="FFFFFF"/>
                          </a:solidFill>
                          <a:latin typeface="Arial"/>
                          <a:cs typeface="Arial"/>
                        </a:rPr>
                        <a:t> </a:t>
                      </a:r>
                      <a:r>
                        <a:rPr sz="800" b="1" spc="-45" dirty="0">
                          <a:solidFill>
                            <a:srgbClr val="FFFFFF"/>
                          </a:solidFill>
                          <a:latin typeface="Arial"/>
                          <a:cs typeface="Arial"/>
                        </a:rPr>
                        <a:t>counseling</a:t>
                      </a:r>
                      <a:endParaRPr sz="800">
                        <a:latin typeface="Arial"/>
                        <a:cs typeface="Arial"/>
                      </a:endParaRPr>
                    </a:p>
                    <a:p>
                      <a:pPr marL="8255" marR="36830">
                        <a:lnSpc>
                          <a:spcPct val="110300"/>
                        </a:lnSpc>
                      </a:pPr>
                      <a:r>
                        <a:rPr sz="800" b="1" spc="-35" dirty="0">
                          <a:solidFill>
                            <a:srgbClr val="FFFFFF"/>
                          </a:solidFill>
                          <a:latin typeface="Arial"/>
                          <a:cs typeface="Arial"/>
                        </a:rPr>
                        <a:t>systems,</a:t>
                      </a:r>
                      <a:r>
                        <a:rPr sz="800" b="1" spc="-85" dirty="0">
                          <a:solidFill>
                            <a:srgbClr val="FFFFFF"/>
                          </a:solidFill>
                          <a:latin typeface="Arial"/>
                          <a:cs typeface="Arial"/>
                        </a:rPr>
                        <a:t> </a:t>
                      </a:r>
                      <a:r>
                        <a:rPr sz="800" b="1" spc="-20" dirty="0">
                          <a:solidFill>
                            <a:srgbClr val="FFFFFF"/>
                          </a:solidFill>
                          <a:latin typeface="Arial"/>
                          <a:cs typeface="Arial"/>
                        </a:rPr>
                        <a:t>theories,</a:t>
                      </a:r>
                      <a:r>
                        <a:rPr sz="800" b="1" spc="-80" dirty="0">
                          <a:solidFill>
                            <a:srgbClr val="FFFFFF"/>
                          </a:solidFill>
                          <a:latin typeface="Arial"/>
                          <a:cs typeface="Arial"/>
                        </a:rPr>
                        <a:t> </a:t>
                      </a:r>
                      <a:r>
                        <a:rPr sz="800" b="1" spc="-30" dirty="0">
                          <a:solidFill>
                            <a:srgbClr val="FFFFFF"/>
                          </a:solidFill>
                          <a:latin typeface="Arial"/>
                          <a:cs typeface="Arial"/>
                        </a:rPr>
                        <a:t>techniques,</a:t>
                      </a:r>
                      <a:r>
                        <a:rPr sz="800" b="1" spc="-90" dirty="0">
                          <a:solidFill>
                            <a:srgbClr val="FFFFFF"/>
                          </a:solidFill>
                          <a:latin typeface="Arial"/>
                          <a:cs typeface="Arial"/>
                        </a:rPr>
                        <a:t> </a:t>
                      </a:r>
                      <a:r>
                        <a:rPr sz="800" b="1" spc="-25" dirty="0">
                          <a:solidFill>
                            <a:srgbClr val="FFFFFF"/>
                          </a:solidFill>
                          <a:latin typeface="Arial"/>
                          <a:cs typeface="Arial"/>
                        </a:rPr>
                        <a:t>and</a:t>
                      </a:r>
                      <a:r>
                        <a:rPr sz="800" b="1" spc="-80" dirty="0">
                          <a:solidFill>
                            <a:srgbClr val="FFFFFF"/>
                          </a:solidFill>
                          <a:latin typeface="Arial"/>
                          <a:cs typeface="Arial"/>
                        </a:rPr>
                        <a:t> </a:t>
                      </a:r>
                      <a:r>
                        <a:rPr sz="800" b="1" spc="-25" dirty="0">
                          <a:solidFill>
                            <a:srgbClr val="FFFFFF"/>
                          </a:solidFill>
                          <a:latin typeface="Arial"/>
                          <a:cs typeface="Arial"/>
                        </a:rPr>
                        <a:t>interventions</a:t>
                      </a:r>
                      <a:r>
                        <a:rPr sz="800" b="1" spc="-85" dirty="0">
                          <a:solidFill>
                            <a:srgbClr val="FFFFFF"/>
                          </a:solidFill>
                          <a:latin typeface="Arial"/>
                          <a:cs typeface="Arial"/>
                        </a:rPr>
                        <a:t> </a:t>
                      </a:r>
                      <a:r>
                        <a:rPr sz="800" b="1" dirty="0">
                          <a:solidFill>
                            <a:srgbClr val="FFFFFF"/>
                          </a:solidFill>
                          <a:latin typeface="Arial"/>
                          <a:cs typeface="Arial"/>
                        </a:rPr>
                        <a:t>to  </a:t>
                      </a:r>
                      <a:r>
                        <a:rPr sz="800" b="1" spc="-20" dirty="0">
                          <a:solidFill>
                            <a:srgbClr val="FFFFFF"/>
                          </a:solidFill>
                          <a:latin typeface="Arial"/>
                          <a:cs typeface="Arial"/>
                        </a:rPr>
                        <a:t>make </a:t>
                      </a:r>
                      <a:r>
                        <a:rPr sz="800" b="1" spc="-5" dirty="0">
                          <a:solidFill>
                            <a:srgbClr val="FFFFFF"/>
                          </a:solidFill>
                          <a:latin typeface="Arial"/>
                          <a:cs typeface="Arial"/>
                        </a:rPr>
                        <a:t>them </a:t>
                      </a:r>
                      <a:r>
                        <a:rPr sz="800" b="1" spc="-25" dirty="0">
                          <a:solidFill>
                            <a:srgbClr val="FFFFFF"/>
                          </a:solidFill>
                          <a:latin typeface="Arial"/>
                          <a:cs typeface="Arial"/>
                        </a:rPr>
                        <a:t>culturally appropriate </a:t>
                      </a:r>
                      <a:r>
                        <a:rPr sz="800" b="1" spc="-20" dirty="0">
                          <a:solidFill>
                            <a:srgbClr val="FFFFFF"/>
                          </a:solidFill>
                          <a:latin typeface="Arial"/>
                          <a:cs typeface="Arial"/>
                        </a:rPr>
                        <a:t>for </a:t>
                      </a:r>
                      <a:r>
                        <a:rPr sz="800" b="1" spc="-40" dirty="0">
                          <a:solidFill>
                            <a:srgbClr val="FFFFFF"/>
                          </a:solidFill>
                          <a:latin typeface="Arial"/>
                          <a:cs typeface="Arial"/>
                        </a:rPr>
                        <a:t>diverse  </a:t>
                      </a:r>
                      <a:r>
                        <a:rPr sz="800" b="1" spc="-30" dirty="0">
                          <a:solidFill>
                            <a:srgbClr val="FFFFFF"/>
                          </a:solidFill>
                          <a:latin typeface="Arial"/>
                          <a:cs typeface="Arial"/>
                        </a:rPr>
                        <a:t>populations.</a:t>
                      </a:r>
                      <a:endParaRPr sz="80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31432">
                      <a:solidFill>
                        <a:srgbClr val="FFFFFF"/>
                      </a:solidFill>
                      <a:prstDash val="solid"/>
                    </a:lnB>
                    <a:solidFill>
                      <a:srgbClr val="40BAD2"/>
                    </a:solidFill>
                  </a:tcPr>
                </a:tc>
                <a:tc>
                  <a:txBody>
                    <a:bodyPr/>
                    <a:lstStyle/>
                    <a:p>
                      <a:pPr marL="8255">
                        <a:lnSpc>
                          <a:spcPct val="100000"/>
                        </a:lnSpc>
                        <a:spcBef>
                          <a:spcPts val="10"/>
                        </a:spcBef>
                      </a:pPr>
                      <a:r>
                        <a:rPr sz="800" b="1" spc="-40" dirty="0">
                          <a:solidFill>
                            <a:srgbClr val="FFFFFF"/>
                          </a:solidFill>
                          <a:latin typeface="Arial"/>
                          <a:cs typeface="Arial"/>
                        </a:rPr>
                        <a:t>CMHC</a:t>
                      </a:r>
                      <a:r>
                        <a:rPr sz="800" b="1" spc="-40" dirty="0">
                          <a:solidFill>
                            <a:srgbClr val="FFFFFF"/>
                          </a:solidFill>
                          <a:latin typeface="Helvetica"/>
                          <a:cs typeface="Helvetica"/>
                        </a:rPr>
                        <a:t>‐</a:t>
                      </a:r>
                      <a:r>
                        <a:rPr sz="800" b="1" spc="-40" dirty="0">
                          <a:solidFill>
                            <a:srgbClr val="FFFFFF"/>
                          </a:solidFill>
                          <a:latin typeface="Arial"/>
                          <a:cs typeface="Arial"/>
                        </a:rPr>
                        <a:t>F3</a:t>
                      </a:r>
                      <a:endParaRPr sz="800">
                        <a:latin typeface="Arial"/>
                        <a:cs typeface="Arial"/>
                      </a:endParaRPr>
                    </a:p>
                  </a:txBody>
                  <a:tcPr marL="0" marR="0" marT="1270" marB="0">
                    <a:lnL w="10477">
                      <a:solidFill>
                        <a:srgbClr val="FFFFFF"/>
                      </a:solidFill>
                      <a:prstDash val="solid"/>
                    </a:lnL>
                    <a:lnR w="10477">
                      <a:solidFill>
                        <a:srgbClr val="FFFFFF"/>
                      </a:solidFill>
                      <a:prstDash val="solid"/>
                    </a:lnR>
                    <a:lnT w="10477">
                      <a:solidFill>
                        <a:srgbClr val="FFFFFF"/>
                      </a:solidFill>
                      <a:prstDash val="solid"/>
                    </a:lnT>
                    <a:lnB w="31432">
                      <a:solidFill>
                        <a:srgbClr val="FFFFFF"/>
                      </a:solidFill>
                      <a:prstDash val="solid"/>
                    </a:lnB>
                    <a:solidFill>
                      <a:srgbClr val="40BAD2"/>
                    </a:solidFill>
                  </a:tcPr>
                </a:tc>
                <a:extLst>
                  <a:ext uri="{0D108BD9-81ED-4DB2-BD59-A6C34878D82A}">
                    <a16:rowId xmlns:a16="http://schemas.microsoft.com/office/drawing/2014/main" val="10000"/>
                  </a:ext>
                </a:extLst>
              </a:tr>
              <a:tr h="776477">
                <a:tc>
                  <a:txBody>
                    <a:bodyPr/>
                    <a:lstStyle/>
                    <a:p>
                      <a:pPr marL="8890">
                        <a:lnSpc>
                          <a:spcPts val="830"/>
                        </a:lnSpc>
                      </a:pPr>
                      <a:r>
                        <a:rPr sz="800" b="1" spc="-20" dirty="0">
                          <a:solidFill>
                            <a:srgbClr val="FFFFFF"/>
                          </a:solidFill>
                          <a:latin typeface="Arial"/>
                          <a:cs typeface="Arial"/>
                        </a:rPr>
                        <a:t>Demonstrate</a:t>
                      </a:r>
                      <a:r>
                        <a:rPr sz="800" b="1" spc="-80" dirty="0">
                          <a:solidFill>
                            <a:srgbClr val="FFFFFF"/>
                          </a:solidFill>
                          <a:latin typeface="Arial"/>
                          <a:cs typeface="Arial"/>
                        </a:rPr>
                        <a:t> </a:t>
                      </a:r>
                      <a:r>
                        <a:rPr sz="800" b="1" spc="-35" dirty="0">
                          <a:solidFill>
                            <a:srgbClr val="FFFFFF"/>
                          </a:solidFill>
                          <a:latin typeface="Arial"/>
                          <a:cs typeface="Arial"/>
                        </a:rPr>
                        <a:t>skill</a:t>
                      </a:r>
                      <a:r>
                        <a:rPr sz="800" b="1" spc="-60" dirty="0">
                          <a:solidFill>
                            <a:srgbClr val="FFFFFF"/>
                          </a:solidFill>
                          <a:latin typeface="Arial"/>
                          <a:cs typeface="Arial"/>
                        </a:rPr>
                        <a:t> </a:t>
                      </a:r>
                      <a:r>
                        <a:rPr sz="800" b="1" spc="-30" dirty="0">
                          <a:solidFill>
                            <a:srgbClr val="FFFFFF"/>
                          </a:solidFill>
                          <a:latin typeface="Arial"/>
                          <a:cs typeface="Arial"/>
                        </a:rPr>
                        <a:t>in</a:t>
                      </a:r>
                      <a:r>
                        <a:rPr sz="800" b="1" spc="-65" dirty="0">
                          <a:solidFill>
                            <a:srgbClr val="FFFFFF"/>
                          </a:solidFill>
                          <a:latin typeface="Arial"/>
                          <a:cs typeface="Arial"/>
                        </a:rPr>
                        <a:t> </a:t>
                      </a:r>
                      <a:r>
                        <a:rPr sz="800" b="1" spc="-40" dirty="0">
                          <a:solidFill>
                            <a:srgbClr val="FFFFFF"/>
                          </a:solidFill>
                          <a:latin typeface="Arial"/>
                          <a:cs typeface="Arial"/>
                        </a:rPr>
                        <a:t>conducting</a:t>
                      </a:r>
                      <a:r>
                        <a:rPr sz="800" b="1" spc="-75" dirty="0">
                          <a:solidFill>
                            <a:srgbClr val="FFFFFF"/>
                          </a:solidFill>
                          <a:latin typeface="Arial"/>
                          <a:cs typeface="Arial"/>
                        </a:rPr>
                        <a:t> </a:t>
                      </a:r>
                      <a:r>
                        <a:rPr sz="800" b="1" spc="-25" dirty="0">
                          <a:solidFill>
                            <a:srgbClr val="FFFFFF"/>
                          </a:solidFill>
                          <a:latin typeface="Arial"/>
                          <a:cs typeface="Arial"/>
                        </a:rPr>
                        <a:t>an</a:t>
                      </a:r>
                      <a:r>
                        <a:rPr sz="800" b="1" spc="-75" dirty="0">
                          <a:solidFill>
                            <a:srgbClr val="FFFFFF"/>
                          </a:solidFill>
                          <a:latin typeface="Arial"/>
                          <a:cs typeface="Arial"/>
                        </a:rPr>
                        <a:t> </a:t>
                      </a:r>
                      <a:r>
                        <a:rPr sz="800" b="1" spc="-15" dirty="0">
                          <a:solidFill>
                            <a:srgbClr val="FFFFFF"/>
                          </a:solidFill>
                          <a:latin typeface="Arial"/>
                          <a:cs typeface="Arial"/>
                        </a:rPr>
                        <a:t>intake</a:t>
                      </a:r>
                      <a:r>
                        <a:rPr sz="800" b="1" spc="-70" dirty="0">
                          <a:solidFill>
                            <a:srgbClr val="FFFFFF"/>
                          </a:solidFill>
                          <a:latin typeface="Arial"/>
                          <a:cs typeface="Arial"/>
                        </a:rPr>
                        <a:t> </a:t>
                      </a:r>
                      <a:r>
                        <a:rPr sz="800" b="1" spc="-15" dirty="0">
                          <a:solidFill>
                            <a:srgbClr val="FFFFFF"/>
                          </a:solidFill>
                          <a:latin typeface="Arial"/>
                          <a:cs typeface="Arial"/>
                        </a:rPr>
                        <a:t>interview,</a:t>
                      </a:r>
                      <a:endParaRPr sz="800">
                        <a:latin typeface="Arial"/>
                        <a:cs typeface="Arial"/>
                      </a:endParaRPr>
                    </a:p>
                    <a:p>
                      <a:pPr marL="8890" marR="135890">
                        <a:lnSpc>
                          <a:spcPct val="110400"/>
                        </a:lnSpc>
                      </a:pPr>
                      <a:r>
                        <a:rPr sz="800" b="1" spc="-20" dirty="0">
                          <a:solidFill>
                            <a:srgbClr val="FFFFFF"/>
                          </a:solidFill>
                          <a:latin typeface="Arial"/>
                          <a:cs typeface="Arial"/>
                        </a:rPr>
                        <a:t>a </a:t>
                      </a:r>
                      <a:r>
                        <a:rPr sz="800" b="1" spc="-10" dirty="0">
                          <a:solidFill>
                            <a:srgbClr val="FFFFFF"/>
                          </a:solidFill>
                          <a:latin typeface="Arial"/>
                          <a:cs typeface="Arial"/>
                        </a:rPr>
                        <a:t>mental </a:t>
                      </a:r>
                      <a:r>
                        <a:rPr sz="800" b="1" spc="-30" dirty="0">
                          <a:solidFill>
                            <a:srgbClr val="FFFFFF"/>
                          </a:solidFill>
                          <a:latin typeface="Arial"/>
                          <a:cs typeface="Arial"/>
                        </a:rPr>
                        <a:t>status </a:t>
                      </a:r>
                      <a:r>
                        <a:rPr sz="800" b="1" spc="-20" dirty="0">
                          <a:solidFill>
                            <a:srgbClr val="FFFFFF"/>
                          </a:solidFill>
                          <a:latin typeface="Arial"/>
                          <a:cs typeface="Arial"/>
                        </a:rPr>
                        <a:t>evaluation, a </a:t>
                      </a:r>
                      <a:r>
                        <a:rPr sz="800" b="1" spc="-50" dirty="0">
                          <a:solidFill>
                            <a:srgbClr val="FFFFFF"/>
                          </a:solidFill>
                          <a:latin typeface="Arial"/>
                          <a:cs typeface="Arial"/>
                        </a:rPr>
                        <a:t>biopsychosocial  </a:t>
                      </a:r>
                      <a:r>
                        <a:rPr sz="800" b="1" spc="-20" dirty="0">
                          <a:solidFill>
                            <a:srgbClr val="FFFFFF"/>
                          </a:solidFill>
                          <a:latin typeface="Arial"/>
                          <a:cs typeface="Arial"/>
                        </a:rPr>
                        <a:t>history, a </a:t>
                      </a:r>
                      <a:r>
                        <a:rPr sz="800" b="1" spc="-10" dirty="0">
                          <a:solidFill>
                            <a:srgbClr val="FFFFFF"/>
                          </a:solidFill>
                          <a:latin typeface="Arial"/>
                          <a:cs typeface="Arial"/>
                        </a:rPr>
                        <a:t>mental </a:t>
                      </a:r>
                      <a:r>
                        <a:rPr sz="800" b="1" spc="-15" dirty="0">
                          <a:solidFill>
                            <a:srgbClr val="FFFFFF"/>
                          </a:solidFill>
                          <a:latin typeface="Arial"/>
                          <a:cs typeface="Arial"/>
                        </a:rPr>
                        <a:t>health </a:t>
                      </a:r>
                      <a:r>
                        <a:rPr sz="800" b="1" spc="-20" dirty="0">
                          <a:solidFill>
                            <a:srgbClr val="FFFFFF"/>
                          </a:solidFill>
                          <a:latin typeface="Arial"/>
                          <a:cs typeface="Arial"/>
                        </a:rPr>
                        <a:t>history, </a:t>
                      </a:r>
                      <a:r>
                        <a:rPr sz="800" b="1" spc="-25" dirty="0">
                          <a:solidFill>
                            <a:srgbClr val="FFFFFF"/>
                          </a:solidFill>
                          <a:latin typeface="Arial"/>
                          <a:cs typeface="Arial"/>
                        </a:rPr>
                        <a:t>and </a:t>
                      </a:r>
                      <a:r>
                        <a:rPr sz="800" b="1" spc="-20" dirty="0">
                          <a:solidFill>
                            <a:srgbClr val="FFFFFF"/>
                          </a:solidFill>
                          <a:latin typeface="Arial"/>
                          <a:cs typeface="Arial"/>
                        </a:rPr>
                        <a:t>a  </a:t>
                      </a:r>
                      <a:r>
                        <a:rPr sz="800" b="1" spc="-45" dirty="0">
                          <a:solidFill>
                            <a:srgbClr val="FFFFFF"/>
                          </a:solidFill>
                          <a:latin typeface="Arial"/>
                          <a:cs typeface="Arial"/>
                        </a:rPr>
                        <a:t>psychological</a:t>
                      </a:r>
                      <a:r>
                        <a:rPr sz="800" b="1" spc="-90" dirty="0">
                          <a:solidFill>
                            <a:srgbClr val="FFFFFF"/>
                          </a:solidFill>
                          <a:latin typeface="Arial"/>
                          <a:cs typeface="Arial"/>
                        </a:rPr>
                        <a:t> </a:t>
                      </a:r>
                      <a:r>
                        <a:rPr sz="800" b="1" spc="-45" dirty="0">
                          <a:solidFill>
                            <a:srgbClr val="FFFFFF"/>
                          </a:solidFill>
                          <a:latin typeface="Arial"/>
                          <a:cs typeface="Arial"/>
                        </a:rPr>
                        <a:t>assessment</a:t>
                      </a:r>
                      <a:r>
                        <a:rPr sz="800" b="1" spc="-85" dirty="0">
                          <a:solidFill>
                            <a:srgbClr val="FFFFFF"/>
                          </a:solidFill>
                          <a:latin typeface="Arial"/>
                          <a:cs typeface="Arial"/>
                        </a:rPr>
                        <a:t> </a:t>
                      </a:r>
                      <a:r>
                        <a:rPr sz="800" b="1" spc="-20" dirty="0">
                          <a:solidFill>
                            <a:srgbClr val="FFFFFF"/>
                          </a:solidFill>
                          <a:latin typeface="Arial"/>
                          <a:cs typeface="Arial"/>
                        </a:rPr>
                        <a:t>for</a:t>
                      </a:r>
                      <a:r>
                        <a:rPr sz="800" b="1" spc="-70" dirty="0">
                          <a:solidFill>
                            <a:srgbClr val="FFFFFF"/>
                          </a:solidFill>
                          <a:latin typeface="Arial"/>
                          <a:cs typeface="Arial"/>
                        </a:rPr>
                        <a:t> </a:t>
                      </a:r>
                      <a:r>
                        <a:rPr sz="800" b="1" spc="-5" dirty="0">
                          <a:solidFill>
                            <a:srgbClr val="FFFFFF"/>
                          </a:solidFill>
                          <a:latin typeface="Arial"/>
                          <a:cs typeface="Arial"/>
                        </a:rPr>
                        <a:t>treatment</a:t>
                      </a:r>
                      <a:r>
                        <a:rPr sz="800" b="1" spc="-90" dirty="0">
                          <a:solidFill>
                            <a:srgbClr val="FFFFFF"/>
                          </a:solidFill>
                          <a:latin typeface="Arial"/>
                          <a:cs typeface="Arial"/>
                        </a:rPr>
                        <a:t> </a:t>
                      </a:r>
                      <a:r>
                        <a:rPr sz="800" b="1" spc="-30" dirty="0">
                          <a:solidFill>
                            <a:srgbClr val="FFFFFF"/>
                          </a:solidFill>
                          <a:latin typeface="Arial"/>
                          <a:cs typeface="Arial"/>
                        </a:rPr>
                        <a:t>planning  </a:t>
                      </a:r>
                      <a:r>
                        <a:rPr sz="800" b="1" spc="-25" dirty="0">
                          <a:solidFill>
                            <a:srgbClr val="FFFFFF"/>
                          </a:solidFill>
                          <a:latin typeface="Arial"/>
                          <a:cs typeface="Arial"/>
                        </a:rPr>
                        <a:t>and </a:t>
                      </a:r>
                      <a:r>
                        <a:rPr sz="800" b="1" spc="-45" dirty="0">
                          <a:solidFill>
                            <a:srgbClr val="FFFFFF"/>
                          </a:solidFill>
                          <a:latin typeface="Arial"/>
                          <a:cs typeface="Arial"/>
                        </a:rPr>
                        <a:t>caseload</a:t>
                      </a:r>
                      <a:r>
                        <a:rPr sz="800" b="1" spc="-185" dirty="0">
                          <a:solidFill>
                            <a:srgbClr val="FFFFFF"/>
                          </a:solidFill>
                          <a:latin typeface="Arial"/>
                          <a:cs typeface="Arial"/>
                        </a:rPr>
                        <a:t> </a:t>
                      </a:r>
                      <a:r>
                        <a:rPr sz="800" b="1" spc="-15" dirty="0">
                          <a:solidFill>
                            <a:srgbClr val="FFFFFF"/>
                          </a:solidFill>
                          <a:latin typeface="Arial"/>
                          <a:cs typeface="Arial"/>
                        </a:rPr>
                        <a:t>management.</a:t>
                      </a:r>
                      <a:endParaRPr sz="800">
                        <a:latin typeface="Arial"/>
                        <a:cs typeface="Arial"/>
                      </a:endParaRPr>
                    </a:p>
                  </a:txBody>
                  <a:tcPr marL="0" marR="0" marT="0" marB="0">
                    <a:lnL w="10477">
                      <a:solidFill>
                        <a:srgbClr val="FFFFFF"/>
                      </a:solidFill>
                      <a:prstDash val="solid"/>
                    </a:lnL>
                    <a:lnR w="10477">
                      <a:solidFill>
                        <a:srgbClr val="FFFFFF"/>
                      </a:solidFill>
                      <a:prstDash val="solid"/>
                    </a:lnR>
                    <a:lnT w="31432">
                      <a:solidFill>
                        <a:srgbClr val="FFFFFF"/>
                      </a:solidFill>
                      <a:prstDash val="solid"/>
                    </a:lnT>
                    <a:lnB w="10477">
                      <a:solidFill>
                        <a:srgbClr val="FFFFFF"/>
                      </a:solidFill>
                      <a:prstDash val="solid"/>
                    </a:lnB>
                    <a:solidFill>
                      <a:srgbClr val="40BAD2"/>
                    </a:solidFill>
                  </a:tcPr>
                </a:tc>
                <a:tc>
                  <a:txBody>
                    <a:bodyPr/>
                    <a:lstStyle/>
                    <a:p>
                      <a:pPr marL="8255">
                        <a:lnSpc>
                          <a:spcPts val="890"/>
                        </a:lnSpc>
                      </a:pPr>
                      <a:r>
                        <a:rPr sz="800" spc="-40" dirty="0">
                          <a:latin typeface="Arial"/>
                          <a:cs typeface="Arial"/>
                        </a:rPr>
                        <a:t>CMHC</a:t>
                      </a:r>
                      <a:r>
                        <a:rPr sz="800" spc="-40" dirty="0">
                          <a:latin typeface="Arial Unicode MS"/>
                          <a:cs typeface="Arial Unicode MS"/>
                        </a:rPr>
                        <a:t>‐</a:t>
                      </a:r>
                      <a:r>
                        <a:rPr sz="800" spc="-40" dirty="0">
                          <a:latin typeface="Arial"/>
                          <a:cs typeface="Arial"/>
                        </a:rPr>
                        <a:t>H2</a:t>
                      </a:r>
                      <a:endParaRPr sz="800">
                        <a:latin typeface="Arial"/>
                        <a:cs typeface="Arial"/>
                      </a:endParaRPr>
                    </a:p>
                  </a:txBody>
                  <a:tcPr marL="0" marR="0" marT="0" marB="0">
                    <a:lnL w="10477">
                      <a:solidFill>
                        <a:srgbClr val="FFFFFF"/>
                      </a:solidFill>
                      <a:prstDash val="solid"/>
                    </a:lnL>
                    <a:lnR w="10477">
                      <a:solidFill>
                        <a:srgbClr val="FFFFFF"/>
                      </a:solidFill>
                      <a:prstDash val="solid"/>
                    </a:lnR>
                    <a:lnT w="31432">
                      <a:solidFill>
                        <a:srgbClr val="FFFFFF"/>
                      </a:solidFill>
                      <a:prstDash val="solid"/>
                    </a:lnT>
                    <a:lnB w="10477">
                      <a:solidFill>
                        <a:srgbClr val="FFFFFF"/>
                      </a:solidFill>
                      <a:prstDash val="solid"/>
                    </a:lnB>
                    <a:solidFill>
                      <a:srgbClr val="CEE7EE"/>
                    </a:solidFill>
                  </a:tcPr>
                </a:tc>
                <a:extLst>
                  <a:ext uri="{0D108BD9-81ED-4DB2-BD59-A6C34878D82A}">
                    <a16:rowId xmlns:a16="http://schemas.microsoft.com/office/drawing/2014/main" val="10001"/>
                  </a:ext>
                </a:extLst>
              </a:tr>
              <a:tr h="403860">
                <a:tc>
                  <a:txBody>
                    <a:bodyPr/>
                    <a:lstStyle/>
                    <a:p>
                      <a:pPr marL="8255">
                        <a:lnSpc>
                          <a:spcPts val="905"/>
                        </a:lnSpc>
                      </a:pPr>
                      <a:r>
                        <a:rPr sz="800" b="1" spc="-40" dirty="0">
                          <a:solidFill>
                            <a:srgbClr val="FFFFFF"/>
                          </a:solidFill>
                          <a:latin typeface="Arial"/>
                          <a:cs typeface="Arial"/>
                        </a:rPr>
                        <a:t>Screen</a:t>
                      </a:r>
                      <a:r>
                        <a:rPr sz="800" b="1" spc="-85" dirty="0">
                          <a:solidFill>
                            <a:srgbClr val="FFFFFF"/>
                          </a:solidFill>
                          <a:latin typeface="Arial"/>
                          <a:cs typeface="Arial"/>
                        </a:rPr>
                        <a:t> </a:t>
                      </a:r>
                      <a:r>
                        <a:rPr sz="800" b="1" spc="-20" dirty="0">
                          <a:solidFill>
                            <a:srgbClr val="FFFFFF"/>
                          </a:solidFill>
                          <a:latin typeface="Arial"/>
                          <a:cs typeface="Arial"/>
                        </a:rPr>
                        <a:t>for</a:t>
                      </a:r>
                      <a:r>
                        <a:rPr sz="800" b="1" spc="-65" dirty="0">
                          <a:solidFill>
                            <a:srgbClr val="FFFFFF"/>
                          </a:solidFill>
                          <a:latin typeface="Arial"/>
                          <a:cs typeface="Arial"/>
                        </a:rPr>
                        <a:t> </a:t>
                      </a:r>
                      <a:r>
                        <a:rPr sz="800" b="1" spc="-20" dirty="0">
                          <a:solidFill>
                            <a:srgbClr val="FFFFFF"/>
                          </a:solidFill>
                          <a:latin typeface="Arial"/>
                          <a:cs typeface="Arial"/>
                        </a:rPr>
                        <a:t>addiction,</a:t>
                      </a:r>
                      <a:r>
                        <a:rPr sz="800" b="1" spc="-80" dirty="0">
                          <a:solidFill>
                            <a:srgbClr val="FFFFFF"/>
                          </a:solidFill>
                          <a:latin typeface="Arial"/>
                          <a:cs typeface="Arial"/>
                        </a:rPr>
                        <a:t> </a:t>
                      </a:r>
                      <a:r>
                        <a:rPr sz="800" b="1" spc="-40" dirty="0">
                          <a:solidFill>
                            <a:srgbClr val="FFFFFF"/>
                          </a:solidFill>
                          <a:latin typeface="Arial"/>
                          <a:cs typeface="Arial"/>
                        </a:rPr>
                        <a:t>aggression,</a:t>
                      </a:r>
                      <a:r>
                        <a:rPr sz="800" b="1" spc="-85" dirty="0">
                          <a:solidFill>
                            <a:srgbClr val="FFFFFF"/>
                          </a:solidFill>
                          <a:latin typeface="Arial"/>
                          <a:cs typeface="Arial"/>
                        </a:rPr>
                        <a:t> </a:t>
                      </a:r>
                      <a:r>
                        <a:rPr sz="800" b="1" spc="-25" dirty="0">
                          <a:solidFill>
                            <a:srgbClr val="FFFFFF"/>
                          </a:solidFill>
                          <a:latin typeface="Arial"/>
                          <a:cs typeface="Arial"/>
                        </a:rPr>
                        <a:t>and</a:t>
                      </a:r>
                      <a:r>
                        <a:rPr sz="800" b="1" spc="-70" dirty="0">
                          <a:solidFill>
                            <a:srgbClr val="FFFFFF"/>
                          </a:solidFill>
                          <a:latin typeface="Arial"/>
                          <a:cs typeface="Arial"/>
                        </a:rPr>
                        <a:t> </a:t>
                      </a:r>
                      <a:r>
                        <a:rPr sz="800" b="1" spc="-30" dirty="0">
                          <a:solidFill>
                            <a:srgbClr val="FFFFFF"/>
                          </a:solidFill>
                          <a:latin typeface="Arial"/>
                          <a:cs typeface="Arial"/>
                        </a:rPr>
                        <a:t>danger</a:t>
                      </a:r>
                      <a:r>
                        <a:rPr sz="800" b="1" spc="-80" dirty="0">
                          <a:solidFill>
                            <a:srgbClr val="FFFFFF"/>
                          </a:solidFill>
                          <a:latin typeface="Arial"/>
                          <a:cs typeface="Arial"/>
                        </a:rPr>
                        <a:t> </a:t>
                      </a:r>
                      <a:r>
                        <a:rPr sz="800" b="1" spc="5" dirty="0">
                          <a:solidFill>
                            <a:srgbClr val="FFFFFF"/>
                          </a:solidFill>
                          <a:latin typeface="Arial"/>
                          <a:cs typeface="Arial"/>
                        </a:rPr>
                        <a:t>to</a:t>
                      </a:r>
                      <a:r>
                        <a:rPr sz="800" b="1" spc="-65" dirty="0">
                          <a:solidFill>
                            <a:srgbClr val="FFFFFF"/>
                          </a:solidFill>
                          <a:latin typeface="Arial"/>
                          <a:cs typeface="Arial"/>
                        </a:rPr>
                        <a:t> </a:t>
                      </a:r>
                      <a:r>
                        <a:rPr sz="800" b="1" spc="-35" dirty="0">
                          <a:solidFill>
                            <a:srgbClr val="FFFFFF"/>
                          </a:solidFill>
                          <a:latin typeface="Arial"/>
                          <a:cs typeface="Arial"/>
                        </a:rPr>
                        <a:t>self</a:t>
                      </a:r>
                      <a:endParaRPr sz="800">
                        <a:latin typeface="Arial"/>
                        <a:cs typeface="Arial"/>
                      </a:endParaRPr>
                    </a:p>
                    <a:p>
                      <a:pPr marL="8255" marR="334645" indent="-635">
                        <a:lnSpc>
                          <a:spcPct val="110700"/>
                        </a:lnSpc>
                      </a:pPr>
                      <a:r>
                        <a:rPr sz="800" b="1" spc="-20" dirty="0">
                          <a:solidFill>
                            <a:srgbClr val="FFFFFF"/>
                          </a:solidFill>
                          <a:latin typeface="Arial"/>
                          <a:cs typeface="Arial"/>
                        </a:rPr>
                        <a:t>and/or</a:t>
                      </a:r>
                      <a:r>
                        <a:rPr sz="800" b="1" spc="-75" dirty="0">
                          <a:solidFill>
                            <a:srgbClr val="FFFFFF"/>
                          </a:solidFill>
                          <a:latin typeface="Arial"/>
                          <a:cs typeface="Arial"/>
                        </a:rPr>
                        <a:t> </a:t>
                      </a:r>
                      <a:r>
                        <a:rPr sz="800" b="1" spc="-20" dirty="0">
                          <a:solidFill>
                            <a:srgbClr val="FFFFFF"/>
                          </a:solidFill>
                          <a:latin typeface="Arial"/>
                          <a:cs typeface="Arial"/>
                        </a:rPr>
                        <a:t>others,</a:t>
                      </a:r>
                      <a:r>
                        <a:rPr sz="800" b="1" spc="-75" dirty="0">
                          <a:solidFill>
                            <a:srgbClr val="FFFFFF"/>
                          </a:solidFill>
                          <a:latin typeface="Arial"/>
                          <a:cs typeface="Arial"/>
                        </a:rPr>
                        <a:t> </a:t>
                      </a:r>
                      <a:r>
                        <a:rPr sz="800" b="1" spc="-60" dirty="0">
                          <a:solidFill>
                            <a:srgbClr val="FFFFFF"/>
                          </a:solidFill>
                          <a:latin typeface="Arial"/>
                          <a:cs typeface="Arial"/>
                        </a:rPr>
                        <a:t>as</a:t>
                      </a:r>
                      <a:r>
                        <a:rPr sz="800" b="1" spc="-70" dirty="0">
                          <a:solidFill>
                            <a:srgbClr val="FFFFFF"/>
                          </a:solidFill>
                          <a:latin typeface="Arial"/>
                          <a:cs typeface="Arial"/>
                        </a:rPr>
                        <a:t> </a:t>
                      </a:r>
                      <a:r>
                        <a:rPr sz="800" b="1" spc="-15" dirty="0">
                          <a:solidFill>
                            <a:srgbClr val="FFFFFF"/>
                          </a:solidFill>
                          <a:latin typeface="Arial"/>
                          <a:cs typeface="Arial"/>
                        </a:rPr>
                        <a:t>well</a:t>
                      </a:r>
                      <a:r>
                        <a:rPr sz="800" b="1" spc="-75" dirty="0">
                          <a:solidFill>
                            <a:srgbClr val="FFFFFF"/>
                          </a:solidFill>
                          <a:latin typeface="Arial"/>
                          <a:cs typeface="Arial"/>
                        </a:rPr>
                        <a:t> </a:t>
                      </a:r>
                      <a:r>
                        <a:rPr sz="800" b="1" spc="-60" dirty="0">
                          <a:solidFill>
                            <a:srgbClr val="FFFFFF"/>
                          </a:solidFill>
                          <a:latin typeface="Arial"/>
                          <a:cs typeface="Arial"/>
                        </a:rPr>
                        <a:t>as</a:t>
                      </a:r>
                      <a:r>
                        <a:rPr sz="800" b="1" spc="-65" dirty="0">
                          <a:solidFill>
                            <a:srgbClr val="FFFFFF"/>
                          </a:solidFill>
                          <a:latin typeface="Arial"/>
                          <a:cs typeface="Arial"/>
                        </a:rPr>
                        <a:t> </a:t>
                      </a:r>
                      <a:r>
                        <a:rPr sz="800" b="1" spc="-40" dirty="0">
                          <a:solidFill>
                            <a:srgbClr val="FFFFFF"/>
                          </a:solidFill>
                          <a:latin typeface="Arial"/>
                          <a:cs typeface="Arial"/>
                        </a:rPr>
                        <a:t>co</a:t>
                      </a:r>
                      <a:r>
                        <a:rPr sz="800" b="1" spc="-40" dirty="0">
                          <a:solidFill>
                            <a:srgbClr val="FFFFFF"/>
                          </a:solidFill>
                          <a:latin typeface="Helvetica"/>
                          <a:cs typeface="Helvetica"/>
                        </a:rPr>
                        <a:t>‐</a:t>
                      </a:r>
                      <a:r>
                        <a:rPr sz="800" b="1" spc="-40" dirty="0">
                          <a:solidFill>
                            <a:srgbClr val="FFFFFF"/>
                          </a:solidFill>
                          <a:latin typeface="Arial"/>
                          <a:cs typeface="Arial"/>
                        </a:rPr>
                        <a:t>occurring</a:t>
                      </a:r>
                      <a:r>
                        <a:rPr sz="800" b="1" spc="-90" dirty="0">
                          <a:solidFill>
                            <a:srgbClr val="FFFFFF"/>
                          </a:solidFill>
                          <a:latin typeface="Arial"/>
                          <a:cs typeface="Arial"/>
                        </a:rPr>
                        <a:t> </a:t>
                      </a:r>
                      <a:r>
                        <a:rPr sz="800" b="1" spc="-10" dirty="0">
                          <a:solidFill>
                            <a:srgbClr val="FFFFFF"/>
                          </a:solidFill>
                          <a:latin typeface="Arial"/>
                          <a:cs typeface="Arial"/>
                        </a:rPr>
                        <a:t>mental  </a:t>
                      </a:r>
                      <a:r>
                        <a:rPr sz="800" b="1" spc="-40" dirty="0">
                          <a:solidFill>
                            <a:srgbClr val="FFFFFF"/>
                          </a:solidFill>
                          <a:latin typeface="Arial"/>
                          <a:cs typeface="Arial"/>
                        </a:rPr>
                        <a:t>disorders.</a:t>
                      </a:r>
                      <a:endParaRPr sz="80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40BAD2"/>
                    </a:solidFill>
                  </a:tcPr>
                </a:tc>
                <a:tc>
                  <a:txBody>
                    <a:bodyPr/>
                    <a:lstStyle/>
                    <a:p>
                      <a:pPr marL="8255">
                        <a:lnSpc>
                          <a:spcPct val="100000"/>
                        </a:lnSpc>
                        <a:spcBef>
                          <a:spcPts val="5"/>
                        </a:spcBef>
                      </a:pPr>
                      <a:r>
                        <a:rPr sz="800" spc="-45" dirty="0">
                          <a:latin typeface="Arial"/>
                          <a:cs typeface="Arial"/>
                        </a:rPr>
                        <a:t>CMHC</a:t>
                      </a:r>
                      <a:r>
                        <a:rPr sz="800" spc="-45" dirty="0">
                          <a:latin typeface="Arial Unicode MS"/>
                          <a:cs typeface="Arial Unicode MS"/>
                        </a:rPr>
                        <a:t>‐</a:t>
                      </a:r>
                      <a:r>
                        <a:rPr sz="800" spc="-45" dirty="0">
                          <a:latin typeface="Arial"/>
                          <a:cs typeface="Arial"/>
                        </a:rPr>
                        <a:t>H3</a:t>
                      </a:r>
                      <a:endParaRPr sz="800">
                        <a:latin typeface="Arial"/>
                        <a:cs typeface="Arial"/>
                      </a:endParaRPr>
                    </a:p>
                  </a:txBody>
                  <a:tcPr marL="0" marR="0" marT="635"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E8F3F7"/>
                    </a:solidFill>
                  </a:tcPr>
                </a:tc>
                <a:extLst>
                  <a:ext uri="{0D108BD9-81ED-4DB2-BD59-A6C34878D82A}">
                    <a16:rowId xmlns:a16="http://schemas.microsoft.com/office/drawing/2014/main" val="10002"/>
                  </a:ext>
                </a:extLst>
              </a:tr>
              <a:tr h="646176">
                <a:tc>
                  <a:txBody>
                    <a:bodyPr/>
                    <a:lstStyle/>
                    <a:p>
                      <a:pPr marL="8255">
                        <a:lnSpc>
                          <a:spcPts val="905"/>
                        </a:lnSpc>
                      </a:pPr>
                      <a:r>
                        <a:rPr sz="800" b="1" spc="-30" dirty="0">
                          <a:solidFill>
                            <a:srgbClr val="FFFFFF"/>
                          </a:solidFill>
                          <a:latin typeface="Arial"/>
                          <a:cs typeface="Arial"/>
                        </a:rPr>
                        <a:t>Apply</a:t>
                      </a:r>
                      <a:r>
                        <a:rPr sz="800" b="1" spc="-80" dirty="0">
                          <a:solidFill>
                            <a:srgbClr val="FFFFFF"/>
                          </a:solidFill>
                          <a:latin typeface="Arial"/>
                          <a:cs typeface="Arial"/>
                        </a:rPr>
                        <a:t> </a:t>
                      </a:r>
                      <a:r>
                        <a:rPr sz="800" b="1" spc="-5" dirty="0">
                          <a:solidFill>
                            <a:srgbClr val="FFFFFF"/>
                          </a:solidFill>
                          <a:latin typeface="Arial"/>
                          <a:cs typeface="Arial"/>
                        </a:rPr>
                        <a:t>the</a:t>
                      </a:r>
                      <a:r>
                        <a:rPr sz="800" b="1" spc="-70" dirty="0">
                          <a:solidFill>
                            <a:srgbClr val="FFFFFF"/>
                          </a:solidFill>
                          <a:latin typeface="Arial"/>
                          <a:cs typeface="Arial"/>
                        </a:rPr>
                        <a:t> </a:t>
                      </a:r>
                      <a:r>
                        <a:rPr sz="800" b="1" spc="-45" dirty="0">
                          <a:solidFill>
                            <a:srgbClr val="FFFFFF"/>
                          </a:solidFill>
                          <a:latin typeface="Arial"/>
                          <a:cs typeface="Arial"/>
                        </a:rPr>
                        <a:t>assessment</a:t>
                      </a:r>
                      <a:r>
                        <a:rPr sz="800" b="1" spc="-95" dirty="0">
                          <a:solidFill>
                            <a:srgbClr val="FFFFFF"/>
                          </a:solidFill>
                          <a:latin typeface="Arial"/>
                          <a:cs typeface="Arial"/>
                        </a:rPr>
                        <a:t> </a:t>
                      </a:r>
                      <a:r>
                        <a:rPr sz="800" b="1" spc="-15" dirty="0">
                          <a:solidFill>
                            <a:srgbClr val="FFFFFF"/>
                          </a:solidFill>
                          <a:latin typeface="Arial"/>
                          <a:cs typeface="Arial"/>
                        </a:rPr>
                        <a:t>of</a:t>
                      </a:r>
                      <a:r>
                        <a:rPr sz="800" b="1" spc="-75" dirty="0">
                          <a:solidFill>
                            <a:srgbClr val="FFFFFF"/>
                          </a:solidFill>
                          <a:latin typeface="Arial"/>
                          <a:cs typeface="Arial"/>
                        </a:rPr>
                        <a:t> </a:t>
                      </a:r>
                      <a:r>
                        <a:rPr sz="800" b="1" spc="-20" dirty="0">
                          <a:solidFill>
                            <a:srgbClr val="FFFFFF"/>
                          </a:solidFill>
                          <a:latin typeface="Arial"/>
                          <a:cs typeface="Arial"/>
                        </a:rPr>
                        <a:t>a</a:t>
                      </a:r>
                      <a:r>
                        <a:rPr sz="800" b="1" spc="-75" dirty="0">
                          <a:solidFill>
                            <a:srgbClr val="FFFFFF"/>
                          </a:solidFill>
                          <a:latin typeface="Arial"/>
                          <a:cs typeface="Arial"/>
                        </a:rPr>
                        <a:t> </a:t>
                      </a:r>
                      <a:r>
                        <a:rPr sz="800" b="1" spc="-30" dirty="0">
                          <a:solidFill>
                            <a:srgbClr val="FFFFFF"/>
                          </a:solidFill>
                          <a:latin typeface="Arial"/>
                          <a:cs typeface="Arial"/>
                        </a:rPr>
                        <a:t>client’s</a:t>
                      </a:r>
                      <a:r>
                        <a:rPr sz="800" b="1" spc="-90" dirty="0">
                          <a:solidFill>
                            <a:srgbClr val="FFFFFF"/>
                          </a:solidFill>
                          <a:latin typeface="Arial"/>
                          <a:cs typeface="Arial"/>
                        </a:rPr>
                        <a:t> </a:t>
                      </a:r>
                      <a:r>
                        <a:rPr sz="800" b="1" spc="-30" dirty="0">
                          <a:solidFill>
                            <a:srgbClr val="FFFFFF"/>
                          </a:solidFill>
                          <a:latin typeface="Arial"/>
                          <a:cs typeface="Arial"/>
                        </a:rPr>
                        <a:t>stage</a:t>
                      </a:r>
                      <a:r>
                        <a:rPr sz="800" b="1" spc="-80" dirty="0">
                          <a:solidFill>
                            <a:srgbClr val="FFFFFF"/>
                          </a:solidFill>
                          <a:latin typeface="Arial"/>
                          <a:cs typeface="Arial"/>
                        </a:rPr>
                        <a:t> </a:t>
                      </a:r>
                      <a:r>
                        <a:rPr sz="800" b="1" spc="-20" dirty="0">
                          <a:solidFill>
                            <a:srgbClr val="FFFFFF"/>
                          </a:solidFill>
                          <a:latin typeface="Arial"/>
                          <a:cs typeface="Arial"/>
                        </a:rPr>
                        <a:t>of</a:t>
                      </a:r>
                      <a:endParaRPr sz="800">
                        <a:latin typeface="Arial"/>
                        <a:cs typeface="Arial"/>
                      </a:endParaRPr>
                    </a:p>
                    <a:p>
                      <a:pPr marL="8255" marR="73025">
                        <a:lnSpc>
                          <a:spcPct val="110300"/>
                        </a:lnSpc>
                      </a:pPr>
                      <a:r>
                        <a:rPr sz="800" b="1" spc="-30" dirty="0">
                          <a:solidFill>
                            <a:srgbClr val="FFFFFF"/>
                          </a:solidFill>
                          <a:latin typeface="Arial"/>
                          <a:cs typeface="Arial"/>
                        </a:rPr>
                        <a:t>dependence,</a:t>
                      </a:r>
                      <a:r>
                        <a:rPr sz="800" b="1" spc="-85" dirty="0">
                          <a:solidFill>
                            <a:srgbClr val="FFFFFF"/>
                          </a:solidFill>
                          <a:latin typeface="Arial"/>
                          <a:cs typeface="Arial"/>
                        </a:rPr>
                        <a:t> </a:t>
                      </a:r>
                      <a:r>
                        <a:rPr sz="800" b="1" spc="-25" dirty="0">
                          <a:solidFill>
                            <a:srgbClr val="FFFFFF"/>
                          </a:solidFill>
                          <a:latin typeface="Arial"/>
                          <a:cs typeface="Arial"/>
                        </a:rPr>
                        <a:t>change,</a:t>
                      </a:r>
                      <a:r>
                        <a:rPr sz="800" b="1" spc="-85" dirty="0">
                          <a:solidFill>
                            <a:srgbClr val="FFFFFF"/>
                          </a:solidFill>
                          <a:latin typeface="Arial"/>
                          <a:cs typeface="Arial"/>
                        </a:rPr>
                        <a:t> </a:t>
                      </a:r>
                      <a:r>
                        <a:rPr sz="800" b="1" spc="-30" dirty="0">
                          <a:solidFill>
                            <a:srgbClr val="FFFFFF"/>
                          </a:solidFill>
                          <a:latin typeface="Arial"/>
                          <a:cs typeface="Arial"/>
                        </a:rPr>
                        <a:t>or</a:t>
                      </a:r>
                      <a:r>
                        <a:rPr sz="800" b="1" spc="-65" dirty="0">
                          <a:solidFill>
                            <a:srgbClr val="FFFFFF"/>
                          </a:solidFill>
                          <a:latin typeface="Arial"/>
                          <a:cs typeface="Arial"/>
                        </a:rPr>
                        <a:t> </a:t>
                      </a:r>
                      <a:r>
                        <a:rPr sz="800" b="1" spc="-35" dirty="0">
                          <a:solidFill>
                            <a:srgbClr val="FFFFFF"/>
                          </a:solidFill>
                          <a:latin typeface="Arial"/>
                          <a:cs typeface="Arial"/>
                        </a:rPr>
                        <a:t>recovery</a:t>
                      </a:r>
                      <a:r>
                        <a:rPr sz="800" b="1" spc="-80" dirty="0">
                          <a:solidFill>
                            <a:srgbClr val="FFFFFF"/>
                          </a:solidFill>
                          <a:latin typeface="Arial"/>
                          <a:cs typeface="Arial"/>
                        </a:rPr>
                        <a:t> </a:t>
                      </a:r>
                      <a:r>
                        <a:rPr sz="800" b="1" spc="5" dirty="0">
                          <a:solidFill>
                            <a:srgbClr val="FFFFFF"/>
                          </a:solidFill>
                          <a:latin typeface="Arial"/>
                          <a:cs typeface="Arial"/>
                        </a:rPr>
                        <a:t>to</a:t>
                      </a:r>
                      <a:r>
                        <a:rPr sz="800" b="1" spc="-65" dirty="0">
                          <a:solidFill>
                            <a:srgbClr val="FFFFFF"/>
                          </a:solidFill>
                          <a:latin typeface="Arial"/>
                          <a:cs typeface="Arial"/>
                        </a:rPr>
                        <a:t> </a:t>
                      </a:r>
                      <a:r>
                        <a:rPr sz="800" b="1" spc="-15" dirty="0">
                          <a:solidFill>
                            <a:srgbClr val="FFFFFF"/>
                          </a:solidFill>
                          <a:latin typeface="Arial"/>
                          <a:cs typeface="Arial"/>
                        </a:rPr>
                        <a:t>determine</a:t>
                      </a:r>
                      <a:r>
                        <a:rPr sz="800" b="1" spc="-80" dirty="0">
                          <a:solidFill>
                            <a:srgbClr val="FFFFFF"/>
                          </a:solidFill>
                          <a:latin typeface="Arial"/>
                          <a:cs typeface="Arial"/>
                        </a:rPr>
                        <a:t> </a:t>
                      </a:r>
                      <a:r>
                        <a:rPr sz="800" b="1" spc="-5" dirty="0">
                          <a:solidFill>
                            <a:srgbClr val="FFFFFF"/>
                          </a:solidFill>
                          <a:latin typeface="Arial"/>
                          <a:cs typeface="Arial"/>
                        </a:rPr>
                        <a:t>the  </a:t>
                      </a:r>
                      <a:r>
                        <a:rPr sz="800" b="1" spc="-25" dirty="0">
                          <a:solidFill>
                            <a:srgbClr val="FFFFFF"/>
                          </a:solidFill>
                          <a:latin typeface="Arial"/>
                          <a:cs typeface="Arial"/>
                        </a:rPr>
                        <a:t>appropriate </a:t>
                      </a:r>
                      <a:r>
                        <a:rPr sz="800" b="1" spc="-5" dirty="0">
                          <a:solidFill>
                            <a:srgbClr val="FFFFFF"/>
                          </a:solidFill>
                          <a:latin typeface="Arial"/>
                          <a:cs typeface="Arial"/>
                        </a:rPr>
                        <a:t>treatment </a:t>
                      </a:r>
                      <a:r>
                        <a:rPr sz="800" b="1" spc="-15" dirty="0">
                          <a:solidFill>
                            <a:srgbClr val="FFFFFF"/>
                          </a:solidFill>
                          <a:latin typeface="Arial"/>
                          <a:cs typeface="Arial"/>
                        </a:rPr>
                        <a:t>modality </a:t>
                      </a:r>
                      <a:r>
                        <a:rPr sz="800" b="1" spc="-25" dirty="0">
                          <a:solidFill>
                            <a:srgbClr val="FFFFFF"/>
                          </a:solidFill>
                          <a:latin typeface="Arial"/>
                          <a:cs typeface="Arial"/>
                        </a:rPr>
                        <a:t>and placement  criteria</a:t>
                      </a:r>
                      <a:r>
                        <a:rPr sz="800" b="1" spc="-80" dirty="0">
                          <a:solidFill>
                            <a:srgbClr val="FFFFFF"/>
                          </a:solidFill>
                          <a:latin typeface="Arial"/>
                          <a:cs typeface="Arial"/>
                        </a:rPr>
                        <a:t> </a:t>
                      </a:r>
                      <a:r>
                        <a:rPr sz="800" b="1" spc="-15" dirty="0">
                          <a:solidFill>
                            <a:srgbClr val="FFFFFF"/>
                          </a:solidFill>
                          <a:latin typeface="Arial"/>
                          <a:cs typeface="Arial"/>
                        </a:rPr>
                        <a:t>within</a:t>
                      </a:r>
                      <a:r>
                        <a:rPr sz="800" b="1" spc="-70" dirty="0">
                          <a:solidFill>
                            <a:srgbClr val="FFFFFF"/>
                          </a:solidFill>
                          <a:latin typeface="Arial"/>
                          <a:cs typeface="Arial"/>
                        </a:rPr>
                        <a:t> </a:t>
                      </a:r>
                      <a:r>
                        <a:rPr sz="800" b="1" spc="-5" dirty="0">
                          <a:solidFill>
                            <a:srgbClr val="FFFFFF"/>
                          </a:solidFill>
                          <a:latin typeface="Arial"/>
                          <a:cs typeface="Arial"/>
                        </a:rPr>
                        <a:t>the</a:t>
                      </a:r>
                      <a:r>
                        <a:rPr sz="800" b="1" spc="-70" dirty="0">
                          <a:solidFill>
                            <a:srgbClr val="FFFFFF"/>
                          </a:solidFill>
                          <a:latin typeface="Arial"/>
                          <a:cs typeface="Arial"/>
                        </a:rPr>
                        <a:t> </a:t>
                      </a:r>
                      <a:r>
                        <a:rPr sz="800" b="1" spc="-30" dirty="0">
                          <a:solidFill>
                            <a:srgbClr val="FFFFFF"/>
                          </a:solidFill>
                          <a:latin typeface="Arial"/>
                          <a:cs typeface="Arial"/>
                        </a:rPr>
                        <a:t>continuum</a:t>
                      </a:r>
                      <a:r>
                        <a:rPr sz="800" b="1" spc="-80" dirty="0">
                          <a:solidFill>
                            <a:srgbClr val="FFFFFF"/>
                          </a:solidFill>
                          <a:latin typeface="Arial"/>
                          <a:cs typeface="Arial"/>
                        </a:rPr>
                        <a:t> </a:t>
                      </a:r>
                      <a:r>
                        <a:rPr sz="800" b="1" spc="-15" dirty="0">
                          <a:solidFill>
                            <a:srgbClr val="FFFFFF"/>
                          </a:solidFill>
                          <a:latin typeface="Arial"/>
                          <a:cs typeface="Arial"/>
                        </a:rPr>
                        <a:t>of</a:t>
                      </a:r>
                      <a:r>
                        <a:rPr sz="800" b="1" spc="-80" dirty="0">
                          <a:solidFill>
                            <a:srgbClr val="FFFFFF"/>
                          </a:solidFill>
                          <a:latin typeface="Arial"/>
                          <a:cs typeface="Arial"/>
                        </a:rPr>
                        <a:t> </a:t>
                      </a:r>
                      <a:r>
                        <a:rPr sz="800" b="1" spc="-25" dirty="0">
                          <a:solidFill>
                            <a:srgbClr val="FFFFFF"/>
                          </a:solidFill>
                          <a:latin typeface="Arial"/>
                          <a:cs typeface="Arial"/>
                        </a:rPr>
                        <a:t>care.</a:t>
                      </a:r>
                      <a:endParaRPr sz="80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40BAD2"/>
                    </a:solidFill>
                  </a:tcPr>
                </a:tc>
                <a:tc>
                  <a:txBody>
                    <a:bodyPr/>
                    <a:lstStyle/>
                    <a:p>
                      <a:pPr marL="8890">
                        <a:lnSpc>
                          <a:spcPct val="100000"/>
                        </a:lnSpc>
                        <a:spcBef>
                          <a:spcPts val="5"/>
                        </a:spcBef>
                      </a:pPr>
                      <a:r>
                        <a:rPr sz="800" spc="-40" dirty="0">
                          <a:latin typeface="Arial"/>
                          <a:cs typeface="Arial"/>
                        </a:rPr>
                        <a:t>CMHC</a:t>
                      </a:r>
                      <a:r>
                        <a:rPr sz="800" spc="-40" dirty="0">
                          <a:latin typeface="Arial Unicode MS"/>
                          <a:cs typeface="Arial Unicode MS"/>
                        </a:rPr>
                        <a:t>‐</a:t>
                      </a:r>
                      <a:r>
                        <a:rPr sz="800" spc="-40" dirty="0">
                          <a:latin typeface="Arial"/>
                          <a:cs typeface="Arial"/>
                        </a:rPr>
                        <a:t>H4</a:t>
                      </a:r>
                      <a:endParaRPr sz="800">
                        <a:latin typeface="Arial"/>
                        <a:cs typeface="Arial"/>
                      </a:endParaRPr>
                    </a:p>
                  </a:txBody>
                  <a:tcPr marL="0" marR="0" marT="635"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CEE7EE"/>
                    </a:solidFill>
                  </a:tcPr>
                </a:tc>
                <a:extLst>
                  <a:ext uri="{0D108BD9-81ED-4DB2-BD59-A6C34878D82A}">
                    <a16:rowId xmlns:a16="http://schemas.microsoft.com/office/drawing/2014/main" val="10003"/>
                  </a:ext>
                </a:extLst>
              </a:tr>
              <a:tr h="388619">
                <a:tc>
                  <a:txBody>
                    <a:bodyPr/>
                    <a:lstStyle/>
                    <a:p>
                      <a:pPr marL="8890">
                        <a:lnSpc>
                          <a:spcPts val="910"/>
                        </a:lnSpc>
                      </a:pPr>
                      <a:r>
                        <a:rPr sz="800" b="1" spc="-30" dirty="0">
                          <a:solidFill>
                            <a:srgbClr val="FFFFFF"/>
                          </a:solidFill>
                          <a:latin typeface="Arial"/>
                          <a:cs typeface="Arial"/>
                        </a:rPr>
                        <a:t>Apply</a:t>
                      </a:r>
                      <a:r>
                        <a:rPr sz="800" b="1" spc="-75" dirty="0">
                          <a:solidFill>
                            <a:srgbClr val="FFFFFF"/>
                          </a:solidFill>
                          <a:latin typeface="Arial"/>
                          <a:cs typeface="Arial"/>
                        </a:rPr>
                        <a:t> </a:t>
                      </a:r>
                      <a:r>
                        <a:rPr sz="800" b="1" spc="-20" dirty="0">
                          <a:solidFill>
                            <a:srgbClr val="FFFFFF"/>
                          </a:solidFill>
                          <a:latin typeface="Arial"/>
                          <a:cs typeface="Arial"/>
                        </a:rPr>
                        <a:t>relevant</a:t>
                      </a:r>
                      <a:r>
                        <a:rPr sz="800" b="1" spc="-85" dirty="0">
                          <a:solidFill>
                            <a:srgbClr val="FFFFFF"/>
                          </a:solidFill>
                          <a:latin typeface="Arial"/>
                          <a:cs typeface="Arial"/>
                        </a:rPr>
                        <a:t> </a:t>
                      </a:r>
                      <a:r>
                        <a:rPr sz="800" b="1" spc="-40" dirty="0">
                          <a:solidFill>
                            <a:srgbClr val="FFFFFF"/>
                          </a:solidFill>
                          <a:latin typeface="Arial"/>
                          <a:cs typeface="Arial"/>
                        </a:rPr>
                        <a:t>research</a:t>
                      </a:r>
                      <a:r>
                        <a:rPr sz="800" b="1" spc="-80" dirty="0">
                          <a:solidFill>
                            <a:srgbClr val="FFFFFF"/>
                          </a:solidFill>
                          <a:latin typeface="Arial"/>
                          <a:cs typeface="Arial"/>
                        </a:rPr>
                        <a:t> </a:t>
                      </a:r>
                      <a:r>
                        <a:rPr sz="800" b="1" spc="-35" dirty="0">
                          <a:solidFill>
                            <a:srgbClr val="FFFFFF"/>
                          </a:solidFill>
                          <a:latin typeface="Arial"/>
                          <a:cs typeface="Arial"/>
                        </a:rPr>
                        <a:t>findings</a:t>
                      </a:r>
                      <a:r>
                        <a:rPr sz="800" b="1" spc="-80" dirty="0">
                          <a:solidFill>
                            <a:srgbClr val="FFFFFF"/>
                          </a:solidFill>
                          <a:latin typeface="Arial"/>
                          <a:cs typeface="Arial"/>
                        </a:rPr>
                        <a:t> </a:t>
                      </a:r>
                      <a:r>
                        <a:rPr sz="800" b="1" spc="5" dirty="0">
                          <a:solidFill>
                            <a:srgbClr val="FFFFFF"/>
                          </a:solidFill>
                          <a:latin typeface="Arial"/>
                          <a:cs typeface="Arial"/>
                        </a:rPr>
                        <a:t>to</a:t>
                      </a:r>
                      <a:r>
                        <a:rPr sz="800" b="1" spc="-70" dirty="0">
                          <a:solidFill>
                            <a:srgbClr val="FFFFFF"/>
                          </a:solidFill>
                          <a:latin typeface="Arial"/>
                          <a:cs typeface="Arial"/>
                        </a:rPr>
                        <a:t> </a:t>
                      </a:r>
                      <a:r>
                        <a:rPr sz="800" b="1" spc="-20" dirty="0">
                          <a:solidFill>
                            <a:srgbClr val="FFFFFF"/>
                          </a:solidFill>
                          <a:latin typeface="Arial"/>
                          <a:cs typeface="Arial"/>
                        </a:rPr>
                        <a:t>inform</a:t>
                      </a:r>
                      <a:r>
                        <a:rPr sz="800" b="1" spc="-80" dirty="0">
                          <a:solidFill>
                            <a:srgbClr val="FFFFFF"/>
                          </a:solidFill>
                          <a:latin typeface="Arial"/>
                          <a:cs typeface="Arial"/>
                        </a:rPr>
                        <a:t> </a:t>
                      </a:r>
                      <a:r>
                        <a:rPr sz="800" b="1" spc="-5" dirty="0">
                          <a:solidFill>
                            <a:srgbClr val="FFFFFF"/>
                          </a:solidFill>
                          <a:latin typeface="Arial"/>
                          <a:cs typeface="Arial"/>
                        </a:rPr>
                        <a:t>the</a:t>
                      </a:r>
                      <a:endParaRPr sz="800">
                        <a:latin typeface="Arial"/>
                        <a:cs typeface="Arial"/>
                      </a:endParaRPr>
                    </a:p>
                    <a:p>
                      <a:pPr marL="8890">
                        <a:lnSpc>
                          <a:spcPct val="100000"/>
                        </a:lnSpc>
                        <a:spcBef>
                          <a:spcPts val="100"/>
                        </a:spcBef>
                      </a:pPr>
                      <a:r>
                        <a:rPr sz="800" b="1" spc="-30" dirty="0">
                          <a:solidFill>
                            <a:srgbClr val="FFFFFF"/>
                          </a:solidFill>
                          <a:latin typeface="Arial"/>
                          <a:cs typeface="Arial"/>
                        </a:rPr>
                        <a:t>practice</a:t>
                      </a:r>
                      <a:r>
                        <a:rPr sz="800" b="1" spc="-80" dirty="0">
                          <a:solidFill>
                            <a:srgbClr val="FFFFFF"/>
                          </a:solidFill>
                          <a:latin typeface="Arial"/>
                          <a:cs typeface="Arial"/>
                        </a:rPr>
                        <a:t> </a:t>
                      </a:r>
                      <a:r>
                        <a:rPr sz="800" b="1" spc="-15" dirty="0">
                          <a:solidFill>
                            <a:srgbClr val="FFFFFF"/>
                          </a:solidFill>
                          <a:latin typeface="Arial"/>
                          <a:cs typeface="Arial"/>
                        </a:rPr>
                        <a:t>of</a:t>
                      </a:r>
                      <a:r>
                        <a:rPr sz="800" b="1" spc="-65" dirty="0">
                          <a:solidFill>
                            <a:srgbClr val="FFFFFF"/>
                          </a:solidFill>
                          <a:latin typeface="Arial"/>
                          <a:cs typeface="Arial"/>
                        </a:rPr>
                        <a:t> </a:t>
                      </a:r>
                      <a:r>
                        <a:rPr sz="800" b="1" spc="-40" dirty="0">
                          <a:solidFill>
                            <a:srgbClr val="FFFFFF"/>
                          </a:solidFill>
                          <a:latin typeface="Arial"/>
                          <a:cs typeface="Arial"/>
                        </a:rPr>
                        <a:t>clinical</a:t>
                      </a:r>
                      <a:r>
                        <a:rPr sz="800" b="1" spc="-80" dirty="0">
                          <a:solidFill>
                            <a:srgbClr val="FFFFFF"/>
                          </a:solidFill>
                          <a:latin typeface="Arial"/>
                          <a:cs typeface="Arial"/>
                        </a:rPr>
                        <a:t> </a:t>
                      </a:r>
                      <a:r>
                        <a:rPr sz="800" b="1" spc="-10" dirty="0">
                          <a:solidFill>
                            <a:srgbClr val="FFFFFF"/>
                          </a:solidFill>
                          <a:latin typeface="Arial"/>
                          <a:cs typeface="Arial"/>
                        </a:rPr>
                        <a:t>mental</a:t>
                      </a:r>
                      <a:r>
                        <a:rPr sz="800" b="1" spc="-80" dirty="0">
                          <a:solidFill>
                            <a:srgbClr val="FFFFFF"/>
                          </a:solidFill>
                          <a:latin typeface="Arial"/>
                          <a:cs typeface="Arial"/>
                        </a:rPr>
                        <a:t> </a:t>
                      </a:r>
                      <a:r>
                        <a:rPr sz="800" b="1" spc="-15" dirty="0">
                          <a:solidFill>
                            <a:srgbClr val="FFFFFF"/>
                          </a:solidFill>
                          <a:latin typeface="Arial"/>
                          <a:cs typeface="Arial"/>
                        </a:rPr>
                        <a:t>health</a:t>
                      </a:r>
                      <a:r>
                        <a:rPr sz="800" b="1" spc="-70" dirty="0">
                          <a:solidFill>
                            <a:srgbClr val="FFFFFF"/>
                          </a:solidFill>
                          <a:latin typeface="Arial"/>
                          <a:cs typeface="Arial"/>
                        </a:rPr>
                        <a:t> </a:t>
                      </a:r>
                      <a:r>
                        <a:rPr sz="800" b="1" spc="-40" dirty="0">
                          <a:solidFill>
                            <a:srgbClr val="FFFFFF"/>
                          </a:solidFill>
                          <a:latin typeface="Arial"/>
                          <a:cs typeface="Arial"/>
                        </a:rPr>
                        <a:t>counseling.</a:t>
                      </a:r>
                      <a:endParaRPr sz="80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40BAD2"/>
                    </a:solidFill>
                  </a:tcPr>
                </a:tc>
                <a:tc>
                  <a:txBody>
                    <a:bodyPr/>
                    <a:lstStyle/>
                    <a:p>
                      <a:pPr marL="8890">
                        <a:lnSpc>
                          <a:spcPct val="100000"/>
                        </a:lnSpc>
                        <a:spcBef>
                          <a:spcPts val="10"/>
                        </a:spcBef>
                      </a:pPr>
                      <a:r>
                        <a:rPr sz="800" spc="-55" dirty="0">
                          <a:latin typeface="Arial"/>
                          <a:cs typeface="Arial"/>
                        </a:rPr>
                        <a:t>CMHC</a:t>
                      </a:r>
                      <a:r>
                        <a:rPr sz="800" spc="-55" dirty="0">
                          <a:latin typeface="Arial Unicode MS"/>
                          <a:cs typeface="Arial Unicode MS"/>
                        </a:rPr>
                        <a:t>‐</a:t>
                      </a:r>
                      <a:r>
                        <a:rPr sz="800" spc="-55" dirty="0">
                          <a:latin typeface="Arial"/>
                          <a:cs typeface="Arial"/>
                        </a:rPr>
                        <a:t>J1</a:t>
                      </a:r>
                      <a:endParaRPr sz="800">
                        <a:latin typeface="Arial"/>
                        <a:cs typeface="Arial"/>
                      </a:endParaRPr>
                    </a:p>
                  </a:txBody>
                  <a:tcPr marL="0" marR="0" marT="127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E8F3F7"/>
                    </a:solidFill>
                  </a:tcPr>
                </a:tc>
                <a:extLst>
                  <a:ext uri="{0D108BD9-81ED-4DB2-BD59-A6C34878D82A}">
                    <a16:rowId xmlns:a16="http://schemas.microsoft.com/office/drawing/2014/main" val="10004"/>
                  </a:ext>
                </a:extLst>
              </a:tr>
              <a:tr h="403098">
                <a:tc>
                  <a:txBody>
                    <a:bodyPr/>
                    <a:lstStyle/>
                    <a:p>
                      <a:pPr marL="8890">
                        <a:lnSpc>
                          <a:spcPts val="905"/>
                        </a:lnSpc>
                      </a:pPr>
                      <a:r>
                        <a:rPr sz="800" b="1" spc="-25" dirty="0">
                          <a:solidFill>
                            <a:srgbClr val="FFFFFF"/>
                          </a:solidFill>
                          <a:latin typeface="Arial"/>
                          <a:cs typeface="Arial"/>
                        </a:rPr>
                        <a:t>Develop</a:t>
                      </a:r>
                      <a:r>
                        <a:rPr sz="800" b="1" spc="-85" dirty="0">
                          <a:solidFill>
                            <a:srgbClr val="FFFFFF"/>
                          </a:solidFill>
                          <a:latin typeface="Arial"/>
                          <a:cs typeface="Arial"/>
                        </a:rPr>
                        <a:t> </a:t>
                      </a:r>
                      <a:r>
                        <a:rPr sz="800" b="1" spc="-30" dirty="0">
                          <a:solidFill>
                            <a:srgbClr val="FFFFFF"/>
                          </a:solidFill>
                          <a:latin typeface="Arial"/>
                          <a:cs typeface="Arial"/>
                        </a:rPr>
                        <a:t>measurable</a:t>
                      </a:r>
                      <a:r>
                        <a:rPr sz="800" b="1" spc="-85" dirty="0">
                          <a:solidFill>
                            <a:srgbClr val="FFFFFF"/>
                          </a:solidFill>
                          <a:latin typeface="Arial"/>
                          <a:cs typeface="Arial"/>
                        </a:rPr>
                        <a:t> </a:t>
                      </a:r>
                      <a:r>
                        <a:rPr sz="800" b="1" spc="-35" dirty="0">
                          <a:solidFill>
                            <a:srgbClr val="FFFFFF"/>
                          </a:solidFill>
                          <a:latin typeface="Arial"/>
                          <a:cs typeface="Arial"/>
                        </a:rPr>
                        <a:t>outcomes</a:t>
                      </a:r>
                      <a:r>
                        <a:rPr sz="800" b="1" spc="-90" dirty="0">
                          <a:solidFill>
                            <a:srgbClr val="FFFFFF"/>
                          </a:solidFill>
                          <a:latin typeface="Arial"/>
                          <a:cs typeface="Arial"/>
                        </a:rPr>
                        <a:t> </a:t>
                      </a:r>
                      <a:r>
                        <a:rPr sz="800" b="1" spc="-20" dirty="0">
                          <a:solidFill>
                            <a:srgbClr val="FFFFFF"/>
                          </a:solidFill>
                          <a:latin typeface="Arial"/>
                          <a:cs typeface="Arial"/>
                        </a:rPr>
                        <a:t>for</a:t>
                      </a:r>
                      <a:r>
                        <a:rPr sz="800" b="1" spc="-75" dirty="0">
                          <a:solidFill>
                            <a:srgbClr val="FFFFFF"/>
                          </a:solidFill>
                          <a:latin typeface="Arial"/>
                          <a:cs typeface="Arial"/>
                        </a:rPr>
                        <a:t> </a:t>
                      </a:r>
                      <a:r>
                        <a:rPr sz="800" b="1" spc="-40" dirty="0">
                          <a:solidFill>
                            <a:srgbClr val="FFFFFF"/>
                          </a:solidFill>
                          <a:latin typeface="Arial"/>
                          <a:cs typeface="Arial"/>
                        </a:rPr>
                        <a:t>clinical</a:t>
                      </a:r>
                      <a:r>
                        <a:rPr sz="800" b="1" spc="-90" dirty="0">
                          <a:solidFill>
                            <a:srgbClr val="FFFFFF"/>
                          </a:solidFill>
                          <a:latin typeface="Arial"/>
                          <a:cs typeface="Arial"/>
                        </a:rPr>
                        <a:t> </a:t>
                      </a:r>
                      <a:r>
                        <a:rPr sz="800" b="1" spc="-10" dirty="0">
                          <a:solidFill>
                            <a:srgbClr val="FFFFFF"/>
                          </a:solidFill>
                          <a:latin typeface="Arial"/>
                          <a:cs typeface="Arial"/>
                        </a:rPr>
                        <a:t>mental</a:t>
                      </a:r>
                      <a:endParaRPr sz="800">
                        <a:latin typeface="Arial"/>
                        <a:cs typeface="Arial"/>
                      </a:endParaRPr>
                    </a:p>
                    <a:p>
                      <a:pPr marL="8255" marR="213360">
                        <a:lnSpc>
                          <a:spcPct val="110700"/>
                        </a:lnSpc>
                      </a:pPr>
                      <a:r>
                        <a:rPr sz="800" b="1" spc="-15" dirty="0">
                          <a:solidFill>
                            <a:srgbClr val="FFFFFF"/>
                          </a:solidFill>
                          <a:latin typeface="Arial"/>
                          <a:cs typeface="Arial"/>
                        </a:rPr>
                        <a:t>health</a:t>
                      </a:r>
                      <a:r>
                        <a:rPr sz="800" b="1" spc="-80" dirty="0">
                          <a:solidFill>
                            <a:srgbClr val="FFFFFF"/>
                          </a:solidFill>
                          <a:latin typeface="Arial"/>
                          <a:cs typeface="Arial"/>
                        </a:rPr>
                        <a:t> </a:t>
                      </a:r>
                      <a:r>
                        <a:rPr sz="800" b="1" spc="-45" dirty="0">
                          <a:solidFill>
                            <a:srgbClr val="FFFFFF"/>
                          </a:solidFill>
                          <a:latin typeface="Arial"/>
                          <a:cs typeface="Arial"/>
                        </a:rPr>
                        <a:t>counseling</a:t>
                      </a:r>
                      <a:r>
                        <a:rPr sz="800" b="1" spc="-85" dirty="0">
                          <a:solidFill>
                            <a:srgbClr val="FFFFFF"/>
                          </a:solidFill>
                          <a:latin typeface="Arial"/>
                          <a:cs typeface="Arial"/>
                        </a:rPr>
                        <a:t> </a:t>
                      </a:r>
                      <a:r>
                        <a:rPr sz="800" b="1" spc="-30" dirty="0">
                          <a:solidFill>
                            <a:srgbClr val="FFFFFF"/>
                          </a:solidFill>
                          <a:latin typeface="Arial"/>
                          <a:cs typeface="Arial"/>
                        </a:rPr>
                        <a:t>programs,</a:t>
                      </a:r>
                      <a:r>
                        <a:rPr sz="800" b="1" spc="-90" dirty="0">
                          <a:solidFill>
                            <a:srgbClr val="FFFFFF"/>
                          </a:solidFill>
                          <a:latin typeface="Arial"/>
                          <a:cs typeface="Arial"/>
                        </a:rPr>
                        <a:t> </a:t>
                      </a:r>
                      <a:r>
                        <a:rPr sz="800" b="1" spc="-20" dirty="0">
                          <a:solidFill>
                            <a:srgbClr val="FFFFFF"/>
                          </a:solidFill>
                          <a:latin typeface="Arial"/>
                          <a:cs typeface="Arial"/>
                        </a:rPr>
                        <a:t>interventions,</a:t>
                      </a:r>
                      <a:r>
                        <a:rPr sz="800" b="1" spc="-90" dirty="0">
                          <a:solidFill>
                            <a:srgbClr val="FFFFFF"/>
                          </a:solidFill>
                          <a:latin typeface="Arial"/>
                          <a:cs typeface="Arial"/>
                        </a:rPr>
                        <a:t> </a:t>
                      </a:r>
                      <a:r>
                        <a:rPr sz="800" b="1" spc="-25" dirty="0">
                          <a:solidFill>
                            <a:srgbClr val="FFFFFF"/>
                          </a:solidFill>
                          <a:latin typeface="Arial"/>
                          <a:cs typeface="Arial"/>
                        </a:rPr>
                        <a:t>and  </a:t>
                      </a:r>
                      <a:r>
                        <a:rPr sz="800" b="1" spc="-15" dirty="0">
                          <a:solidFill>
                            <a:srgbClr val="FFFFFF"/>
                          </a:solidFill>
                          <a:latin typeface="Arial"/>
                          <a:cs typeface="Arial"/>
                        </a:rPr>
                        <a:t>treatments</a:t>
                      </a:r>
                      <a:endParaRPr sz="80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40BAD2"/>
                    </a:solidFill>
                  </a:tcPr>
                </a:tc>
                <a:tc>
                  <a:txBody>
                    <a:bodyPr/>
                    <a:lstStyle/>
                    <a:p>
                      <a:pPr marL="8255">
                        <a:lnSpc>
                          <a:spcPct val="100000"/>
                        </a:lnSpc>
                        <a:spcBef>
                          <a:spcPts val="5"/>
                        </a:spcBef>
                      </a:pPr>
                      <a:r>
                        <a:rPr sz="800" spc="-45" dirty="0">
                          <a:latin typeface="Arial"/>
                          <a:cs typeface="Arial"/>
                        </a:rPr>
                        <a:t>CMHC</a:t>
                      </a:r>
                      <a:r>
                        <a:rPr sz="800" spc="-45" dirty="0">
                          <a:latin typeface="Arial Unicode MS"/>
                          <a:cs typeface="Arial Unicode MS"/>
                        </a:rPr>
                        <a:t>‐</a:t>
                      </a:r>
                      <a:r>
                        <a:rPr sz="800" spc="-45" dirty="0">
                          <a:latin typeface="Arial"/>
                          <a:cs typeface="Arial"/>
                        </a:rPr>
                        <a:t>J2</a:t>
                      </a:r>
                      <a:endParaRPr sz="800">
                        <a:latin typeface="Arial"/>
                        <a:cs typeface="Arial"/>
                      </a:endParaRPr>
                    </a:p>
                  </a:txBody>
                  <a:tcPr marL="0" marR="0" marT="635"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CEE7EE"/>
                    </a:solidFill>
                  </a:tcPr>
                </a:tc>
                <a:extLst>
                  <a:ext uri="{0D108BD9-81ED-4DB2-BD59-A6C34878D82A}">
                    <a16:rowId xmlns:a16="http://schemas.microsoft.com/office/drawing/2014/main" val="10005"/>
                  </a:ext>
                </a:extLst>
              </a:tr>
              <a:tr h="403860">
                <a:tc>
                  <a:txBody>
                    <a:bodyPr/>
                    <a:lstStyle/>
                    <a:p>
                      <a:pPr marL="8255">
                        <a:lnSpc>
                          <a:spcPts val="910"/>
                        </a:lnSpc>
                      </a:pPr>
                      <a:r>
                        <a:rPr sz="800" b="1" spc="-25" dirty="0">
                          <a:solidFill>
                            <a:srgbClr val="FFFFFF"/>
                          </a:solidFill>
                          <a:latin typeface="Arial"/>
                          <a:cs typeface="Arial"/>
                        </a:rPr>
                        <a:t>Analyze</a:t>
                      </a:r>
                      <a:r>
                        <a:rPr sz="800" b="1" spc="-80" dirty="0">
                          <a:solidFill>
                            <a:srgbClr val="FFFFFF"/>
                          </a:solidFill>
                          <a:latin typeface="Arial"/>
                          <a:cs typeface="Arial"/>
                        </a:rPr>
                        <a:t> </a:t>
                      </a:r>
                      <a:r>
                        <a:rPr sz="800" b="1" spc="-25" dirty="0">
                          <a:solidFill>
                            <a:srgbClr val="FFFFFF"/>
                          </a:solidFill>
                          <a:latin typeface="Arial"/>
                          <a:cs typeface="Arial"/>
                        </a:rPr>
                        <a:t>and</a:t>
                      </a:r>
                      <a:r>
                        <a:rPr sz="800" b="1" spc="-70" dirty="0">
                          <a:solidFill>
                            <a:srgbClr val="FFFFFF"/>
                          </a:solidFill>
                          <a:latin typeface="Arial"/>
                          <a:cs typeface="Arial"/>
                        </a:rPr>
                        <a:t> uses</a:t>
                      </a:r>
                      <a:r>
                        <a:rPr sz="800" b="1" spc="-60" dirty="0">
                          <a:solidFill>
                            <a:srgbClr val="FFFFFF"/>
                          </a:solidFill>
                          <a:latin typeface="Arial"/>
                          <a:cs typeface="Arial"/>
                        </a:rPr>
                        <a:t> </a:t>
                      </a:r>
                      <a:r>
                        <a:rPr sz="800" b="1" spc="-10" dirty="0">
                          <a:solidFill>
                            <a:srgbClr val="FFFFFF"/>
                          </a:solidFill>
                          <a:latin typeface="Arial"/>
                          <a:cs typeface="Arial"/>
                        </a:rPr>
                        <a:t>data</a:t>
                      </a:r>
                      <a:r>
                        <a:rPr sz="800" b="1" spc="-70" dirty="0">
                          <a:solidFill>
                            <a:srgbClr val="FFFFFF"/>
                          </a:solidFill>
                          <a:latin typeface="Arial"/>
                          <a:cs typeface="Arial"/>
                        </a:rPr>
                        <a:t> </a:t>
                      </a:r>
                      <a:r>
                        <a:rPr sz="800" b="1" spc="5" dirty="0">
                          <a:solidFill>
                            <a:srgbClr val="FFFFFF"/>
                          </a:solidFill>
                          <a:latin typeface="Arial"/>
                          <a:cs typeface="Arial"/>
                        </a:rPr>
                        <a:t>to</a:t>
                      </a:r>
                      <a:r>
                        <a:rPr sz="800" b="1" spc="-65" dirty="0">
                          <a:solidFill>
                            <a:srgbClr val="FFFFFF"/>
                          </a:solidFill>
                          <a:latin typeface="Arial"/>
                          <a:cs typeface="Arial"/>
                        </a:rPr>
                        <a:t> </a:t>
                      </a:r>
                      <a:r>
                        <a:rPr sz="800" b="1" spc="-45" dirty="0">
                          <a:solidFill>
                            <a:srgbClr val="FFFFFF"/>
                          </a:solidFill>
                          <a:latin typeface="Arial"/>
                          <a:cs typeface="Arial"/>
                        </a:rPr>
                        <a:t>increase</a:t>
                      </a:r>
                      <a:r>
                        <a:rPr sz="800" b="1" spc="-70" dirty="0">
                          <a:solidFill>
                            <a:srgbClr val="FFFFFF"/>
                          </a:solidFill>
                          <a:latin typeface="Arial"/>
                          <a:cs typeface="Arial"/>
                        </a:rPr>
                        <a:t> </a:t>
                      </a:r>
                      <a:r>
                        <a:rPr sz="800" b="1" spc="-5" dirty="0">
                          <a:solidFill>
                            <a:srgbClr val="FFFFFF"/>
                          </a:solidFill>
                          <a:latin typeface="Arial"/>
                          <a:cs typeface="Arial"/>
                        </a:rPr>
                        <a:t>the</a:t>
                      </a:r>
                      <a:r>
                        <a:rPr sz="800" b="1" spc="-60" dirty="0">
                          <a:solidFill>
                            <a:srgbClr val="FFFFFF"/>
                          </a:solidFill>
                          <a:latin typeface="Arial"/>
                          <a:cs typeface="Arial"/>
                        </a:rPr>
                        <a:t> </a:t>
                      </a:r>
                      <a:r>
                        <a:rPr sz="800" b="1" spc="-35" dirty="0">
                          <a:solidFill>
                            <a:srgbClr val="FFFFFF"/>
                          </a:solidFill>
                          <a:latin typeface="Arial"/>
                          <a:cs typeface="Arial"/>
                        </a:rPr>
                        <a:t>effectiveness</a:t>
                      </a:r>
                      <a:endParaRPr sz="800">
                        <a:latin typeface="Arial"/>
                        <a:cs typeface="Arial"/>
                      </a:endParaRPr>
                    </a:p>
                    <a:p>
                      <a:pPr marL="8890" marR="140970" indent="-1270">
                        <a:lnSpc>
                          <a:spcPct val="110500"/>
                        </a:lnSpc>
                      </a:pPr>
                      <a:r>
                        <a:rPr sz="800" b="1" spc="-15" dirty="0">
                          <a:solidFill>
                            <a:srgbClr val="FFFFFF"/>
                          </a:solidFill>
                          <a:latin typeface="Arial"/>
                          <a:cs typeface="Arial"/>
                        </a:rPr>
                        <a:t>of</a:t>
                      </a:r>
                      <a:r>
                        <a:rPr sz="800" b="1" spc="-70" dirty="0">
                          <a:solidFill>
                            <a:srgbClr val="FFFFFF"/>
                          </a:solidFill>
                          <a:latin typeface="Arial"/>
                          <a:cs typeface="Arial"/>
                        </a:rPr>
                        <a:t> </a:t>
                      </a:r>
                      <a:r>
                        <a:rPr sz="800" b="1" spc="-40" dirty="0">
                          <a:solidFill>
                            <a:srgbClr val="FFFFFF"/>
                          </a:solidFill>
                          <a:latin typeface="Arial"/>
                          <a:cs typeface="Arial"/>
                        </a:rPr>
                        <a:t>clinical</a:t>
                      </a:r>
                      <a:r>
                        <a:rPr sz="800" b="1" spc="-85" dirty="0">
                          <a:solidFill>
                            <a:srgbClr val="FFFFFF"/>
                          </a:solidFill>
                          <a:latin typeface="Arial"/>
                          <a:cs typeface="Arial"/>
                        </a:rPr>
                        <a:t> </a:t>
                      </a:r>
                      <a:r>
                        <a:rPr sz="800" b="1" spc="-10" dirty="0">
                          <a:solidFill>
                            <a:srgbClr val="FFFFFF"/>
                          </a:solidFill>
                          <a:latin typeface="Arial"/>
                          <a:cs typeface="Arial"/>
                        </a:rPr>
                        <a:t>mental</a:t>
                      </a:r>
                      <a:r>
                        <a:rPr sz="800" b="1" spc="-85" dirty="0">
                          <a:solidFill>
                            <a:srgbClr val="FFFFFF"/>
                          </a:solidFill>
                          <a:latin typeface="Arial"/>
                          <a:cs typeface="Arial"/>
                        </a:rPr>
                        <a:t> </a:t>
                      </a:r>
                      <a:r>
                        <a:rPr sz="800" b="1" spc="-15" dirty="0">
                          <a:solidFill>
                            <a:srgbClr val="FFFFFF"/>
                          </a:solidFill>
                          <a:latin typeface="Arial"/>
                          <a:cs typeface="Arial"/>
                        </a:rPr>
                        <a:t>health</a:t>
                      </a:r>
                      <a:r>
                        <a:rPr sz="800" b="1" spc="-75" dirty="0">
                          <a:solidFill>
                            <a:srgbClr val="FFFFFF"/>
                          </a:solidFill>
                          <a:latin typeface="Arial"/>
                          <a:cs typeface="Arial"/>
                        </a:rPr>
                        <a:t> </a:t>
                      </a:r>
                      <a:r>
                        <a:rPr sz="800" b="1" spc="-45" dirty="0">
                          <a:solidFill>
                            <a:srgbClr val="FFFFFF"/>
                          </a:solidFill>
                          <a:latin typeface="Arial"/>
                          <a:cs typeface="Arial"/>
                        </a:rPr>
                        <a:t>counseling</a:t>
                      </a:r>
                      <a:r>
                        <a:rPr sz="800" b="1" spc="-80" dirty="0">
                          <a:solidFill>
                            <a:srgbClr val="FFFFFF"/>
                          </a:solidFill>
                          <a:latin typeface="Arial"/>
                          <a:cs typeface="Arial"/>
                        </a:rPr>
                        <a:t> </a:t>
                      </a:r>
                      <a:r>
                        <a:rPr sz="800" b="1" spc="-25" dirty="0">
                          <a:solidFill>
                            <a:srgbClr val="FFFFFF"/>
                          </a:solidFill>
                          <a:latin typeface="Arial"/>
                          <a:cs typeface="Arial"/>
                        </a:rPr>
                        <a:t>interventions  and</a:t>
                      </a:r>
                      <a:r>
                        <a:rPr sz="800" b="1" spc="-140" dirty="0">
                          <a:solidFill>
                            <a:srgbClr val="FFFFFF"/>
                          </a:solidFill>
                          <a:latin typeface="Arial"/>
                          <a:cs typeface="Arial"/>
                        </a:rPr>
                        <a:t> </a:t>
                      </a:r>
                      <a:r>
                        <a:rPr sz="800" b="1" spc="-35" dirty="0">
                          <a:solidFill>
                            <a:srgbClr val="FFFFFF"/>
                          </a:solidFill>
                          <a:latin typeface="Arial"/>
                          <a:cs typeface="Arial"/>
                        </a:rPr>
                        <a:t>programs.</a:t>
                      </a:r>
                      <a:endParaRPr sz="80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40BAD2"/>
                    </a:solidFill>
                  </a:tcPr>
                </a:tc>
                <a:tc>
                  <a:txBody>
                    <a:bodyPr/>
                    <a:lstStyle/>
                    <a:p>
                      <a:pPr marL="8890">
                        <a:lnSpc>
                          <a:spcPct val="100000"/>
                        </a:lnSpc>
                        <a:spcBef>
                          <a:spcPts val="10"/>
                        </a:spcBef>
                      </a:pPr>
                      <a:r>
                        <a:rPr sz="800" spc="-55" dirty="0">
                          <a:latin typeface="Arial"/>
                          <a:cs typeface="Arial"/>
                        </a:rPr>
                        <a:t>CMHC</a:t>
                      </a:r>
                      <a:r>
                        <a:rPr sz="800" spc="-55" dirty="0">
                          <a:latin typeface="Arial Unicode MS"/>
                          <a:cs typeface="Arial Unicode MS"/>
                        </a:rPr>
                        <a:t>‐</a:t>
                      </a:r>
                      <a:r>
                        <a:rPr sz="800" spc="-55" dirty="0">
                          <a:latin typeface="Arial"/>
                          <a:cs typeface="Arial"/>
                        </a:rPr>
                        <a:t>J3</a:t>
                      </a:r>
                      <a:endParaRPr sz="800">
                        <a:latin typeface="Arial"/>
                        <a:cs typeface="Arial"/>
                      </a:endParaRPr>
                    </a:p>
                  </a:txBody>
                  <a:tcPr marL="0" marR="0" marT="127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E8F3F7"/>
                    </a:solidFill>
                  </a:tcPr>
                </a:tc>
                <a:extLst>
                  <a:ext uri="{0D108BD9-81ED-4DB2-BD59-A6C34878D82A}">
                    <a16:rowId xmlns:a16="http://schemas.microsoft.com/office/drawing/2014/main" val="10006"/>
                  </a:ext>
                </a:extLst>
              </a:tr>
              <a:tr h="646938">
                <a:tc>
                  <a:txBody>
                    <a:bodyPr/>
                    <a:lstStyle/>
                    <a:p>
                      <a:pPr marL="8890">
                        <a:lnSpc>
                          <a:spcPts val="910"/>
                        </a:lnSpc>
                      </a:pPr>
                      <a:r>
                        <a:rPr sz="800" b="1" spc="-20" dirty="0">
                          <a:solidFill>
                            <a:srgbClr val="FFFFFF"/>
                          </a:solidFill>
                          <a:latin typeface="Arial"/>
                          <a:cs typeface="Arial"/>
                        </a:rPr>
                        <a:t>Demonstrate</a:t>
                      </a:r>
                      <a:r>
                        <a:rPr sz="800" b="1" spc="-90" dirty="0">
                          <a:solidFill>
                            <a:srgbClr val="FFFFFF"/>
                          </a:solidFill>
                          <a:latin typeface="Arial"/>
                          <a:cs typeface="Arial"/>
                        </a:rPr>
                        <a:t> </a:t>
                      </a:r>
                      <a:r>
                        <a:rPr sz="800" b="1" spc="-25" dirty="0">
                          <a:solidFill>
                            <a:srgbClr val="FFFFFF"/>
                          </a:solidFill>
                          <a:latin typeface="Arial"/>
                          <a:cs typeface="Arial"/>
                        </a:rPr>
                        <a:t>appropriate</a:t>
                      </a:r>
                      <a:r>
                        <a:rPr sz="800" b="1" spc="-85" dirty="0">
                          <a:solidFill>
                            <a:srgbClr val="FFFFFF"/>
                          </a:solidFill>
                          <a:latin typeface="Arial"/>
                          <a:cs typeface="Arial"/>
                        </a:rPr>
                        <a:t> </a:t>
                      </a:r>
                      <a:r>
                        <a:rPr sz="800" b="1" spc="-55" dirty="0">
                          <a:solidFill>
                            <a:srgbClr val="FFFFFF"/>
                          </a:solidFill>
                          <a:latin typeface="Arial"/>
                          <a:cs typeface="Arial"/>
                        </a:rPr>
                        <a:t>use</a:t>
                      </a:r>
                      <a:r>
                        <a:rPr sz="800" b="1" spc="-65" dirty="0">
                          <a:solidFill>
                            <a:srgbClr val="FFFFFF"/>
                          </a:solidFill>
                          <a:latin typeface="Arial"/>
                          <a:cs typeface="Arial"/>
                        </a:rPr>
                        <a:t> </a:t>
                      </a:r>
                      <a:r>
                        <a:rPr sz="800" b="1" spc="-15" dirty="0">
                          <a:solidFill>
                            <a:srgbClr val="FFFFFF"/>
                          </a:solidFill>
                          <a:latin typeface="Arial"/>
                          <a:cs typeface="Arial"/>
                        </a:rPr>
                        <a:t>of</a:t>
                      </a:r>
                      <a:r>
                        <a:rPr sz="800" b="1" spc="-75" dirty="0">
                          <a:solidFill>
                            <a:srgbClr val="FFFFFF"/>
                          </a:solidFill>
                          <a:latin typeface="Arial"/>
                          <a:cs typeface="Arial"/>
                        </a:rPr>
                        <a:t> </a:t>
                      </a:r>
                      <a:r>
                        <a:rPr sz="800" b="1" spc="-35" dirty="0">
                          <a:solidFill>
                            <a:srgbClr val="FFFFFF"/>
                          </a:solidFill>
                          <a:latin typeface="Arial"/>
                          <a:cs typeface="Arial"/>
                        </a:rPr>
                        <a:t>diagnostic</a:t>
                      </a:r>
                      <a:r>
                        <a:rPr sz="800" b="1" spc="-85" dirty="0">
                          <a:solidFill>
                            <a:srgbClr val="FFFFFF"/>
                          </a:solidFill>
                          <a:latin typeface="Arial"/>
                          <a:cs typeface="Arial"/>
                        </a:rPr>
                        <a:t> </a:t>
                      </a:r>
                      <a:r>
                        <a:rPr sz="800" b="1" spc="-20" dirty="0">
                          <a:solidFill>
                            <a:srgbClr val="FFFFFF"/>
                          </a:solidFill>
                          <a:latin typeface="Arial"/>
                          <a:cs typeface="Arial"/>
                        </a:rPr>
                        <a:t>tools,</a:t>
                      </a:r>
                      <a:endParaRPr sz="800">
                        <a:latin typeface="Arial"/>
                        <a:cs typeface="Arial"/>
                      </a:endParaRPr>
                    </a:p>
                    <a:p>
                      <a:pPr marL="8255" marR="65405">
                        <a:lnSpc>
                          <a:spcPct val="110300"/>
                        </a:lnSpc>
                      </a:pPr>
                      <a:r>
                        <a:rPr sz="800" b="1" spc="-35" dirty="0">
                          <a:solidFill>
                            <a:srgbClr val="FFFFFF"/>
                          </a:solidFill>
                          <a:latin typeface="Arial"/>
                          <a:cs typeface="Arial"/>
                        </a:rPr>
                        <a:t>including </a:t>
                      </a:r>
                      <a:r>
                        <a:rPr sz="800" b="1" spc="-5" dirty="0">
                          <a:solidFill>
                            <a:srgbClr val="FFFFFF"/>
                          </a:solidFill>
                          <a:latin typeface="Arial"/>
                          <a:cs typeface="Arial"/>
                        </a:rPr>
                        <a:t>the </a:t>
                      </a:r>
                      <a:r>
                        <a:rPr sz="800" b="1" spc="-30" dirty="0">
                          <a:solidFill>
                            <a:srgbClr val="FFFFFF"/>
                          </a:solidFill>
                          <a:latin typeface="Arial"/>
                          <a:cs typeface="Arial"/>
                        </a:rPr>
                        <a:t>current </a:t>
                      </a:r>
                      <a:r>
                        <a:rPr sz="800" b="1" spc="-20" dirty="0">
                          <a:solidFill>
                            <a:srgbClr val="FFFFFF"/>
                          </a:solidFill>
                          <a:latin typeface="Arial"/>
                          <a:cs typeface="Arial"/>
                        </a:rPr>
                        <a:t>edition </a:t>
                      </a:r>
                      <a:r>
                        <a:rPr sz="800" b="1" spc="-15" dirty="0">
                          <a:solidFill>
                            <a:srgbClr val="FFFFFF"/>
                          </a:solidFill>
                          <a:latin typeface="Arial"/>
                          <a:cs typeface="Arial"/>
                        </a:rPr>
                        <a:t>of </a:t>
                      </a:r>
                      <a:r>
                        <a:rPr sz="800" b="1" spc="-5" dirty="0">
                          <a:solidFill>
                            <a:srgbClr val="FFFFFF"/>
                          </a:solidFill>
                          <a:latin typeface="Arial"/>
                          <a:cs typeface="Arial"/>
                        </a:rPr>
                        <a:t>the DSM, </a:t>
                      </a:r>
                      <a:r>
                        <a:rPr sz="800" b="1" dirty="0">
                          <a:solidFill>
                            <a:srgbClr val="FFFFFF"/>
                          </a:solidFill>
                          <a:latin typeface="Arial"/>
                          <a:cs typeface="Arial"/>
                        </a:rPr>
                        <a:t>to  </a:t>
                      </a:r>
                      <a:r>
                        <a:rPr sz="800" b="1" spc="-40" dirty="0">
                          <a:solidFill>
                            <a:srgbClr val="FFFFFF"/>
                          </a:solidFill>
                          <a:latin typeface="Arial"/>
                          <a:cs typeface="Arial"/>
                        </a:rPr>
                        <a:t>describe</a:t>
                      </a:r>
                      <a:r>
                        <a:rPr sz="800" b="1" spc="-70" dirty="0">
                          <a:solidFill>
                            <a:srgbClr val="FFFFFF"/>
                          </a:solidFill>
                          <a:latin typeface="Arial"/>
                          <a:cs typeface="Arial"/>
                        </a:rPr>
                        <a:t> </a:t>
                      </a:r>
                      <a:r>
                        <a:rPr sz="800" b="1" spc="-5" dirty="0">
                          <a:solidFill>
                            <a:srgbClr val="FFFFFF"/>
                          </a:solidFill>
                          <a:latin typeface="Arial"/>
                          <a:cs typeface="Arial"/>
                        </a:rPr>
                        <a:t>the</a:t>
                      </a:r>
                      <a:r>
                        <a:rPr sz="800" b="1" spc="-65" dirty="0">
                          <a:solidFill>
                            <a:srgbClr val="FFFFFF"/>
                          </a:solidFill>
                          <a:latin typeface="Arial"/>
                          <a:cs typeface="Arial"/>
                        </a:rPr>
                        <a:t> </a:t>
                      </a:r>
                      <a:r>
                        <a:rPr sz="800" b="1" spc="-35" dirty="0">
                          <a:solidFill>
                            <a:srgbClr val="FFFFFF"/>
                          </a:solidFill>
                          <a:latin typeface="Arial"/>
                          <a:cs typeface="Arial"/>
                        </a:rPr>
                        <a:t>symptoms</a:t>
                      </a:r>
                      <a:r>
                        <a:rPr sz="800" b="1" spc="-85" dirty="0">
                          <a:solidFill>
                            <a:srgbClr val="FFFFFF"/>
                          </a:solidFill>
                          <a:latin typeface="Arial"/>
                          <a:cs typeface="Arial"/>
                        </a:rPr>
                        <a:t> </a:t>
                      </a:r>
                      <a:r>
                        <a:rPr sz="800" b="1" spc="-25" dirty="0">
                          <a:solidFill>
                            <a:srgbClr val="FFFFFF"/>
                          </a:solidFill>
                          <a:latin typeface="Arial"/>
                          <a:cs typeface="Arial"/>
                        </a:rPr>
                        <a:t>and</a:t>
                      </a:r>
                      <a:r>
                        <a:rPr sz="800" b="1" spc="-80" dirty="0">
                          <a:solidFill>
                            <a:srgbClr val="FFFFFF"/>
                          </a:solidFill>
                          <a:latin typeface="Arial"/>
                          <a:cs typeface="Arial"/>
                        </a:rPr>
                        <a:t> </a:t>
                      </a:r>
                      <a:r>
                        <a:rPr sz="800" b="1" spc="-40" dirty="0">
                          <a:solidFill>
                            <a:srgbClr val="FFFFFF"/>
                          </a:solidFill>
                          <a:latin typeface="Arial"/>
                          <a:cs typeface="Arial"/>
                        </a:rPr>
                        <a:t>clinical</a:t>
                      </a:r>
                      <a:r>
                        <a:rPr sz="800" b="1" spc="-85" dirty="0">
                          <a:solidFill>
                            <a:srgbClr val="FFFFFF"/>
                          </a:solidFill>
                          <a:latin typeface="Arial"/>
                          <a:cs typeface="Arial"/>
                        </a:rPr>
                        <a:t> </a:t>
                      </a:r>
                      <a:r>
                        <a:rPr sz="800" b="1" spc="-20" dirty="0">
                          <a:solidFill>
                            <a:srgbClr val="FFFFFF"/>
                          </a:solidFill>
                          <a:latin typeface="Arial"/>
                          <a:cs typeface="Arial"/>
                        </a:rPr>
                        <a:t>presentation</a:t>
                      </a:r>
                      <a:r>
                        <a:rPr sz="800" b="1" spc="-90" dirty="0">
                          <a:solidFill>
                            <a:srgbClr val="FFFFFF"/>
                          </a:solidFill>
                          <a:latin typeface="Arial"/>
                          <a:cs typeface="Arial"/>
                        </a:rPr>
                        <a:t> </a:t>
                      </a:r>
                      <a:r>
                        <a:rPr sz="800" b="1" spc="-20" dirty="0">
                          <a:solidFill>
                            <a:srgbClr val="FFFFFF"/>
                          </a:solidFill>
                          <a:latin typeface="Arial"/>
                          <a:cs typeface="Arial"/>
                        </a:rPr>
                        <a:t>of  </a:t>
                      </a:r>
                      <a:r>
                        <a:rPr sz="800" b="1" spc="-30" dirty="0">
                          <a:solidFill>
                            <a:srgbClr val="FFFFFF"/>
                          </a:solidFill>
                          <a:latin typeface="Arial"/>
                          <a:cs typeface="Arial"/>
                        </a:rPr>
                        <a:t>clients</a:t>
                      </a:r>
                      <a:r>
                        <a:rPr sz="800" b="1" spc="-85" dirty="0">
                          <a:solidFill>
                            <a:srgbClr val="FFFFFF"/>
                          </a:solidFill>
                          <a:latin typeface="Arial"/>
                          <a:cs typeface="Arial"/>
                        </a:rPr>
                        <a:t> </a:t>
                      </a:r>
                      <a:r>
                        <a:rPr sz="800" b="1" spc="-5" dirty="0">
                          <a:solidFill>
                            <a:srgbClr val="FFFFFF"/>
                          </a:solidFill>
                          <a:latin typeface="Arial"/>
                          <a:cs typeface="Arial"/>
                        </a:rPr>
                        <a:t>with</a:t>
                      </a:r>
                      <a:r>
                        <a:rPr sz="800" b="1" spc="-60" dirty="0">
                          <a:solidFill>
                            <a:srgbClr val="FFFFFF"/>
                          </a:solidFill>
                          <a:latin typeface="Arial"/>
                          <a:cs typeface="Arial"/>
                        </a:rPr>
                        <a:t> </a:t>
                      </a:r>
                      <a:r>
                        <a:rPr sz="800" b="1" spc="-10" dirty="0">
                          <a:solidFill>
                            <a:srgbClr val="FFFFFF"/>
                          </a:solidFill>
                          <a:latin typeface="Arial"/>
                          <a:cs typeface="Arial"/>
                        </a:rPr>
                        <a:t>mental</a:t>
                      </a:r>
                      <a:r>
                        <a:rPr sz="800" b="1" spc="-80" dirty="0">
                          <a:solidFill>
                            <a:srgbClr val="FFFFFF"/>
                          </a:solidFill>
                          <a:latin typeface="Arial"/>
                          <a:cs typeface="Arial"/>
                        </a:rPr>
                        <a:t> </a:t>
                      </a:r>
                      <a:r>
                        <a:rPr sz="800" b="1" spc="-25" dirty="0">
                          <a:solidFill>
                            <a:srgbClr val="FFFFFF"/>
                          </a:solidFill>
                          <a:latin typeface="Arial"/>
                          <a:cs typeface="Arial"/>
                        </a:rPr>
                        <a:t>and</a:t>
                      </a:r>
                      <a:r>
                        <a:rPr sz="800" b="1" spc="-70" dirty="0">
                          <a:solidFill>
                            <a:srgbClr val="FFFFFF"/>
                          </a:solidFill>
                          <a:latin typeface="Arial"/>
                          <a:cs typeface="Arial"/>
                        </a:rPr>
                        <a:t> </a:t>
                      </a:r>
                      <a:r>
                        <a:rPr sz="800" b="1" spc="-20" dirty="0">
                          <a:solidFill>
                            <a:srgbClr val="FFFFFF"/>
                          </a:solidFill>
                          <a:latin typeface="Arial"/>
                          <a:cs typeface="Arial"/>
                        </a:rPr>
                        <a:t>emotional</a:t>
                      </a:r>
                      <a:r>
                        <a:rPr sz="800" b="1" spc="-80" dirty="0">
                          <a:solidFill>
                            <a:srgbClr val="FFFFFF"/>
                          </a:solidFill>
                          <a:latin typeface="Arial"/>
                          <a:cs typeface="Arial"/>
                        </a:rPr>
                        <a:t> </a:t>
                      </a:r>
                      <a:r>
                        <a:rPr sz="800" b="1" spc="-25" dirty="0">
                          <a:solidFill>
                            <a:srgbClr val="FFFFFF"/>
                          </a:solidFill>
                          <a:latin typeface="Arial"/>
                          <a:cs typeface="Arial"/>
                        </a:rPr>
                        <a:t>impairments.</a:t>
                      </a:r>
                      <a:endParaRPr sz="80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40BAD2"/>
                    </a:solidFill>
                  </a:tcPr>
                </a:tc>
                <a:tc>
                  <a:txBody>
                    <a:bodyPr/>
                    <a:lstStyle/>
                    <a:p>
                      <a:pPr marL="8255">
                        <a:lnSpc>
                          <a:spcPct val="100000"/>
                        </a:lnSpc>
                        <a:spcBef>
                          <a:spcPts val="10"/>
                        </a:spcBef>
                      </a:pPr>
                      <a:r>
                        <a:rPr sz="800" spc="-45" dirty="0">
                          <a:latin typeface="Arial"/>
                          <a:cs typeface="Arial"/>
                        </a:rPr>
                        <a:t>CMHC</a:t>
                      </a:r>
                      <a:r>
                        <a:rPr sz="800" spc="-45" dirty="0">
                          <a:latin typeface="Arial Unicode MS"/>
                          <a:cs typeface="Arial Unicode MS"/>
                        </a:rPr>
                        <a:t>‐</a:t>
                      </a:r>
                      <a:r>
                        <a:rPr sz="800" spc="-45" dirty="0">
                          <a:latin typeface="Arial"/>
                          <a:cs typeface="Arial"/>
                        </a:rPr>
                        <a:t>L1</a:t>
                      </a:r>
                      <a:endParaRPr sz="800">
                        <a:latin typeface="Arial"/>
                        <a:cs typeface="Arial"/>
                      </a:endParaRPr>
                    </a:p>
                  </a:txBody>
                  <a:tcPr marL="0" marR="0" marT="127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CEE7EE"/>
                    </a:solidFill>
                  </a:tcPr>
                </a:tc>
                <a:extLst>
                  <a:ext uri="{0D108BD9-81ED-4DB2-BD59-A6C34878D82A}">
                    <a16:rowId xmlns:a16="http://schemas.microsoft.com/office/drawing/2014/main" val="10007"/>
                  </a:ext>
                </a:extLst>
              </a:tr>
              <a:tr h="537972">
                <a:tc>
                  <a:txBody>
                    <a:bodyPr/>
                    <a:lstStyle/>
                    <a:p>
                      <a:pPr marL="8255">
                        <a:lnSpc>
                          <a:spcPts val="910"/>
                        </a:lnSpc>
                      </a:pPr>
                      <a:r>
                        <a:rPr sz="800" b="1" spc="-50" dirty="0">
                          <a:solidFill>
                            <a:srgbClr val="FFFFFF"/>
                          </a:solidFill>
                          <a:latin typeface="Arial"/>
                          <a:cs typeface="Arial"/>
                        </a:rPr>
                        <a:t>Is</a:t>
                      </a:r>
                      <a:r>
                        <a:rPr sz="800" b="1" spc="-65" dirty="0">
                          <a:solidFill>
                            <a:srgbClr val="FFFFFF"/>
                          </a:solidFill>
                          <a:latin typeface="Arial"/>
                          <a:cs typeface="Arial"/>
                        </a:rPr>
                        <a:t> </a:t>
                      </a:r>
                      <a:r>
                        <a:rPr sz="800" b="1" spc="-20" dirty="0">
                          <a:solidFill>
                            <a:srgbClr val="FFFFFF"/>
                          </a:solidFill>
                          <a:latin typeface="Arial"/>
                          <a:cs typeface="Arial"/>
                        </a:rPr>
                        <a:t>able</a:t>
                      </a:r>
                      <a:r>
                        <a:rPr sz="800" b="1" spc="-75" dirty="0">
                          <a:solidFill>
                            <a:srgbClr val="FFFFFF"/>
                          </a:solidFill>
                          <a:latin typeface="Arial"/>
                          <a:cs typeface="Arial"/>
                        </a:rPr>
                        <a:t> </a:t>
                      </a:r>
                      <a:r>
                        <a:rPr sz="800" b="1" spc="5" dirty="0">
                          <a:solidFill>
                            <a:srgbClr val="FFFFFF"/>
                          </a:solidFill>
                          <a:latin typeface="Arial"/>
                          <a:cs typeface="Arial"/>
                        </a:rPr>
                        <a:t>to</a:t>
                      </a:r>
                      <a:r>
                        <a:rPr sz="800" b="1" spc="-70" dirty="0">
                          <a:solidFill>
                            <a:srgbClr val="FFFFFF"/>
                          </a:solidFill>
                          <a:latin typeface="Arial"/>
                          <a:cs typeface="Arial"/>
                        </a:rPr>
                        <a:t> </a:t>
                      </a:r>
                      <a:r>
                        <a:rPr sz="800" b="1" spc="-30" dirty="0">
                          <a:solidFill>
                            <a:srgbClr val="FFFFFF"/>
                          </a:solidFill>
                          <a:latin typeface="Arial"/>
                          <a:cs typeface="Arial"/>
                        </a:rPr>
                        <a:t>conceptualize</a:t>
                      </a:r>
                      <a:r>
                        <a:rPr sz="800" b="1" spc="-90" dirty="0">
                          <a:solidFill>
                            <a:srgbClr val="FFFFFF"/>
                          </a:solidFill>
                          <a:latin typeface="Arial"/>
                          <a:cs typeface="Arial"/>
                        </a:rPr>
                        <a:t> </a:t>
                      </a:r>
                      <a:r>
                        <a:rPr sz="800" b="1" spc="-25" dirty="0">
                          <a:solidFill>
                            <a:srgbClr val="FFFFFF"/>
                          </a:solidFill>
                          <a:latin typeface="Arial"/>
                          <a:cs typeface="Arial"/>
                        </a:rPr>
                        <a:t>an</a:t>
                      </a:r>
                      <a:r>
                        <a:rPr sz="800" b="1" spc="-70" dirty="0">
                          <a:solidFill>
                            <a:srgbClr val="FFFFFF"/>
                          </a:solidFill>
                          <a:latin typeface="Arial"/>
                          <a:cs typeface="Arial"/>
                        </a:rPr>
                        <a:t> </a:t>
                      </a:r>
                      <a:r>
                        <a:rPr sz="800" b="1" spc="-35" dirty="0">
                          <a:solidFill>
                            <a:srgbClr val="FFFFFF"/>
                          </a:solidFill>
                          <a:latin typeface="Arial"/>
                          <a:cs typeface="Arial"/>
                        </a:rPr>
                        <a:t>accurate</a:t>
                      </a:r>
                      <a:r>
                        <a:rPr sz="800" b="1" spc="-85" dirty="0">
                          <a:solidFill>
                            <a:srgbClr val="FFFFFF"/>
                          </a:solidFill>
                          <a:latin typeface="Arial"/>
                          <a:cs typeface="Arial"/>
                        </a:rPr>
                        <a:t> </a:t>
                      </a:r>
                      <a:r>
                        <a:rPr sz="800" b="1" spc="-15" dirty="0">
                          <a:solidFill>
                            <a:srgbClr val="FFFFFF"/>
                          </a:solidFill>
                          <a:latin typeface="Arial"/>
                          <a:cs typeface="Arial"/>
                        </a:rPr>
                        <a:t>multi</a:t>
                      </a:r>
                      <a:r>
                        <a:rPr sz="800" b="1" spc="-15" dirty="0">
                          <a:solidFill>
                            <a:srgbClr val="FFFFFF"/>
                          </a:solidFill>
                          <a:latin typeface="Helvetica"/>
                          <a:cs typeface="Helvetica"/>
                        </a:rPr>
                        <a:t>‐</a:t>
                      </a:r>
                      <a:r>
                        <a:rPr sz="800" b="1" spc="-15" dirty="0">
                          <a:solidFill>
                            <a:srgbClr val="FFFFFF"/>
                          </a:solidFill>
                          <a:latin typeface="Arial"/>
                          <a:cs typeface="Arial"/>
                        </a:rPr>
                        <a:t>axial</a:t>
                      </a:r>
                      <a:endParaRPr sz="800">
                        <a:latin typeface="Arial"/>
                        <a:cs typeface="Arial"/>
                      </a:endParaRPr>
                    </a:p>
                    <a:p>
                      <a:pPr marL="8255" marR="34925">
                        <a:lnSpc>
                          <a:spcPct val="110200"/>
                        </a:lnSpc>
                        <a:spcBef>
                          <a:spcPts val="5"/>
                        </a:spcBef>
                      </a:pPr>
                      <a:r>
                        <a:rPr sz="800" b="1" spc="-45" dirty="0">
                          <a:solidFill>
                            <a:srgbClr val="FFFFFF"/>
                          </a:solidFill>
                          <a:latin typeface="Arial"/>
                          <a:cs typeface="Arial"/>
                        </a:rPr>
                        <a:t>diagnosis </a:t>
                      </a:r>
                      <a:r>
                        <a:rPr sz="800" b="1" spc="-15" dirty="0">
                          <a:solidFill>
                            <a:srgbClr val="FFFFFF"/>
                          </a:solidFill>
                          <a:latin typeface="Arial"/>
                          <a:cs typeface="Arial"/>
                        </a:rPr>
                        <a:t>of </a:t>
                      </a:r>
                      <a:r>
                        <a:rPr sz="800" b="1" spc="-45" dirty="0">
                          <a:solidFill>
                            <a:srgbClr val="FFFFFF"/>
                          </a:solidFill>
                          <a:latin typeface="Arial"/>
                          <a:cs typeface="Arial"/>
                        </a:rPr>
                        <a:t>disorders </a:t>
                      </a:r>
                      <a:r>
                        <a:rPr sz="800" b="1" spc="-25" dirty="0">
                          <a:solidFill>
                            <a:srgbClr val="FFFFFF"/>
                          </a:solidFill>
                          <a:latin typeface="Arial"/>
                          <a:cs typeface="Arial"/>
                        </a:rPr>
                        <a:t>presented by </a:t>
                      </a:r>
                      <a:r>
                        <a:rPr sz="800" b="1" spc="-20" dirty="0">
                          <a:solidFill>
                            <a:srgbClr val="FFFFFF"/>
                          </a:solidFill>
                          <a:latin typeface="Arial"/>
                          <a:cs typeface="Arial"/>
                        </a:rPr>
                        <a:t>a client </a:t>
                      </a:r>
                      <a:r>
                        <a:rPr sz="800" b="1" spc="-25" dirty="0">
                          <a:solidFill>
                            <a:srgbClr val="FFFFFF"/>
                          </a:solidFill>
                          <a:latin typeface="Arial"/>
                          <a:cs typeface="Arial"/>
                        </a:rPr>
                        <a:t>and  </a:t>
                      </a:r>
                      <a:r>
                        <a:rPr sz="800" b="1" spc="-70" dirty="0">
                          <a:solidFill>
                            <a:srgbClr val="FFFFFF"/>
                          </a:solidFill>
                          <a:latin typeface="Arial"/>
                          <a:cs typeface="Arial"/>
                        </a:rPr>
                        <a:t>discuss</a:t>
                      </a:r>
                      <a:r>
                        <a:rPr sz="800" b="1" spc="-60" dirty="0">
                          <a:solidFill>
                            <a:srgbClr val="FFFFFF"/>
                          </a:solidFill>
                          <a:latin typeface="Arial"/>
                          <a:cs typeface="Arial"/>
                        </a:rPr>
                        <a:t> </a:t>
                      </a:r>
                      <a:r>
                        <a:rPr sz="800" b="1" spc="-5" dirty="0">
                          <a:solidFill>
                            <a:srgbClr val="FFFFFF"/>
                          </a:solidFill>
                          <a:latin typeface="Arial"/>
                          <a:cs typeface="Arial"/>
                        </a:rPr>
                        <a:t>the</a:t>
                      </a:r>
                      <a:r>
                        <a:rPr sz="800" b="1" spc="-65" dirty="0">
                          <a:solidFill>
                            <a:srgbClr val="FFFFFF"/>
                          </a:solidFill>
                          <a:latin typeface="Arial"/>
                          <a:cs typeface="Arial"/>
                        </a:rPr>
                        <a:t> </a:t>
                      </a:r>
                      <a:r>
                        <a:rPr sz="800" b="1" spc="-15" dirty="0">
                          <a:solidFill>
                            <a:srgbClr val="FFFFFF"/>
                          </a:solidFill>
                          <a:latin typeface="Arial"/>
                          <a:cs typeface="Arial"/>
                        </a:rPr>
                        <a:t>differential</a:t>
                      </a:r>
                      <a:r>
                        <a:rPr sz="800" b="1" spc="-85" dirty="0">
                          <a:solidFill>
                            <a:srgbClr val="FFFFFF"/>
                          </a:solidFill>
                          <a:latin typeface="Arial"/>
                          <a:cs typeface="Arial"/>
                        </a:rPr>
                        <a:t> </a:t>
                      </a:r>
                      <a:r>
                        <a:rPr sz="800" b="1" spc="-45" dirty="0">
                          <a:solidFill>
                            <a:srgbClr val="FFFFFF"/>
                          </a:solidFill>
                          <a:latin typeface="Arial"/>
                          <a:cs typeface="Arial"/>
                        </a:rPr>
                        <a:t>diagnosis</a:t>
                      </a:r>
                      <a:r>
                        <a:rPr sz="800" b="1" spc="-75" dirty="0">
                          <a:solidFill>
                            <a:srgbClr val="FFFFFF"/>
                          </a:solidFill>
                          <a:latin typeface="Arial"/>
                          <a:cs typeface="Arial"/>
                        </a:rPr>
                        <a:t> </a:t>
                      </a:r>
                      <a:r>
                        <a:rPr sz="800" b="1" spc="-5" dirty="0">
                          <a:solidFill>
                            <a:srgbClr val="FFFFFF"/>
                          </a:solidFill>
                          <a:latin typeface="Arial"/>
                          <a:cs typeface="Arial"/>
                        </a:rPr>
                        <a:t>with</a:t>
                      </a:r>
                      <a:r>
                        <a:rPr sz="800" b="1" spc="-65" dirty="0">
                          <a:solidFill>
                            <a:srgbClr val="FFFFFF"/>
                          </a:solidFill>
                          <a:latin typeface="Arial"/>
                          <a:cs typeface="Arial"/>
                        </a:rPr>
                        <a:t> </a:t>
                      </a:r>
                      <a:r>
                        <a:rPr sz="800" b="1" spc="-30" dirty="0">
                          <a:solidFill>
                            <a:srgbClr val="FFFFFF"/>
                          </a:solidFill>
                          <a:latin typeface="Arial"/>
                          <a:cs typeface="Arial"/>
                        </a:rPr>
                        <a:t>collaborating  </a:t>
                      </a:r>
                      <a:r>
                        <a:rPr sz="800" b="1" spc="-40" dirty="0">
                          <a:solidFill>
                            <a:srgbClr val="FFFFFF"/>
                          </a:solidFill>
                          <a:latin typeface="Arial"/>
                          <a:cs typeface="Arial"/>
                        </a:rPr>
                        <a:t>professionals.</a:t>
                      </a:r>
                      <a:endParaRPr sz="80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40BAD2"/>
                    </a:solidFill>
                  </a:tcPr>
                </a:tc>
                <a:tc>
                  <a:txBody>
                    <a:bodyPr/>
                    <a:lstStyle/>
                    <a:p>
                      <a:pPr marL="8890">
                        <a:lnSpc>
                          <a:spcPct val="100000"/>
                        </a:lnSpc>
                        <a:spcBef>
                          <a:spcPts val="10"/>
                        </a:spcBef>
                      </a:pPr>
                      <a:r>
                        <a:rPr sz="800" spc="-35" dirty="0">
                          <a:latin typeface="Arial"/>
                          <a:cs typeface="Arial"/>
                        </a:rPr>
                        <a:t>CMHC</a:t>
                      </a:r>
                      <a:r>
                        <a:rPr sz="800" spc="-35" dirty="0">
                          <a:latin typeface="Arial Unicode MS"/>
                          <a:cs typeface="Arial Unicode MS"/>
                        </a:rPr>
                        <a:t>‐</a:t>
                      </a:r>
                      <a:r>
                        <a:rPr sz="800" spc="-35" dirty="0">
                          <a:latin typeface="Arial"/>
                          <a:cs typeface="Arial"/>
                        </a:rPr>
                        <a:t>L2</a:t>
                      </a:r>
                      <a:endParaRPr sz="800">
                        <a:latin typeface="Arial"/>
                        <a:cs typeface="Arial"/>
                      </a:endParaRPr>
                    </a:p>
                  </a:txBody>
                  <a:tcPr marL="0" marR="0" marT="127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E8F3F7"/>
                    </a:solidFill>
                  </a:tcPr>
                </a:tc>
                <a:extLst>
                  <a:ext uri="{0D108BD9-81ED-4DB2-BD59-A6C34878D82A}">
                    <a16:rowId xmlns:a16="http://schemas.microsoft.com/office/drawing/2014/main" val="10008"/>
                  </a:ext>
                </a:extLst>
              </a:tr>
              <a:tr h="517397">
                <a:tc>
                  <a:txBody>
                    <a:bodyPr/>
                    <a:lstStyle/>
                    <a:p>
                      <a:pPr marL="8890">
                        <a:lnSpc>
                          <a:spcPts val="910"/>
                        </a:lnSpc>
                      </a:pPr>
                      <a:r>
                        <a:rPr sz="800" b="1" spc="-10" dirty="0">
                          <a:solidFill>
                            <a:srgbClr val="FFFFFF"/>
                          </a:solidFill>
                          <a:latin typeface="Arial"/>
                          <a:cs typeface="Arial"/>
                        </a:rPr>
                        <a:t>Differentiate</a:t>
                      </a:r>
                      <a:r>
                        <a:rPr sz="800" b="1" spc="-100" dirty="0">
                          <a:solidFill>
                            <a:srgbClr val="FFFFFF"/>
                          </a:solidFill>
                          <a:latin typeface="Arial"/>
                          <a:cs typeface="Arial"/>
                        </a:rPr>
                        <a:t> </a:t>
                      </a:r>
                      <a:r>
                        <a:rPr sz="800" b="1" spc="-15" dirty="0">
                          <a:solidFill>
                            <a:srgbClr val="FFFFFF"/>
                          </a:solidFill>
                          <a:latin typeface="Arial"/>
                          <a:cs typeface="Arial"/>
                        </a:rPr>
                        <a:t>between</a:t>
                      </a:r>
                      <a:r>
                        <a:rPr sz="800" b="1" spc="-100" dirty="0">
                          <a:solidFill>
                            <a:srgbClr val="FFFFFF"/>
                          </a:solidFill>
                          <a:latin typeface="Arial"/>
                          <a:cs typeface="Arial"/>
                        </a:rPr>
                        <a:t> </a:t>
                      </a:r>
                      <a:r>
                        <a:rPr sz="800" b="1" spc="-45" dirty="0">
                          <a:solidFill>
                            <a:srgbClr val="FFFFFF"/>
                          </a:solidFill>
                          <a:latin typeface="Arial"/>
                          <a:cs typeface="Arial"/>
                        </a:rPr>
                        <a:t>diagnosis</a:t>
                      </a:r>
                      <a:r>
                        <a:rPr sz="800" b="1" spc="-90" dirty="0">
                          <a:solidFill>
                            <a:srgbClr val="FFFFFF"/>
                          </a:solidFill>
                          <a:latin typeface="Arial"/>
                          <a:cs typeface="Arial"/>
                        </a:rPr>
                        <a:t> </a:t>
                      </a:r>
                      <a:r>
                        <a:rPr sz="800" b="1" spc="-25" dirty="0">
                          <a:solidFill>
                            <a:srgbClr val="FFFFFF"/>
                          </a:solidFill>
                          <a:latin typeface="Arial"/>
                          <a:cs typeface="Arial"/>
                        </a:rPr>
                        <a:t>and</a:t>
                      </a:r>
                      <a:endParaRPr sz="800">
                        <a:latin typeface="Arial"/>
                        <a:cs typeface="Arial"/>
                      </a:endParaRPr>
                    </a:p>
                    <a:p>
                      <a:pPr marL="8890" marR="62230">
                        <a:lnSpc>
                          <a:spcPct val="110700"/>
                        </a:lnSpc>
                      </a:pPr>
                      <a:r>
                        <a:rPr sz="800" b="1" spc="-20" dirty="0">
                          <a:solidFill>
                            <a:srgbClr val="FFFFFF"/>
                          </a:solidFill>
                          <a:latin typeface="Arial"/>
                          <a:cs typeface="Arial"/>
                        </a:rPr>
                        <a:t>developmentally </a:t>
                      </a:r>
                      <a:r>
                        <a:rPr sz="800" b="1" spc="-25" dirty="0">
                          <a:solidFill>
                            <a:srgbClr val="FFFFFF"/>
                          </a:solidFill>
                          <a:latin typeface="Arial"/>
                          <a:cs typeface="Arial"/>
                        </a:rPr>
                        <a:t>appropriate </a:t>
                      </a:r>
                      <a:r>
                        <a:rPr sz="800" b="1" spc="-35" dirty="0">
                          <a:solidFill>
                            <a:srgbClr val="FFFFFF"/>
                          </a:solidFill>
                          <a:latin typeface="Arial"/>
                          <a:cs typeface="Arial"/>
                        </a:rPr>
                        <a:t>reactions </a:t>
                      </a:r>
                      <a:r>
                        <a:rPr sz="800" b="1" spc="-30" dirty="0">
                          <a:solidFill>
                            <a:srgbClr val="FFFFFF"/>
                          </a:solidFill>
                          <a:latin typeface="Arial"/>
                          <a:cs typeface="Arial"/>
                        </a:rPr>
                        <a:t>during  </a:t>
                      </a:r>
                      <a:r>
                        <a:rPr sz="800" b="1" spc="-50" dirty="0">
                          <a:solidFill>
                            <a:srgbClr val="FFFFFF"/>
                          </a:solidFill>
                          <a:latin typeface="Arial"/>
                          <a:cs typeface="Arial"/>
                        </a:rPr>
                        <a:t>crises,</a:t>
                      </a:r>
                      <a:r>
                        <a:rPr sz="800" b="1" spc="-75" dirty="0">
                          <a:solidFill>
                            <a:srgbClr val="FFFFFF"/>
                          </a:solidFill>
                          <a:latin typeface="Arial"/>
                          <a:cs typeface="Arial"/>
                        </a:rPr>
                        <a:t> </a:t>
                      </a:r>
                      <a:r>
                        <a:rPr sz="800" b="1" spc="-35" dirty="0">
                          <a:solidFill>
                            <a:srgbClr val="FFFFFF"/>
                          </a:solidFill>
                          <a:latin typeface="Arial"/>
                          <a:cs typeface="Arial"/>
                        </a:rPr>
                        <a:t>disasters,</a:t>
                      </a:r>
                      <a:r>
                        <a:rPr sz="800" b="1" spc="-60" dirty="0">
                          <a:solidFill>
                            <a:srgbClr val="FFFFFF"/>
                          </a:solidFill>
                          <a:latin typeface="Arial"/>
                          <a:cs typeface="Arial"/>
                        </a:rPr>
                        <a:t> </a:t>
                      </a:r>
                      <a:r>
                        <a:rPr sz="800" b="1" spc="-25" dirty="0">
                          <a:solidFill>
                            <a:srgbClr val="FFFFFF"/>
                          </a:solidFill>
                          <a:latin typeface="Arial"/>
                          <a:cs typeface="Arial"/>
                        </a:rPr>
                        <a:t>and</a:t>
                      </a:r>
                      <a:r>
                        <a:rPr sz="800" b="1" spc="-75" dirty="0">
                          <a:solidFill>
                            <a:srgbClr val="FFFFFF"/>
                          </a:solidFill>
                          <a:latin typeface="Arial"/>
                          <a:cs typeface="Arial"/>
                        </a:rPr>
                        <a:t> </a:t>
                      </a:r>
                      <a:r>
                        <a:rPr sz="800" b="1" spc="-15" dirty="0">
                          <a:solidFill>
                            <a:srgbClr val="FFFFFF"/>
                          </a:solidFill>
                          <a:latin typeface="Arial"/>
                          <a:cs typeface="Arial"/>
                        </a:rPr>
                        <a:t>other</a:t>
                      </a:r>
                      <a:r>
                        <a:rPr sz="800" b="1" spc="-75" dirty="0">
                          <a:solidFill>
                            <a:srgbClr val="FFFFFF"/>
                          </a:solidFill>
                          <a:latin typeface="Arial"/>
                          <a:cs typeface="Arial"/>
                        </a:rPr>
                        <a:t> </a:t>
                      </a:r>
                      <a:r>
                        <a:rPr sz="800" b="1" spc="-30" dirty="0">
                          <a:solidFill>
                            <a:srgbClr val="FFFFFF"/>
                          </a:solidFill>
                          <a:latin typeface="Arial"/>
                          <a:cs typeface="Arial"/>
                        </a:rPr>
                        <a:t>trauma</a:t>
                      </a:r>
                      <a:r>
                        <a:rPr sz="800" b="1" spc="-30" dirty="0">
                          <a:solidFill>
                            <a:srgbClr val="FFFFFF"/>
                          </a:solidFill>
                          <a:latin typeface="Helvetica"/>
                          <a:cs typeface="Helvetica"/>
                        </a:rPr>
                        <a:t>‐</a:t>
                      </a:r>
                      <a:r>
                        <a:rPr sz="800" b="1" spc="-30" dirty="0">
                          <a:solidFill>
                            <a:srgbClr val="FFFFFF"/>
                          </a:solidFill>
                          <a:latin typeface="Arial"/>
                          <a:cs typeface="Arial"/>
                        </a:rPr>
                        <a:t>causing</a:t>
                      </a:r>
                      <a:r>
                        <a:rPr sz="800" b="1" spc="-80" dirty="0">
                          <a:solidFill>
                            <a:srgbClr val="FFFFFF"/>
                          </a:solidFill>
                          <a:latin typeface="Arial"/>
                          <a:cs typeface="Arial"/>
                        </a:rPr>
                        <a:t> </a:t>
                      </a:r>
                      <a:r>
                        <a:rPr sz="800" b="1" spc="-25" dirty="0">
                          <a:solidFill>
                            <a:srgbClr val="FFFFFF"/>
                          </a:solidFill>
                          <a:latin typeface="Arial"/>
                          <a:cs typeface="Arial"/>
                        </a:rPr>
                        <a:t>events.</a:t>
                      </a:r>
                      <a:endParaRPr sz="80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40BAD2"/>
                    </a:solidFill>
                  </a:tcPr>
                </a:tc>
                <a:tc>
                  <a:txBody>
                    <a:bodyPr/>
                    <a:lstStyle/>
                    <a:p>
                      <a:pPr marL="8890">
                        <a:lnSpc>
                          <a:spcPct val="100000"/>
                        </a:lnSpc>
                        <a:spcBef>
                          <a:spcPts val="10"/>
                        </a:spcBef>
                      </a:pPr>
                      <a:r>
                        <a:rPr sz="800" spc="-45" dirty="0">
                          <a:latin typeface="Arial"/>
                          <a:cs typeface="Arial"/>
                        </a:rPr>
                        <a:t>CMHC</a:t>
                      </a:r>
                      <a:r>
                        <a:rPr sz="800" spc="-45" dirty="0">
                          <a:latin typeface="Arial Unicode MS"/>
                          <a:cs typeface="Arial Unicode MS"/>
                        </a:rPr>
                        <a:t>‐</a:t>
                      </a:r>
                      <a:r>
                        <a:rPr sz="800" spc="-45" dirty="0">
                          <a:latin typeface="Arial"/>
                          <a:cs typeface="Arial"/>
                        </a:rPr>
                        <a:t>L3</a:t>
                      </a:r>
                      <a:endParaRPr sz="800">
                        <a:latin typeface="Arial"/>
                        <a:cs typeface="Arial"/>
                      </a:endParaRPr>
                    </a:p>
                  </a:txBody>
                  <a:tcPr marL="0" marR="0" marT="127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CEE7EE"/>
                    </a:solidFill>
                  </a:tcPr>
                </a:tc>
                <a:extLst>
                  <a:ext uri="{0D108BD9-81ED-4DB2-BD59-A6C34878D82A}">
                    <a16:rowId xmlns:a16="http://schemas.microsoft.com/office/drawing/2014/main" val="10009"/>
                  </a:ext>
                </a:extLst>
              </a:tr>
            </a:tbl>
          </a:graphicData>
        </a:graphic>
      </p:graphicFrame>
      <p:sp>
        <p:nvSpPr>
          <p:cNvPr id="6" name="object 6"/>
          <p:cNvSpPr txBox="1"/>
          <p:nvPr/>
        </p:nvSpPr>
        <p:spPr>
          <a:xfrm>
            <a:off x="392684" y="3696441"/>
            <a:ext cx="1439545" cy="1647189"/>
          </a:xfrm>
          <a:prstGeom prst="rect">
            <a:avLst/>
          </a:prstGeom>
        </p:spPr>
        <p:txBody>
          <a:bodyPr vert="horz" wrap="square" lIns="0" tIns="0" rIns="0" bIns="0" rtlCol="0">
            <a:spAutoFit/>
          </a:bodyPr>
          <a:lstStyle/>
          <a:p>
            <a:pPr marL="12700" marR="240029">
              <a:lnSpc>
                <a:spcPct val="101200"/>
              </a:lnSpc>
            </a:pPr>
            <a:r>
              <a:rPr sz="2600" spc="-295" dirty="0">
                <a:solidFill>
                  <a:srgbClr val="FFFFFF"/>
                </a:solidFill>
                <a:latin typeface="Arial"/>
                <a:cs typeface="Arial"/>
              </a:rPr>
              <a:t>CACREP  </a:t>
            </a:r>
            <a:r>
              <a:rPr sz="2600" spc="-95" dirty="0">
                <a:solidFill>
                  <a:srgbClr val="FFFFFF"/>
                </a:solidFill>
                <a:latin typeface="Arial"/>
                <a:cs typeface="Arial"/>
              </a:rPr>
              <a:t>(2009)</a:t>
            </a:r>
            <a:endParaRPr sz="2600">
              <a:latin typeface="Arial"/>
              <a:cs typeface="Arial"/>
            </a:endParaRPr>
          </a:p>
          <a:p>
            <a:pPr marL="12700" marR="5080">
              <a:lnSpc>
                <a:spcPts val="3170"/>
              </a:lnSpc>
              <a:spcBef>
                <a:spcPts val="110"/>
              </a:spcBef>
            </a:pPr>
            <a:r>
              <a:rPr sz="2600" spc="-105" dirty="0">
                <a:solidFill>
                  <a:srgbClr val="FFFFFF"/>
                </a:solidFill>
                <a:latin typeface="Arial"/>
                <a:cs typeface="Arial"/>
              </a:rPr>
              <a:t>Standards  </a:t>
            </a:r>
            <a:r>
              <a:rPr sz="2600" spc="-75" dirty="0">
                <a:solidFill>
                  <a:srgbClr val="FFFFFF"/>
                </a:solidFill>
                <a:latin typeface="Arial"/>
                <a:cs typeface="Arial"/>
              </a:rPr>
              <a:t>Cont’d</a:t>
            </a:r>
            <a:endParaRPr sz="2600">
              <a:latin typeface="Arial"/>
              <a:cs typeface="Arial"/>
            </a:endParaRPr>
          </a:p>
        </p:txBody>
      </p:sp>
      <p:sp>
        <p:nvSpPr>
          <p:cNvPr id="7" name="object 7"/>
          <p:cNvSpPr/>
          <p:nvPr/>
        </p:nvSpPr>
        <p:spPr>
          <a:xfrm>
            <a:off x="335279" y="2508504"/>
            <a:ext cx="1984438" cy="510540"/>
          </a:xfrm>
          <a:prstGeom prst="rect">
            <a:avLst/>
          </a:prstGeom>
          <a:blipFill>
            <a:blip r:embed="rId3" cstate="print"/>
            <a:stretch>
              <a:fillRect/>
            </a:stretch>
          </a:blipFill>
        </p:spPr>
        <p:txBody>
          <a:bodyPr wrap="square" lIns="0" tIns="0" rIns="0" bIns="0" rtlCol="0"/>
          <a:lstStyle/>
          <a:p>
            <a:endParaRPr/>
          </a:p>
        </p:txBody>
      </p:sp>
      <p:sp>
        <p:nvSpPr>
          <p:cNvPr id="8" name="object 8"/>
          <p:cNvSpPr txBox="1"/>
          <p:nvPr/>
        </p:nvSpPr>
        <p:spPr>
          <a:xfrm>
            <a:off x="3263080" y="7303973"/>
            <a:ext cx="3532504" cy="135890"/>
          </a:xfrm>
          <a:prstGeom prst="rect">
            <a:avLst/>
          </a:prstGeom>
        </p:spPr>
        <p:txBody>
          <a:bodyPr vert="horz" wrap="square" lIns="0" tIns="0" rIns="0" bIns="0" rtlCol="0">
            <a:spAutoFit/>
          </a:bodyPr>
          <a:lstStyle/>
          <a:p>
            <a:pPr marL="12700">
              <a:lnSpc>
                <a:spcPct val="100000"/>
              </a:lnSpc>
            </a:pPr>
            <a:r>
              <a:rPr sz="800" spc="-5" dirty="0">
                <a:latin typeface="Arial"/>
                <a:cs typeface="Arial"/>
              </a:rPr>
              <a:t>UNT Dallas </a:t>
            </a:r>
            <a:r>
              <a:rPr sz="800" dirty="0">
                <a:latin typeface="Arial"/>
                <a:cs typeface="Arial"/>
              </a:rPr>
              <a:t>School </a:t>
            </a:r>
            <a:r>
              <a:rPr sz="800" spc="-5" dirty="0">
                <a:latin typeface="Arial"/>
                <a:cs typeface="Arial"/>
              </a:rPr>
              <a:t>Counselor </a:t>
            </a:r>
            <a:r>
              <a:rPr sz="800" dirty="0">
                <a:latin typeface="Arial"/>
                <a:cs typeface="Arial"/>
              </a:rPr>
              <a:t>Site Supervisor/Adjunct/Obervator</a:t>
            </a:r>
            <a:r>
              <a:rPr sz="800" spc="-75" dirty="0">
                <a:latin typeface="Arial"/>
                <a:cs typeface="Arial"/>
              </a:rPr>
              <a:t> </a:t>
            </a:r>
            <a:r>
              <a:rPr sz="800" dirty="0">
                <a:latin typeface="Arial"/>
                <a:cs typeface="Arial"/>
              </a:rPr>
              <a:t>Training4/69</a:t>
            </a:r>
            <a:endParaRPr sz="800">
              <a:latin typeface="Arial"/>
              <a:cs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1684020"/>
            <a:ext cx="2841625" cy="4398645"/>
          </a:xfrm>
          <a:custGeom>
            <a:avLst/>
            <a:gdLst/>
            <a:ahLst/>
            <a:cxnLst/>
            <a:rect l="l" t="t" r="r" b="b"/>
            <a:pathLst>
              <a:path w="2841625" h="4398645">
                <a:moveTo>
                  <a:pt x="0" y="0"/>
                </a:moveTo>
                <a:lnTo>
                  <a:pt x="0" y="4398263"/>
                </a:lnTo>
                <a:lnTo>
                  <a:pt x="2841117" y="4398263"/>
                </a:lnTo>
                <a:lnTo>
                  <a:pt x="2841117" y="0"/>
                </a:lnTo>
                <a:lnTo>
                  <a:pt x="0" y="0"/>
                </a:lnTo>
                <a:close/>
              </a:path>
            </a:pathLst>
          </a:custGeom>
          <a:solidFill>
            <a:srgbClr val="40BAD2"/>
          </a:solidFill>
        </p:spPr>
        <p:txBody>
          <a:bodyPr wrap="square" lIns="0" tIns="0" rIns="0" bIns="0" rtlCol="0"/>
          <a:lstStyle/>
          <a:p>
            <a:endParaRPr/>
          </a:p>
        </p:txBody>
      </p:sp>
      <p:sp>
        <p:nvSpPr>
          <p:cNvPr id="3" name="object 3"/>
          <p:cNvSpPr/>
          <p:nvPr/>
        </p:nvSpPr>
        <p:spPr>
          <a:xfrm>
            <a:off x="9748266" y="1684020"/>
            <a:ext cx="310133" cy="4398264"/>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271525" y="3247486"/>
            <a:ext cx="1877695" cy="1256665"/>
          </a:xfrm>
          <a:prstGeom prst="rect">
            <a:avLst/>
          </a:prstGeom>
        </p:spPr>
        <p:txBody>
          <a:bodyPr vert="horz" wrap="square" lIns="0" tIns="0" rIns="0" bIns="0" rtlCol="0">
            <a:spAutoFit/>
          </a:bodyPr>
          <a:lstStyle/>
          <a:p>
            <a:pPr marL="12700" marR="5080">
              <a:lnSpc>
                <a:spcPct val="90600"/>
              </a:lnSpc>
            </a:pPr>
            <a:r>
              <a:rPr sz="2950" spc="-85" dirty="0">
                <a:solidFill>
                  <a:srgbClr val="FFFFFF"/>
                </a:solidFill>
                <a:latin typeface="Arial"/>
                <a:cs typeface="Arial"/>
              </a:rPr>
              <a:t>Department  </a:t>
            </a:r>
            <a:r>
              <a:rPr sz="2950" spc="-150" dirty="0">
                <a:solidFill>
                  <a:srgbClr val="FFFFFF"/>
                </a:solidFill>
                <a:latin typeface="Arial"/>
                <a:cs typeface="Arial"/>
              </a:rPr>
              <a:t>Policy </a:t>
            </a:r>
            <a:r>
              <a:rPr sz="2950" spc="-155" dirty="0">
                <a:solidFill>
                  <a:srgbClr val="FFFFFF"/>
                </a:solidFill>
                <a:latin typeface="Arial"/>
                <a:cs typeface="Arial"/>
              </a:rPr>
              <a:t>and  </a:t>
            </a:r>
            <a:r>
              <a:rPr sz="2950" spc="-180" dirty="0">
                <a:solidFill>
                  <a:srgbClr val="FFFFFF"/>
                </a:solidFill>
                <a:latin typeface="Arial"/>
                <a:cs typeface="Arial"/>
              </a:rPr>
              <a:t>Procedures</a:t>
            </a:r>
            <a:endParaRPr sz="2950">
              <a:latin typeface="Arial"/>
              <a:cs typeface="Arial"/>
            </a:endParaRPr>
          </a:p>
        </p:txBody>
      </p:sp>
      <p:sp>
        <p:nvSpPr>
          <p:cNvPr id="5" name="object 5"/>
          <p:cNvSpPr txBox="1"/>
          <p:nvPr/>
        </p:nvSpPr>
        <p:spPr>
          <a:xfrm>
            <a:off x="3264661" y="1935025"/>
            <a:ext cx="5849620" cy="3854450"/>
          </a:xfrm>
          <a:prstGeom prst="rect">
            <a:avLst/>
          </a:prstGeom>
        </p:spPr>
        <p:txBody>
          <a:bodyPr vert="horz" wrap="square" lIns="0" tIns="0" rIns="0" bIns="0" rtlCol="0">
            <a:spAutoFit/>
          </a:bodyPr>
          <a:lstStyle/>
          <a:p>
            <a:pPr marL="163830" marR="52069" indent="-151130">
              <a:lnSpc>
                <a:spcPct val="71700"/>
              </a:lnSpc>
              <a:buClr>
                <a:srgbClr val="40BAD2"/>
              </a:buClr>
              <a:buFont typeface="Wingdings 2"/>
              <a:buChar char=""/>
              <a:tabLst>
                <a:tab pos="163830" algn="l"/>
              </a:tabLst>
            </a:pPr>
            <a:r>
              <a:rPr sz="1450" spc="-10" dirty="0">
                <a:solidFill>
                  <a:srgbClr val="FFFFFF"/>
                </a:solidFill>
                <a:latin typeface="Arial"/>
                <a:cs typeface="Arial"/>
              </a:rPr>
              <a:t>Student </a:t>
            </a:r>
            <a:r>
              <a:rPr sz="1450" spc="-50" dirty="0">
                <a:solidFill>
                  <a:srgbClr val="FFFFFF"/>
                </a:solidFill>
                <a:latin typeface="Arial"/>
                <a:cs typeface="Arial"/>
              </a:rPr>
              <a:t>are </a:t>
            </a:r>
            <a:r>
              <a:rPr sz="1450" spc="45" dirty="0">
                <a:solidFill>
                  <a:srgbClr val="FFFFFF"/>
                </a:solidFill>
                <a:latin typeface="Arial"/>
                <a:cs typeface="Arial"/>
              </a:rPr>
              <a:t>to </a:t>
            </a:r>
            <a:r>
              <a:rPr sz="1450" spc="-40" dirty="0">
                <a:solidFill>
                  <a:srgbClr val="FFFFFF"/>
                </a:solidFill>
                <a:latin typeface="Arial"/>
                <a:cs typeface="Arial"/>
              </a:rPr>
              <a:t>be placed </a:t>
            </a:r>
            <a:r>
              <a:rPr sz="1450" dirty="0">
                <a:solidFill>
                  <a:srgbClr val="FFFFFF"/>
                </a:solidFill>
                <a:latin typeface="Arial"/>
                <a:cs typeface="Arial"/>
              </a:rPr>
              <a:t>in </a:t>
            </a:r>
            <a:r>
              <a:rPr sz="1450" spc="-15" dirty="0">
                <a:solidFill>
                  <a:srgbClr val="FFFFFF"/>
                </a:solidFill>
                <a:latin typeface="Arial"/>
                <a:cs typeface="Arial"/>
              </a:rPr>
              <a:t>appropriate </a:t>
            </a:r>
            <a:r>
              <a:rPr sz="1450" spc="-45" dirty="0">
                <a:solidFill>
                  <a:srgbClr val="FFFFFF"/>
                </a:solidFill>
                <a:latin typeface="Arial"/>
                <a:cs typeface="Arial"/>
              </a:rPr>
              <a:t>agency </a:t>
            </a:r>
            <a:r>
              <a:rPr sz="1450" spc="-20" dirty="0">
                <a:solidFill>
                  <a:srgbClr val="FFFFFF"/>
                </a:solidFill>
                <a:latin typeface="Arial"/>
                <a:cs typeface="Arial"/>
              </a:rPr>
              <a:t>settings </a:t>
            </a:r>
            <a:r>
              <a:rPr sz="1450" spc="30" dirty="0">
                <a:solidFill>
                  <a:srgbClr val="FFFFFF"/>
                </a:solidFill>
                <a:latin typeface="Arial"/>
                <a:cs typeface="Arial"/>
              </a:rPr>
              <a:t>that </a:t>
            </a:r>
            <a:r>
              <a:rPr sz="1450" spc="20" dirty="0">
                <a:solidFill>
                  <a:srgbClr val="FFFFFF"/>
                </a:solidFill>
                <a:latin typeface="Arial"/>
                <a:cs typeface="Arial"/>
              </a:rPr>
              <a:t>will </a:t>
            </a:r>
            <a:r>
              <a:rPr sz="1450" spc="-25" dirty="0">
                <a:solidFill>
                  <a:srgbClr val="FFFFFF"/>
                </a:solidFill>
                <a:latin typeface="Arial"/>
                <a:cs typeface="Arial"/>
              </a:rPr>
              <a:t>give  </a:t>
            </a:r>
            <a:r>
              <a:rPr sz="1450" spc="10" dirty="0">
                <a:solidFill>
                  <a:srgbClr val="FFFFFF"/>
                </a:solidFill>
                <a:latin typeface="Arial"/>
                <a:cs typeface="Arial"/>
              </a:rPr>
              <a:t>them</a:t>
            </a:r>
            <a:r>
              <a:rPr sz="1450" spc="-105" dirty="0">
                <a:solidFill>
                  <a:srgbClr val="FFFFFF"/>
                </a:solidFill>
                <a:latin typeface="Arial"/>
                <a:cs typeface="Arial"/>
              </a:rPr>
              <a:t> </a:t>
            </a:r>
            <a:r>
              <a:rPr sz="1450" spc="-10" dirty="0">
                <a:solidFill>
                  <a:srgbClr val="FFFFFF"/>
                </a:solidFill>
                <a:latin typeface="Arial"/>
                <a:cs typeface="Arial"/>
              </a:rPr>
              <a:t>opportunities</a:t>
            </a:r>
            <a:r>
              <a:rPr sz="1450" spc="-120" dirty="0">
                <a:solidFill>
                  <a:srgbClr val="FFFFFF"/>
                </a:solidFill>
                <a:latin typeface="Arial"/>
                <a:cs typeface="Arial"/>
              </a:rPr>
              <a:t> </a:t>
            </a:r>
            <a:r>
              <a:rPr sz="1450" spc="45" dirty="0">
                <a:solidFill>
                  <a:srgbClr val="FFFFFF"/>
                </a:solidFill>
                <a:latin typeface="Arial"/>
                <a:cs typeface="Arial"/>
              </a:rPr>
              <a:t>to</a:t>
            </a:r>
            <a:r>
              <a:rPr sz="1450" spc="-105" dirty="0">
                <a:solidFill>
                  <a:srgbClr val="FFFFFF"/>
                </a:solidFill>
                <a:latin typeface="Arial"/>
                <a:cs typeface="Arial"/>
              </a:rPr>
              <a:t> </a:t>
            </a:r>
            <a:r>
              <a:rPr sz="1450" spc="-20" dirty="0">
                <a:solidFill>
                  <a:srgbClr val="FFFFFF"/>
                </a:solidFill>
                <a:latin typeface="Arial"/>
                <a:cs typeface="Arial"/>
              </a:rPr>
              <a:t>apply</a:t>
            </a:r>
            <a:r>
              <a:rPr sz="1450" spc="-125" dirty="0">
                <a:solidFill>
                  <a:srgbClr val="FFFFFF"/>
                </a:solidFill>
                <a:latin typeface="Arial"/>
                <a:cs typeface="Arial"/>
              </a:rPr>
              <a:t> </a:t>
            </a:r>
            <a:r>
              <a:rPr sz="1450" spc="5" dirty="0">
                <a:solidFill>
                  <a:srgbClr val="FFFFFF"/>
                </a:solidFill>
                <a:latin typeface="Arial"/>
                <a:cs typeface="Arial"/>
              </a:rPr>
              <a:t>the</a:t>
            </a:r>
            <a:r>
              <a:rPr sz="1450" spc="-105" dirty="0">
                <a:solidFill>
                  <a:srgbClr val="FFFFFF"/>
                </a:solidFill>
                <a:latin typeface="Arial"/>
                <a:cs typeface="Arial"/>
              </a:rPr>
              <a:t> </a:t>
            </a:r>
            <a:r>
              <a:rPr sz="1450" spc="-30" dirty="0">
                <a:solidFill>
                  <a:srgbClr val="FFFFFF"/>
                </a:solidFill>
                <a:latin typeface="Arial"/>
                <a:cs typeface="Arial"/>
              </a:rPr>
              <a:t>skills</a:t>
            </a:r>
            <a:r>
              <a:rPr sz="1450" spc="-125" dirty="0">
                <a:solidFill>
                  <a:srgbClr val="FFFFFF"/>
                </a:solidFill>
                <a:latin typeface="Arial"/>
                <a:cs typeface="Arial"/>
              </a:rPr>
              <a:t> </a:t>
            </a:r>
            <a:r>
              <a:rPr sz="1450" spc="-40" dirty="0">
                <a:solidFill>
                  <a:srgbClr val="FFFFFF"/>
                </a:solidFill>
                <a:latin typeface="Arial"/>
                <a:cs typeface="Arial"/>
              </a:rPr>
              <a:t>and</a:t>
            </a:r>
            <a:r>
              <a:rPr sz="1450" spc="-105" dirty="0">
                <a:solidFill>
                  <a:srgbClr val="FFFFFF"/>
                </a:solidFill>
                <a:latin typeface="Arial"/>
                <a:cs typeface="Arial"/>
              </a:rPr>
              <a:t> </a:t>
            </a:r>
            <a:r>
              <a:rPr sz="1450" spc="-20" dirty="0">
                <a:solidFill>
                  <a:srgbClr val="FFFFFF"/>
                </a:solidFill>
                <a:latin typeface="Arial"/>
                <a:cs typeface="Arial"/>
              </a:rPr>
              <a:t>knowledge</a:t>
            </a:r>
            <a:r>
              <a:rPr sz="1450" spc="-130" dirty="0">
                <a:solidFill>
                  <a:srgbClr val="FFFFFF"/>
                </a:solidFill>
                <a:latin typeface="Arial"/>
                <a:cs typeface="Arial"/>
              </a:rPr>
              <a:t> </a:t>
            </a:r>
            <a:r>
              <a:rPr sz="1450" dirty="0">
                <a:solidFill>
                  <a:srgbClr val="FFFFFF"/>
                </a:solidFill>
                <a:latin typeface="Arial"/>
                <a:cs typeface="Arial"/>
              </a:rPr>
              <a:t>they</a:t>
            </a:r>
            <a:r>
              <a:rPr sz="1450" spc="-100" dirty="0">
                <a:solidFill>
                  <a:srgbClr val="FFFFFF"/>
                </a:solidFill>
                <a:latin typeface="Arial"/>
                <a:cs typeface="Arial"/>
              </a:rPr>
              <a:t> </a:t>
            </a:r>
            <a:r>
              <a:rPr sz="1450" spc="-50" dirty="0">
                <a:solidFill>
                  <a:srgbClr val="FFFFFF"/>
                </a:solidFill>
                <a:latin typeface="Arial"/>
                <a:cs typeface="Arial"/>
              </a:rPr>
              <a:t>have</a:t>
            </a:r>
            <a:r>
              <a:rPr sz="1450" spc="-95" dirty="0">
                <a:solidFill>
                  <a:srgbClr val="FFFFFF"/>
                </a:solidFill>
                <a:latin typeface="Arial"/>
                <a:cs typeface="Arial"/>
              </a:rPr>
              <a:t> </a:t>
            </a:r>
            <a:r>
              <a:rPr sz="1450" spc="-40" dirty="0">
                <a:solidFill>
                  <a:srgbClr val="FFFFFF"/>
                </a:solidFill>
                <a:latin typeface="Arial"/>
                <a:cs typeface="Arial"/>
              </a:rPr>
              <a:t>acquired  </a:t>
            </a:r>
            <a:r>
              <a:rPr sz="1450" dirty="0">
                <a:solidFill>
                  <a:srgbClr val="FFFFFF"/>
                </a:solidFill>
                <a:latin typeface="Arial"/>
                <a:cs typeface="Arial"/>
              </a:rPr>
              <a:t>in</a:t>
            </a:r>
            <a:r>
              <a:rPr sz="1450" spc="-125" dirty="0">
                <a:solidFill>
                  <a:srgbClr val="FFFFFF"/>
                </a:solidFill>
                <a:latin typeface="Arial"/>
                <a:cs typeface="Arial"/>
              </a:rPr>
              <a:t> </a:t>
            </a:r>
            <a:r>
              <a:rPr sz="1450" spc="10" dirty="0">
                <a:solidFill>
                  <a:srgbClr val="FFFFFF"/>
                </a:solidFill>
                <a:latin typeface="Arial"/>
                <a:cs typeface="Arial"/>
              </a:rPr>
              <a:t>their</a:t>
            </a:r>
            <a:r>
              <a:rPr sz="1450" spc="-120" dirty="0">
                <a:solidFill>
                  <a:srgbClr val="FFFFFF"/>
                </a:solidFill>
                <a:latin typeface="Arial"/>
                <a:cs typeface="Arial"/>
              </a:rPr>
              <a:t> </a:t>
            </a:r>
            <a:r>
              <a:rPr sz="1450" spc="-45" dirty="0">
                <a:solidFill>
                  <a:srgbClr val="FFFFFF"/>
                </a:solidFill>
                <a:latin typeface="Arial"/>
                <a:cs typeface="Arial"/>
              </a:rPr>
              <a:t>agency</a:t>
            </a:r>
            <a:r>
              <a:rPr sz="1450" spc="-125" dirty="0">
                <a:solidFill>
                  <a:srgbClr val="FFFFFF"/>
                </a:solidFill>
                <a:latin typeface="Arial"/>
                <a:cs typeface="Arial"/>
              </a:rPr>
              <a:t> </a:t>
            </a:r>
            <a:r>
              <a:rPr sz="1450" spc="-15" dirty="0">
                <a:solidFill>
                  <a:srgbClr val="FFFFFF"/>
                </a:solidFill>
                <a:latin typeface="Arial"/>
                <a:cs typeface="Arial"/>
              </a:rPr>
              <a:t>preparation</a:t>
            </a:r>
            <a:r>
              <a:rPr sz="1450" spc="-130" dirty="0">
                <a:solidFill>
                  <a:srgbClr val="FFFFFF"/>
                </a:solidFill>
                <a:latin typeface="Arial"/>
                <a:cs typeface="Arial"/>
              </a:rPr>
              <a:t> </a:t>
            </a:r>
            <a:r>
              <a:rPr sz="1450" spc="-15" dirty="0">
                <a:solidFill>
                  <a:srgbClr val="FFFFFF"/>
                </a:solidFill>
                <a:latin typeface="Arial"/>
                <a:cs typeface="Arial"/>
              </a:rPr>
              <a:t>program.</a:t>
            </a:r>
            <a:endParaRPr sz="1450">
              <a:latin typeface="Arial"/>
              <a:cs typeface="Arial"/>
            </a:endParaRPr>
          </a:p>
          <a:p>
            <a:pPr marL="165100" marR="535305" indent="-151765">
              <a:lnSpc>
                <a:spcPct val="71700"/>
              </a:lnSpc>
              <a:spcBef>
                <a:spcPts val="990"/>
              </a:spcBef>
              <a:buClr>
                <a:srgbClr val="40BAD2"/>
              </a:buClr>
              <a:buFont typeface="Wingdings 2"/>
              <a:buChar char=""/>
              <a:tabLst>
                <a:tab pos="165100" algn="l"/>
              </a:tabLst>
            </a:pPr>
            <a:r>
              <a:rPr sz="1450" spc="-50" dirty="0">
                <a:solidFill>
                  <a:srgbClr val="FFFFFF"/>
                </a:solidFill>
                <a:latin typeface="Arial"/>
                <a:cs typeface="Arial"/>
              </a:rPr>
              <a:t>The</a:t>
            </a:r>
            <a:r>
              <a:rPr sz="1450" spc="-110" dirty="0">
                <a:solidFill>
                  <a:srgbClr val="FFFFFF"/>
                </a:solidFill>
                <a:latin typeface="Arial"/>
                <a:cs typeface="Arial"/>
              </a:rPr>
              <a:t> </a:t>
            </a:r>
            <a:r>
              <a:rPr sz="1450" spc="-15" dirty="0">
                <a:solidFill>
                  <a:srgbClr val="FFFFFF"/>
                </a:solidFill>
                <a:latin typeface="Arial"/>
                <a:cs typeface="Arial"/>
              </a:rPr>
              <a:t>Internship</a:t>
            </a:r>
            <a:r>
              <a:rPr sz="1450" spc="-135" dirty="0">
                <a:solidFill>
                  <a:srgbClr val="FFFFFF"/>
                </a:solidFill>
                <a:latin typeface="Arial"/>
                <a:cs typeface="Arial"/>
              </a:rPr>
              <a:t> </a:t>
            </a:r>
            <a:r>
              <a:rPr sz="1450" spc="-5" dirty="0">
                <a:solidFill>
                  <a:srgbClr val="FFFFFF"/>
                </a:solidFill>
                <a:latin typeface="Arial"/>
                <a:cs typeface="Arial"/>
              </a:rPr>
              <a:t>setting</a:t>
            </a:r>
            <a:r>
              <a:rPr sz="1450" spc="-120" dirty="0">
                <a:solidFill>
                  <a:srgbClr val="FFFFFF"/>
                </a:solidFill>
                <a:latin typeface="Arial"/>
                <a:cs typeface="Arial"/>
              </a:rPr>
              <a:t> </a:t>
            </a:r>
            <a:r>
              <a:rPr sz="1450" spc="-35" dirty="0">
                <a:solidFill>
                  <a:srgbClr val="FFFFFF"/>
                </a:solidFill>
                <a:latin typeface="Arial"/>
                <a:cs typeface="Arial"/>
              </a:rPr>
              <a:t>should</a:t>
            </a:r>
            <a:r>
              <a:rPr sz="1450" spc="-110" dirty="0">
                <a:solidFill>
                  <a:srgbClr val="FFFFFF"/>
                </a:solidFill>
                <a:latin typeface="Arial"/>
                <a:cs typeface="Arial"/>
              </a:rPr>
              <a:t> </a:t>
            </a:r>
            <a:r>
              <a:rPr sz="1450" spc="-15" dirty="0">
                <a:solidFill>
                  <a:srgbClr val="FFFFFF"/>
                </a:solidFill>
                <a:latin typeface="Arial"/>
                <a:cs typeface="Arial"/>
              </a:rPr>
              <a:t>provide</a:t>
            </a:r>
            <a:r>
              <a:rPr sz="1450" spc="-120" dirty="0">
                <a:solidFill>
                  <a:srgbClr val="FFFFFF"/>
                </a:solidFill>
                <a:latin typeface="Arial"/>
                <a:cs typeface="Arial"/>
              </a:rPr>
              <a:t> </a:t>
            </a:r>
            <a:r>
              <a:rPr sz="1450" spc="5" dirty="0">
                <a:solidFill>
                  <a:srgbClr val="FFFFFF"/>
                </a:solidFill>
                <a:latin typeface="Arial"/>
                <a:cs typeface="Arial"/>
              </a:rPr>
              <a:t>the</a:t>
            </a:r>
            <a:r>
              <a:rPr sz="1450" spc="-105" dirty="0">
                <a:solidFill>
                  <a:srgbClr val="FFFFFF"/>
                </a:solidFill>
                <a:latin typeface="Arial"/>
                <a:cs typeface="Arial"/>
              </a:rPr>
              <a:t> </a:t>
            </a:r>
            <a:r>
              <a:rPr sz="1450" spc="-10" dirty="0">
                <a:solidFill>
                  <a:srgbClr val="FFFFFF"/>
                </a:solidFill>
                <a:latin typeface="Arial"/>
                <a:cs typeface="Arial"/>
              </a:rPr>
              <a:t>student</a:t>
            </a:r>
            <a:r>
              <a:rPr sz="1450" spc="-110" dirty="0">
                <a:solidFill>
                  <a:srgbClr val="FFFFFF"/>
                </a:solidFill>
                <a:latin typeface="Arial"/>
                <a:cs typeface="Arial"/>
              </a:rPr>
              <a:t> </a:t>
            </a:r>
            <a:r>
              <a:rPr sz="1450" spc="-80" dirty="0">
                <a:solidFill>
                  <a:srgbClr val="FFFFFF"/>
                </a:solidFill>
                <a:latin typeface="Arial"/>
                <a:cs typeface="Arial"/>
              </a:rPr>
              <a:t>a</a:t>
            </a:r>
            <a:r>
              <a:rPr sz="1450" spc="-105" dirty="0">
                <a:solidFill>
                  <a:srgbClr val="FFFFFF"/>
                </a:solidFill>
                <a:latin typeface="Arial"/>
                <a:cs typeface="Arial"/>
              </a:rPr>
              <a:t> </a:t>
            </a:r>
            <a:r>
              <a:rPr sz="1450" spc="-25" dirty="0">
                <a:solidFill>
                  <a:srgbClr val="FFFFFF"/>
                </a:solidFill>
                <a:latin typeface="Arial"/>
                <a:cs typeface="Arial"/>
              </a:rPr>
              <a:t>broad</a:t>
            </a:r>
            <a:r>
              <a:rPr sz="1450" spc="-110" dirty="0">
                <a:solidFill>
                  <a:srgbClr val="FFFFFF"/>
                </a:solidFill>
                <a:latin typeface="Arial"/>
                <a:cs typeface="Arial"/>
              </a:rPr>
              <a:t> </a:t>
            </a:r>
            <a:r>
              <a:rPr sz="1450" spc="-35" dirty="0">
                <a:solidFill>
                  <a:srgbClr val="FFFFFF"/>
                </a:solidFill>
                <a:latin typeface="Arial"/>
                <a:cs typeface="Arial"/>
              </a:rPr>
              <a:t>range</a:t>
            </a:r>
            <a:r>
              <a:rPr sz="1450" spc="-114" dirty="0">
                <a:solidFill>
                  <a:srgbClr val="FFFFFF"/>
                </a:solidFill>
                <a:latin typeface="Arial"/>
                <a:cs typeface="Arial"/>
              </a:rPr>
              <a:t> </a:t>
            </a:r>
            <a:r>
              <a:rPr sz="1450" spc="20" dirty="0">
                <a:solidFill>
                  <a:srgbClr val="FFFFFF"/>
                </a:solidFill>
                <a:latin typeface="Arial"/>
                <a:cs typeface="Arial"/>
              </a:rPr>
              <a:t>of  </a:t>
            </a:r>
            <a:r>
              <a:rPr sz="1450" spc="-50" dirty="0">
                <a:solidFill>
                  <a:srgbClr val="FFFFFF"/>
                </a:solidFill>
                <a:latin typeface="Arial"/>
                <a:cs typeface="Arial"/>
              </a:rPr>
              <a:t>experiences </a:t>
            </a:r>
            <a:r>
              <a:rPr sz="1450" spc="-40" dirty="0">
                <a:solidFill>
                  <a:srgbClr val="FFFFFF"/>
                </a:solidFill>
                <a:latin typeface="Arial"/>
                <a:cs typeface="Arial"/>
              </a:rPr>
              <a:t>and</a:t>
            </a:r>
            <a:r>
              <a:rPr sz="1450" spc="-220" dirty="0">
                <a:solidFill>
                  <a:srgbClr val="FFFFFF"/>
                </a:solidFill>
                <a:latin typeface="Arial"/>
                <a:cs typeface="Arial"/>
              </a:rPr>
              <a:t> </a:t>
            </a:r>
            <a:r>
              <a:rPr sz="1450" spc="-25" dirty="0">
                <a:solidFill>
                  <a:srgbClr val="FFFFFF"/>
                </a:solidFill>
                <a:latin typeface="Arial"/>
                <a:cs typeface="Arial"/>
              </a:rPr>
              <a:t>responsibilities.</a:t>
            </a:r>
            <a:endParaRPr sz="1450">
              <a:latin typeface="Arial"/>
              <a:cs typeface="Arial"/>
            </a:endParaRPr>
          </a:p>
          <a:p>
            <a:pPr marL="165735" marR="31115" indent="-151765">
              <a:lnSpc>
                <a:spcPct val="71700"/>
              </a:lnSpc>
              <a:spcBef>
                <a:spcPts val="985"/>
              </a:spcBef>
              <a:buClr>
                <a:srgbClr val="40BAD2"/>
              </a:buClr>
              <a:buFont typeface="Wingdings 2"/>
              <a:buChar char=""/>
              <a:tabLst>
                <a:tab pos="165735" algn="l"/>
              </a:tabLst>
            </a:pPr>
            <a:r>
              <a:rPr sz="1450" spc="-50" dirty="0">
                <a:solidFill>
                  <a:srgbClr val="FFFFFF"/>
                </a:solidFill>
                <a:latin typeface="Arial"/>
                <a:cs typeface="Arial"/>
              </a:rPr>
              <a:t>The</a:t>
            </a:r>
            <a:r>
              <a:rPr sz="1450" spc="-105" dirty="0">
                <a:solidFill>
                  <a:srgbClr val="FFFFFF"/>
                </a:solidFill>
                <a:latin typeface="Arial"/>
                <a:cs typeface="Arial"/>
              </a:rPr>
              <a:t> </a:t>
            </a:r>
            <a:r>
              <a:rPr sz="1450" spc="-15" dirty="0">
                <a:solidFill>
                  <a:srgbClr val="FFFFFF"/>
                </a:solidFill>
                <a:latin typeface="Arial"/>
                <a:cs typeface="Arial"/>
              </a:rPr>
              <a:t>Internship</a:t>
            </a:r>
            <a:r>
              <a:rPr sz="1450" spc="-135" dirty="0">
                <a:solidFill>
                  <a:srgbClr val="FFFFFF"/>
                </a:solidFill>
                <a:latin typeface="Arial"/>
                <a:cs typeface="Arial"/>
              </a:rPr>
              <a:t> </a:t>
            </a:r>
            <a:r>
              <a:rPr sz="1450" spc="-20" dirty="0">
                <a:solidFill>
                  <a:srgbClr val="FFFFFF"/>
                </a:solidFill>
                <a:latin typeface="Arial"/>
                <a:cs typeface="Arial"/>
              </a:rPr>
              <a:t>arrangement</a:t>
            </a:r>
            <a:r>
              <a:rPr sz="1450" spc="-114" dirty="0">
                <a:solidFill>
                  <a:srgbClr val="FFFFFF"/>
                </a:solidFill>
                <a:latin typeface="Arial"/>
                <a:cs typeface="Arial"/>
              </a:rPr>
              <a:t> </a:t>
            </a:r>
            <a:r>
              <a:rPr sz="1450" spc="-35" dirty="0">
                <a:solidFill>
                  <a:srgbClr val="FFFFFF"/>
                </a:solidFill>
                <a:latin typeface="Arial"/>
                <a:cs typeface="Arial"/>
              </a:rPr>
              <a:t>should</a:t>
            </a:r>
            <a:r>
              <a:rPr sz="1450" spc="-110" dirty="0">
                <a:solidFill>
                  <a:srgbClr val="FFFFFF"/>
                </a:solidFill>
                <a:latin typeface="Arial"/>
                <a:cs typeface="Arial"/>
              </a:rPr>
              <a:t> </a:t>
            </a:r>
            <a:r>
              <a:rPr sz="1450" spc="-40" dirty="0">
                <a:solidFill>
                  <a:srgbClr val="FFFFFF"/>
                </a:solidFill>
                <a:latin typeface="Arial"/>
                <a:cs typeface="Arial"/>
              </a:rPr>
              <a:t>be</a:t>
            </a:r>
            <a:r>
              <a:rPr sz="1450" spc="-110" dirty="0">
                <a:solidFill>
                  <a:srgbClr val="FFFFFF"/>
                </a:solidFill>
                <a:latin typeface="Arial"/>
                <a:cs typeface="Arial"/>
              </a:rPr>
              <a:t> </a:t>
            </a:r>
            <a:r>
              <a:rPr sz="1450" spc="25" dirty="0">
                <a:solidFill>
                  <a:srgbClr val="FFFFFF"/>
                </a:solidFill>
                <a:latin typeface="Arial"/>
                <a:cs typeface="Arial"/>
              </a:rPr>
              <a:t>of</a:t>
            </a:r>
            <a:r>
              <a:rPr sz="1450" spc="-105" dirty="0">
                <a:solidFill>
                  <a:srgbClr val="FFFFFF"/>
                </a:solidFill>
                <a:latin typeface="Arial"/>
                <a:cs typeface="Arial"/>
              </a:rPr>
              <a:t> </a:t>
            </a:r>
            <a:r>
              <a:rPr sz="1450" spc="-70" dirty="0">
                <a:solidFill>
                  <a:srgbClr val="FFFFFF"/>
                </a:solidFill>
                <a:latin typeface="Arial"/>
                <a:cs typeface="Arial"/>
              </a:rPr>
              <a:t>such</a:t>
            </a:r>
            <a:r>
              <a:rPr sz="1450" spc="-105" dirty="0">
                <a:solidFill>
                  <a:srgbClr val="FFFFFF"/>
                </a:solidFill>
                <a:latin typeface="Arial"/>
                <a:cs typeface="Arial"/>
              </a:rPr>
              <a:t> </a:t>
            </a:r>
            <a:r>
              <a:rPr sz="1450" spc="-80" dirty="0">
                <a:solidFill>
                  <a:srgbClr val="FFFFFF"/>
                </a:solidFill>
                <a:latin typeface="Arial"/>
                <a:cs typeface="Arial"/>
              </a:rPr>
              <a:t>a</a:t>
            </a:r>
            <a:r>
              <a:rPr sz="1450" spc="-100" dirty="0">
                <a:solidFill>
                  <a:srgbClr val="FFFFFF"/>
                </a:solidFill>
                <a:latin typeface="Arial"/>
                <a:cs typeface="Arial"/>
              </a:rPr>
              <a:t> </a:t>
            </a:r>
            <a:r>
              <a:rPr sz="1450" spc="-20" dirty="0">
                <a:solidFill>
                  <a:srgbClr val="FFFFFF"/>
                </a:solidFill>
                <a:latin typeface="Arial"/>
                <a:cs typeface="Arial"/>
              </a:rPr>
              <a:t>nature</a:t>
            </a:r>
            <a:r>
              <a:rPr sz="1450" spc="-90" dirty="0">
                <a:solidFill>
                  <a:srgbClr val="FFFFFF"/>
                </a:solidFill>
                <a:latin typeface="Arial"/>
                <a:cs typeface="Arial"/>
              </a:rPr>
              <a:t> </a:t>
            </a:r>
            <a:r>
              <a:rPr sz="1450" spc="-105" dirty="0">
                <a:solidFill>
                  <a:srgbClr val="FFFFFF"/>
                </a:solidFill>
                <a:latin typeface="Arial"/>
                <a:cs typeface="Arial"/>
              </a:rPr>
              <a:t>as </a:t>
            </a:r>
            <a:r>
              <a:rPr sz="1450" spc="45" dirty="0">
                <a:solidFill>
                  <a:srgbClr val="FFFFFF"/>
                </a:solidFill>
                <a:latin typeface="Arial"/>
                <a:cs typeface="Arial"/>
              </a:rPr>
              <a:t>to</a:t>
            </a:r>
            <a:r>
              <a:rPr sz="1450" spc="-100" dirty="0">
                <a:solidFill>
                  <a:srgbClr val="FFFFFF"/>
                </a:solidFill>
                <a:latin typeface="Arial"/>
                <a:cs typeface="Arial"/>
              </a:rPr>
              <a:t> </a:t>
            </a:r>
            <a:r>
              <a:rPr sz="1450" spc="-40" dirty="0">
                <a:solidFill>
                  <a:srgbClr val="FFFFFF"/>
                </a:solidFill>
                <a:latin typeface="Arial"/>
                <a:cs typeface="Arial"/>
              </a:rPr>
              <a:t>be</a:t>
            </a:r>
            <a:r>
              <a:rPr sz="1450" spc="-110" dirty="0">
                <a:solidFill>
                  <a:srgbClr val="FFFFFF"/>
                </a:solidFill>
                <a:latin typeface="Arial"/>
                <a:cs typeface="Arial"/>
              </a:rPr>
              <a:t> </a:t>
            </a:r>
            <a:r>
              <a:rPr sz="1450" dirty="0">
                <a:solidFill>
                  <a:srgbClr val="FFFFFF"/>
                </a:solidFill>
                <a:latin typeface="Arial"/>
                <a:cs typeface="Arial"/>
              </a:rPr>
              <a:t>mutually  </a:t>
            </a:r>
            <a:r>
              <a:rPr sz="1450" spc="-20" dirty="0">
                <a:solidFill>
                  <a:srgbClr val="FFFFFF"/>
                </a:solidFill>
                <a:latin typeface="Arial"/>
                <a:cs typeface="Arial"/>
              </a:rPr>
              <a:t>beneficial </a:t>
            </a:r>
            <a:r>
              <a:rPr sz="1450" spc="45" dirty="0">
                <a:solidFill>
                  <a:srgbClr val="FFFFFF"/>
                </a:solidFill>
                <a:latin typeface="Arial"/>
                <a:cs typeface="Arial"/>
              </a:rPr>
              <a:t>to </a:t>
            </a:r>
            <a:r>
              <a:rPr sz="1450" spc="-20" dirty="0">
                <a:solidFill>
                  <a:srgbClr val="FFFFFF"/>
                </a:solidFill>
                <a:latin typeface="Arial"/>
                <a:cs typeface="Arial"/>
              </a:rPr>
              <a:t>cooperating </a:t>
            </a:r>
            <a:r>
              <a:rPr sz="1450" spc="-35" dirty="0">
                <a:solidFill>
                  <a:srgbClr val="FFFFFF"/>
                </a:solidFill>
                <a:latin typeface="Arial"/>
                <a:cs typeface="Arial"/>
              </a:rPr>
              <a:t>professionals </a:t>
            </a:r>
            <a:r>
              <a:rPr sz="1450" spc="-40" dirty="0">
                <a:solidFill>
                  <a:srgbClr val="FFFFFF"/>
                </a:solidFill>
                <a:latin typeface="Arial"/>
                <a:cs typeface="Arial"/>
              </a:rPr>
              <a:t>and </a:t>
            </a:r>
            <a:r>
              <a:rPr sz="1450" spc="-25" dirty="0">
                <a:solidFill>
                  <a:srgbClr val="FFFFFF"/>
                </a:solidFill>
                <a:latin typeface="Arial"/>
                <a:cs typeface="Arial"/>
              </a:rPr>
              <a:t>students. </a:t>
            </a:r>
            <a:r>
              <a:rPr sz="1450" spc="35" dirty="0">
                <a:solidFill>
                  <a:srgbClr val="FFFFFF"/>
                </a:solidFill>
                <a:latin typeface="Arial"/>
                <a:cs typeface="Arial"/>
              </a:rPr>
              <a:t>It </a:t>
            </a:r>
            <a:r>
              <a:rPr sz="1450" spc="-55" dirty="0">
                <a:solidFill>
                  <a:srgbClr val="FFFFFF"/>
                </a:solidFill>
                <a:latin typeface="Arial"/>
                <a:cs typeface="Arial"/>
              </a:rPr>
              <a:t>is </a:t>
            </a:r>
            <a:r>
              <a:rPr sz="1450" spc="-30" dirty="0">
                <a:solidFill>
                  <a:srgbClr val="FFFFFF"/>
                </a:solidFill>
                <a:latin typeface="Arial"/>
                <a:cs typeface="Arial"/>
              </a:rPr>
              <a:t>expected </a:t>
            </a:r>
            <a:r>
              <a:rPr sz="1450" spc="25" dirty="0">
                <a:solidFill>
                  <a:srgbClr val="FFFFFF"/>
                </a:solidFill>
                <a:latin typeface="Arial"/>
                <a:cs typeface="Arial"/>
              </a:rPr>
              <a:t>that  </a:t>
            </a:r>
            <a:r>
              <a:rPr sz="1450" spc="-25" dirty="0">
                <a:solidFill>
                  <a:srgbClr val="FFFFFF"/>
                </a:solidFill>
                <a:latin typeface="Arial"/>
                <a:cs typeface="Arial"/>
              </a:rPr>
              <a:t>students</a:t>
            </a:r>
            <a:r>
              <a:rPr sz="1450" spc="-100" dirty="0">
                <a:solidFill>
                  <a:srgbClr val="FFFFFF"/>
                </a:solidFill>
                <a:latin typeface="Arial"/>
                <a:cs typeface="Arial"/>
              </a:rPr>
              <a:t> </a:t>
            </a:r>
            <a:r>
              <a:rPr sz="1450" spc="20" dirty="0">
                <a:solidFill>
                  <a:srgbClr val="FFFFFF"/>
                </a:solidFill>
                <a:latin typeface="Arial"/>
                <a:cs typeface="Arial"/>
              </a:rPr>
              <a:t>will</a:t>
            </a:r>
            <a:r>
              <a:rPr sz="1450" spc="-120" dirty="0">
                <a:solidFill>
                  <a:srgbClr val="FFFFFF"/>
                </a:solidFill>
                <a:latin typeface="Arial"/>
                <a:cs typeface="Arial"/>
              </a:rPr>
              <a:t> </a:t>
            </a:r>
            <a:r>
              <a:rPr sz="1450" spc="-50" dirty="0">
                <a:solidFill>
                  <a:srgbClr val="FFFFFF"/>
                </a:solidFill>
                <a:latin typeface="Arial"/>
                <a:cs typeface="Arial"/>
              </a:rPr>
              <a:t>have</a:t>
            </a:r>
            <a:r>
              <a:rPr sz="1450" spc="-90" dirty="0">
                <a:solidFill>
                  <a:srgbClr val="FFFFFF"/>
                </a:solidFill>
                <a:latin typeface="Arial"/>
                <a:cs typeface="Arial"/>
              </a:rPr>
              <a:t> </a:t>
            </a:r>
            <a:r>
              <a:rPr sz="1450" spc="-5" dirty="0">
                <a:solidFill>
                  <a:srgbClr val="FFFFFF"/>
                </a:solidFill>
                <a:latin typeface="Arial"/>
                <a:cs typeface="Arial"/>
              </a:rPr>
              <a:t>sufficient</a:t>
            </a:r>
            <a:r>
              <a:rPr sz="1450" spc="-114" dirty="0">
                <a:solidFill>
                  <a:srgbClr val="FFFFFF"/>
                </a:solidFill>
                <a:latin typeface="Arial"/>
                <a:cs typeface="Arial"/>
              </a:rPr>
              <a:t> </a:t>
            </a:r>
            <a:r>
              <a:rPr sz="1450" dirty="0">
                <a:solidFill>
                  <a:srgbClr val="FFFFFF"/>
                </a:solidFill>
                <a:latin typeface="Arial"/>
                <a:cs typeface="Arial"/>
              </a:rPr>
              <a:t>training</a:t>
            </a:r>
            <a:r>
              <a:rPr sz="1450" spc="-120" dirty="0">
                <a:solidFill>
                  <a:srgbClr val="FFFFFF"/>
                </a:solidFill>
                <a:latin typeface="Arial"/>
                <a:cs typeface="Arial"/>
              </a:rPr>
              <a:t> </a:t>
            </a:r>
            <a:r>
              <a:rPr sz="1450" spc="45" dirty="0">
                <a:solidFill>
                  <a:srgbClr val="FFFFFF"/>
                </a:solidFill>
                <a:latin typeface="Arial"/>
                <a:cs typeface="Arial"/>
              </a:rPr>
              <a:t>to</a:t>
            </a:r>
            <a:r>
              <a:rPr sz="1450" spc="-100" dirty="0">
                <a:solidFill>
                  <a:srgbClr val="FFFFFF"/>
                </a:solidFill>
                <a:latin typeface="Arial"/>
                <a:cs typeface="Arial"/>
              </a:rPr>
              <a:t> </a:t>
            </a:r>
            <a:r>
              <a:rPr sz="1450" spc="-40" dirty="0">
                <a:solidFill>
                  <a:srgbClr val="FFFFFF"/>
                </a:solidFill>
                <a:latin typeface="Arial"/>
                <a:cs typeface="Arial"/>
              </a:rPr>
              <a:t>enable</a:t>
            </a:r>
            <a:r>
              <a:rPr sz="1450" spc="-110" dirty="0">
                <a:solidFill>
                  <a:srgbClr val="FFFFFF"/>
                </a:solidFill>
                <a:latin typeface="Arial"/>
                <a:cs typeface="Arial"/>
              </a:rPr>
              <a:t> </a:t>
            </a:r>
            <a:r>
              <a:rPr sz="1450" spc="10" dirty="0">
                <a:solidFill>
                  <a:srgbClr val="FFFFFF"/>
                </a:solidFill>
                <a:latin typeface="Arial"/>
                <a:cs typeface="Arial"/>
              </a:rPr>
              <a:t>them</a:t>
            </a:r>
            <a:r>
              <a:rPr sz="1450" spc="-95" dirty="0">
                <a:solidFill>
                  <a:srgbClr val="FFFFFF"/>
                </a:solidFill>
                <a:latin typeface="Arial"/>
                <a:cs typeface="Arial"/>
              </a:rPr>
              <a:t> </a:t>
            </a:r>
            <a:r>
              <a:rPr sz="1450" spc="45" dirty="0">
                <a:solidFill>
                  <a:srgbClr val="FFFFFF"/>
                </a:solidFill>
                <a:latin typeface="Arial"/>
                <a:cs typeface="Arial"/>
              </a:rPr>
              <a:t>to</a:t>
            </a:r>
            <a:r>
              <a:rPr sz="1450" spc="-100" dirty="0">
                <a:solidFill>
                  <a:srgbClr val="FFFFFF"/>
                </a:solidFill>
                <a:latin typeface="Arial"/>
                <a:cs typeface="Arial"/>
              </a:rPr>
              <a:t> </a:t>
            </a:r>
            <a:r>
              <a:rPr sz="1450" spc="-25" dirty="0">
                <a:solidFill>
                  <a:srgbClr val="FFFFFF"/>
                </a:solidFill>
                <a:latin typeface="Arial"/>
                <a:cs typeface="Arial"/>
              </a:rPr>
              <a:t>adjust</a:t>
            </a:r>
            <a:r>
              <a:rPr sz="1450" spc="-95" dirty="0">
                <a:solidFill>
                  <a:srgbClr val="FFFFFF"/>
                </a:solidFill>
                <a:latin typeface="Arial"/>
                <a:cs typeface="Arial"/>
              </a:rPr>
              <a:t> </a:t>
            </a:r>
            <a:r>
              <a:rPr sz="1450" spc="-10" dirty="0">
                <a:solidFill>
                  <a:srgbClr val="FFFFFF"/>
                </a:solidFill>
                <a:latin typeface="Arial"/>
                <a:cs typeface="Arial"/>
              </a:rPr>
              <a:t>rapidly</a:t>
            </a:r>
            <a:r>
              <a:rPr sz="1450" spc="-125" dirty="0">
                <a:solidFill>
                  <a:srgbClr val="FFFFFF"/>
                </a:solidFill>
                <a:latin typeface="Arial"/>
                <a:cs typeface="Arial"/>
              </a:rPr>
              <a:t> </a:t>
            </a:r>
            <a:r>
              <a:rPr sz="1450" spc="-45" dirty="0">
                <a:solidFill>
                  <a:srgbClr val="FFFFFF"/>
                </a:solidFill>
                <a:latin typeface="Arial"/>
                <a:cs typeface="Arial"/>
              </a:rPr>
              <a:t>and  </a:t>
            </a:r>
            <a:r>
              <a:rPr sz="1450" spc="-35" dirty="0">
                <a:solidFill>
                  <a:srgbClr val="FFFFFF"/>
                </a:solidFill>
                <a:latin typeface="Arial"/>
                <a:cs typeface="Arial"/>
              </a:rPr>
              <a:t>become</a:t>
            </a:r>
            <a:r>
              <a:rPr sz="1450" spc="-114" dirty="0">
                <a:solidFill>
                  <a:srgbClr val="FFFFFF"/>
                </a:solidFill>
                <a:latin typeface="Arial"/>
                <a:cs typeface="Arial"/>
              </a:rPr>
              <a:t> </a:t>
            </a:r>
            <a:r>
              <a:rPr sz="1450" spc="-10" dirty="0">
                <a:solidFill>
                  <a:srgbClr val="FFFFFF"/>
                </a:solidFill>
                <a:latin typeface="Arial"/>
                <a:cs typeface="Arial"/>
              </a:rPr>
              <a:t>productive</a:t>
            </a:r>
            <a:r>
              <a:rPr sz="1450" spc="-130" dirty="0">
                <a:solidFill>
                  <a:srgbClr val="FFFFFF"/>
                </a:solidFill>
                <a:latin typeface="Arial"/>
                <a:cs typeface="Arial"/>
              </a:rPr>
              <a:t> </a:t>
            </a:r>
            <a:r>
              <a:rPr sz="1450" spc="-50" dirty="0">
                <a:solidFill>
                  <a:srgbClr val="FFFFFF"/>
                </a:solidFill>
                <a:latin typeface="Arial"/>
                <a:cs typeface="Arial"/>
              </a:rPr>
              <a:t>colleagues</a:t>
            </a:r>
            <a:r>
              <a:rPr sz="1450" spc="-105" dirty="0">
                <a:solidFill>
                  <a:srgbClr val="FFFFFF"/>
                </a:solidFill>
                <a:latin typeface="Arial"/>
                <a:cs typeface="Arial"/>
              </a:rPr>
              <a:t> </a:t>
            </a:r>
            <a:r>
              <a:rPr sz="1450" spc="-10" dirty="0">
                <a:solidFill>
                  <a:srgbClr val="FFFFFF"/>
                </a:solidFill>
                <a:latin typeface="Arial"/>
                <a:cs typeface="Arial"/>
              </a:rPr>
              <a:t>during</a:t>
            </a:r>
            <a:r>
              <a:rPr sz="1450" spc="-130" dirty="0">
                <a:solidFill>
                  <a:srgbClr val="FFFFFF"/>
                </a:solidFill>
                <a:latin typeface="Arial"/>
                <a:cs typeface="Arial"/>
              </a:rPr>
              <a:t> </a:t>
            </a:r>
            <a:r>
              <a:rPr sz="1450" spc="5" dirty="0">
                <a:solidFill>
                  <a:srgbClr val="FFFFFF"/>
                </a:solidFill>
                <a:latin typeface="Arial"/>
                <a:cs typeface="Arial"/>
              </a:rPr>
              <a:t>the</a:t>
            </a:r>
            <a:r>
              <a:rPr sz="1450" spc="-100" dirty="0">
                <a:solidFill>
                  <a:srgbClr val="FFFFFF"/>
                </a:solidFill>
                <a:latin typeface="Arial"/>
                <a:cs typeface="Arial"/>
              </a:rPr>
              <a:t> </a:t>
            </a:r>
            <a:r>
              <a:rPr sz="1450" spc="-15" dirty="0">
                <a:solidFill>
                  <a:srgbClr val="FFFFFF"/>
                </a:solidFill>
                <a:latin typeface="Arial"/>
                <a:cs typeface="Arial"/>
              </a:rPr>
              <a:t>period</a:t>
            </a:r>
            <a:r>
              <a:rPr sz="1450" spc="-120" dirty="0">
                <a:solidFill>
                  <a:srgbClr val="FFFFFF"/>
                </a:solidFill>
                <a:latin typeface="Arial"/>
                <a:cs typeface="Arial"/>
              </a:rPr>
              <a:t> </a:t>
            </a:r>
            <a:r>
              <a:rPr sz="1450" spc="25" dirty="0">
                <a:solidFill>
                  <a:srgbClr val="FFFFFF"/>
                </a:solidFill>
                <a:latin typeface="Arial"/>
                <a:cs typeface="Arial"/>
              </a:rPr>
              <a:t>of</a:t>
            </a:r>
            <a:r>
              <a:rPr sz="1450" spc="-95" dirty="0">
                <a:solidFill>
                  <a:srgbClr val="FFFFFF"/>
                </a:solidFill>
                <a:latin typeface="Arial"/>
                <a:cs typeface="Arial"/>
              </a:rPr>
              <a:t> </a:t>
            </a:r>
            <a:r>
              <a:rPr sz="1450" spc="5" dirty="0">
                <a:solidFill>
                  <a:srgbClr val="FFFFFF"/>
                </a:solidFill>
                <a:latin typeface="Arial"/>
                <a:cs typeface="Arial"/>
              </a:rPr>
              <a:t>the</a:t>
            </a:r>
            <a:r>
              <a:rPr sz="1450" spc="-100" dirty="0">
                <a:solidFill>
                  <a:srgbClr val="FFFFFF"/>
                </a:solidFill>
                <a:latin typeface="Arial"/>
                <a:cs typeface="Arial"/>
              </a:rPr>
              <a:t> </a:t>
            </a:r>
            <a:r>
              <a:rPr sz="1450" spc="-15" dirty="0">
                <a:solidFill>
                  <a:srgbClr val="FFFFFF"/>
                </a:solidFill>
                <a:latin typeface="Arial"/>
                <a:cs typeface="Arial"/>
              </a:rPr>
              <a:t>Internship.</a:t>
            </a:r>
            <a:endParaRPr sz="1450">
              <a:latin typeface="Arial"/>
              <a:cs typeface="Arial"/>
            </a:endParaRPr>
          </a:p>
          <a:p>
            <a:pPr marL="163195" marR="149225" indent="-147320">
              <a:lnSpc>
                <a:spcPct val="71700"/>
              </a:lnSpc>
              <a:spcBef>
                <a:spcPts val="990"/>
              </a:spcBef>
              <a:buClr>
                <a:srgbClr val="40BAD2"/>
              </a:buClr>
              <a:buFont typeface="Wingdings 2"/>
              <a:buChar char=""/>
              <a:tabLst>
                <a:tab pos="167640" algn="l"/>
              </a:tabLst>
            </a:pPr>
            <a:r>
              <a:rPr sz="1450" spc="-25" dirty="0">
                <a:solidFill>
                  <a:srgbClr val="FFFFFF"/>
                </a:solidFill>
                <a:latin typeface="Arial"/>
                <a:cs typeface="Arial"/>
              </a:rPr>
              <a:t>Students </a:t>
            </a:r>
            <a:r>
              <a:rPr sz="1450" spc="-40" dirty="0">
                <a:solidFill>
                  <a:srgbClr val="FFFFFF"/>
                </a:solidFill>
                <a:latin typeface="Arial"/>
                <a:cs typeface="Arial"/>
              </a:rPr>
              <a:t>and </a:t>
            </a:r>
            <a:r>
              <a:rPr sz="1450" spc="10" dirty="0">
                <a:solidFill>
                  <a:srgbClr val="FFFFFF"/>
                </a:solidFill>
                <a:latin typeface="Arial"/>
                <a:cs typeface="Arial"/>
              </a:rPr>
              <a:t>their </a:t>
            </a:r>
            <a:r>
              <a:rPr sz="1450" spc="-50" dirty="0">
                <a:solidFill>
                  <a:srgbClr val="FFFFFF"/>
                </a:solidFill>
                <a:latin typeface="Arial"/>
                <a:cs typeface="Arial"/>
              </a:rPr>
              <a:t>supervisors </a:t>
            </a:r>
            <a:r>
              <a:rPr sz="1450" spc="20" dirty="0">
                <a:solidFill>
                  <a:srgbClr val="FFFFFF"/>
                </a:solidFill>
                <a:latin typeface="Arial"/>
                <a:cs typeface="Arial"/>
              </a:rPr>
              <a:t>will </a:t>
            </a:r>
            <a:r>
              <a:rPr sz="1450" spc="-40" dirty="0">
                <a:solidFill>
                  <a:srgbClr val="FFFFFF"/>
                </a:solidFill>
                <a:latin typeface="Arial"/>
                <a:cs typeface="Arial"/>
              </a:rPr>
              <a:t>be </a:t>
            </a:r>
            <a:r>
              <a:rPr sz="1450" spc="-15" dirty="0">
                <a:solidFill>
                  <a:srgbClr val="FFFFFF"/>
                </a:solidFill>
                <a:latin typeface="Arial"/>
                <a:cs typeface="Arial"/>
              </a:rPr>
              <a:t>visited </a:t>
            </a:r>
            <a:r>
              <a:rPr sz="1450" spc="-10" dirty="0">
                <a:solidFill>
                  <a:srgbClr val="FFFFFF"/>
                </a:solidFill>
                <a:latin typeface="Arial"/>
                <a:cs typeface="Arial"/>
              </a:rPr>
              <a:t>during </a:t>
            </a:r>
            <a:r>
              <a:rPr sz="1450" spc="5" dirty="0">
                <a:solidFill>
                  <a:srgbClr val="FFFFFF"/>
                </a:solidFill>
                <a:latin typeface="Arial"/>
                <a:cs typeface="Arial"/>
              </a:rPr>
              <a:t>the </a:t>
            </a:r>
            <a:r>
              <a:rPr sz="1450" spc="-15" dirty="0">
                <a:solidFill>
                  <a:srgbClr val="FFFFFF"/>
                </a:solidFill>
                <a:latin typeface="Arial"/>
                <a:cs typeface="Arial"/>
              </a:rPr>
              <a:t>Internship  </a:t>
            </a:r>
            <a:r>
              <a:rPr sz="1450" spc="-40" dirty="0">
                <a:solidFill>
                  <a:srgbClr val="FFFFFF"/>
                </a:solidFill>
                <a:latin typeface="Arial"/>
                <a:cs typeface="Arial"/>
              </a:rPr>
              <a:t>experience </a:t>
            </a:r>
            <a:r>
              <a:rPr sz="1450" spc="-15" dirty="0">
                <a:solidFill>
                  <a:srgbClr val="FFFFFF"/>
                </a:solidFill>
                <a:latin typeface="Arial"/>
                <a:cs typeface="Arial"/>
              </a:rPr>
              <a:t>by </a:t>
            </a:r>
            <a:r>
              <a:rPr sz="1450" spc="-80" dirty="0">
                <a:solidFill>
                  <a:srgbClr val="FFFFFF"/>
                </a:solidFill>
                <a:latin typeface="Arial"/>
                <a:cs typeface="Arial"/>
              </a:rPr>
              <a:t>a </a:t>
            </a:r>
            <a:r>
              <a:rPr sz="1450" spc="-40" dirty="0">
                <a:solidFill>
                  <a:srgbClr val="FFFFFF"/>
                </a:solidFill>
                <a:latin typeface="Arial"/>
                <a:cs typeface="Arial"/>
              </a:rPr>
              <a:t>UNT </a:t>
            </a:r>
            <a:r>
              <a:rPr sz="1450" spc="-55" dirty="0">
                <a:solidFill>
                  <a:srgbClr val="FFFFFF"/>
                </a:solidFill>
                <a:latin typeface="Arial"/>
                <a:cs typeface="Arial"/>
              </a:rPr>
              <a:t>DALLAS </a:t>
            </a:r>
            <a:r>
              <a:rPr sz="1450" spc="-50" dirty="0">
                <a:solidFill>
                  <a:srgbClr val="FFFFFF"/>
                </a:solidFill>
                <a:latin typeface="Arial"/>
                <a:cs typeface="Arial"/>
              </a:rPr>
              <a:t>Counseling </a:t>
            </a:r>
            <a:r>
              <a:rPr sz="1450" spc="-30" dirty="0">
                <a:solidFill>
                  <a:srgbClr val="FFFFFF"/>
                </a:solidFill>
                <a:latin typeface="Arial"/>
                <a:cs typeface="Arial"/>
              </a:rPr>
              <a:t>Program </a:t>
            </a:r>
            <a:r>
              <a:rPr sz="1450" spc="-45" dirty="0">
                <a:solidFill>
                  <a:srgbClr val="FFFFFF"/>
                </a:solidFill>
                <a:latin typeface="Arial"/>
                <a:cs typeface="Arial"/>
              </a:rPr>
              <a:t>supervisor </a:t>
            </a:r>
            <a:r>
              <a:rPr sz="1450" spc="20" dirty="0">
                <a:solidFill>
                  <a:srgbClr val="FFFFFF"/>
                </a:solidFill>
                <a:latin typeface="Arial"/>
                <a:cs typeface="Arial"/>
              </a:rPr>
              <a:t>for </a:t>
            </a:r>
            <a:r>
              <a:rPr sz="1450" spc="5" dirty="0">
                <a:solidFill>
                  <a:srgbClr val="FFFFFF"/>
                </a:solidFill>
                <a:latin typeface="Arial"/>
                <a:cs typeface="Arial"/>
              </a:rPr>
              <a:t>the  </a:t>
            </a:r>
            <a:r>
              <a:rPr sz="1450" spc="-40" dirty="0">
                <a:solidFill>
                  <a:srgbClr val="FFFFFF"/>
                </a:solidFill>
                <a:latin typeface="Arial"/>
                <a:cs typeface="Arial"/>
              </a:rPr>
              <a:t>purpose </a:t>
            </a:r>
            <a:r>
              <a:rPr sz="1450" spc="25" dirty="0">
                <a:solidFill>
                  <a:srgbClr val="FFFFFF"/>
                </a:solidFill>
                <a:latin typeface="Arial"/>
                <a:cs typeface="Arial"/>
              </a:rPr>
              <a:t>of </a:t>
            </a:r>
            <a:r>
              <a:rPr sz="1450" spc="-25" dirty="0">
                <a:solidFill>
                  <a:srgbClr val="FFFFFF"/>
                </a:solidFill>
                <a:latin typeface="Arial"/>
                <a:cs typeface="Arial"/>
              </a:rPr>
              <a:t>evaluating </a:t>
            </a:r>
            <a:r>
              <a:rPr sz="1450" spc="-10" dirty="0">
                <a:solidFill>
                  <a:srgbClr val="FFFFFF"/>
                </a:solidFill>
                <a:latin typeface="Arial"/>
                <a:cs typeface="Arial"/>
              </a:rPr>
              <a:t>student </a:t>
            </a:r>
            <a:r>
              <a:rPr sz="1450" spc="-45" dirty="0">
                <a:solidFill>
                  <a:srgbClr val="FFFFFF"/>
                </a:solidFill>
                <a:latin typeface="Arial"/>
                <a:cs typeface="Arial"/>
              </a:rPr>
              <a:t>progress. </a:t>
            </a:r>
            <a:r>
              <a:rPr sz="1450" spc="15" dirty="0">
                <a:solidFill>
                  <a:srgbClr val="FFFFFF"/>
                </a:solidFill>
                <a:latin typeface="Arial"/>
                <a:cs typeface="Arial"/>
              </a:rPr>
              <a:t>If </a:t>
            </a:r>
            <a:r>
              <a:rPr sz="1450" spc="-45" dirty="0">
                <a:solidFill>
                  <a:srgbClr val="FFFFFF"/>
                </a:solidFill>
                <a:latin typeface="Arial"/>
                <a:cs typeface="Arial"/>
              </a:rPr>
              <a:t>progress </a:t>
            </a:r>
            <a:r>
              <a:rPr sz="1450" spc="-55" dirty="0">
                <a:solidFill>
                  <a:srgbClr val="FFFFFF"/>
                </a:solidFill>
                <a:latin typeface="Arial"/>
                <a:cs typeface="Arial"/>
              </a:rPr>
              <a:t>is </a:t>
            </a:r>
            <a:r>
              <a:rPr sz="1450" spc="-40" dirty="0">
                <a:solidFill>
                  <a:srgbClr val="FFFFFF"/>
                </a:solidFill>
                <a:latin typeface="Arial"/>
                <a:cs typeface="Arial"/>
              </a:rPr>
              <a:t>deemed  </a:t>
            </a:r>
            <a:r>
              <a:rPr sz="1450" spc="-20" dirty="0">
                <a:solidFill>
                  <a:srgbClr val="FFFFFF"/>
                </a:solidFill>
                <a:latin typeface="Arial"/>
                <a:cs typeface="Arial"/>
              </a:rPr>
              <a:t>unsatisfactory,</a:t>
            </a:r>
            <a:r>
              <a:rPr sz="1450" spc="-110" dirty="0">
                <a:solidFill>
                  <a:srgbClr val="FFFFFF"/>
                </a:solidFill>
                <a:latin typeface="Arial"/>
                <a:cs typeface="Arial"/>
              </a:rPr>
              <a:t> </a:t>
            </a:r>
            <a:r>
              <a:rPr sz="1450" spc="-5" dirty="0">
                <a:solidFill>
                  <a:srgbClr val="FFFFFF"/>
                </a:solidFill>
                <a:latin typeface="Arial"/>
                <a:cs typeface="Arial"/>
              </a:rPr>
              <a:t>either</a:t>
            </a:r>
            <a:r>
              <a:rPr sz="1450" spc="-105" dirty="0">
                <a:solidFill>
                  <a:srgbClr val="FFFFFF"/>
                </a:solidFill>
                <a:latin typeface="Arial"/>
                <a:cs typeface="Arial"/>
              </a:rPr>
              <a:t> </a:t>
            </a:r>
            <a:r>
              <a:rPr sz="1450" spc="-15" dirty="0">
                <a:solidFill>
                  <a:srgbClr val="FFFFFF"/>
                </a:solidFill>
                <a:latin typeface="Arial"/>
                <a:cs typeface="Arial"/>
              </a:rPr>
              <a:t>by</a:t>
            </a:r>
            <a:r>
              <a:rPr sz="1450" spc="-110" dirty="0">
                <a:solidFill>
                  <a:srgbClr val="FFFFFF"/>
                </a:solidFill>
                <a:latin typeface="Arial"/>
                <a:cs typeface="Arial"/>
              </a:rPr>
              <a:t> </a:t>
            </a:r>
            <a:r>
              <a:rPr sz="1450" spc="5" dirty="0">
                <a:solidFill>
                  <a:srgbClr val="FFFFFF"/>
                </a:solidFill>
                <a:latin typeface="Arial"/>
                <a:cs typeface="Arial"/>
              </a:rPr>
              <a:t>the</a:t>
            </a:r>
            <a:r>
              <a:rPr sz="1450" spc="-100" dirty="0">
                <a:solidFill>
                  <a:srgbClr val="FFFFFF"/>
                </a:solidFill>
                <a:latin typeface="Arial"/>
                <a:cs typeface="Arial"/>
              </a:rPr>
              <a:t> </a:t>
            </a:r>
            <a:r>
              <a:rPr sz="1450" spc="-15" dirty="0">
                <a:solidFill>
                  <a:srgbClr val="FFFFFF"/>
                </a:solidFill>
                <a:latin typeface="Arial"/>
                <a:cs typeface="Arial"/>
              </a:rPr>
              <a:t>Internship</a:t>
            </a:r>
            <a:r>
              <a:rPr sz="1450" spc="-145" dirty="0">
                <a:solidFill>
                  <a:srgbClr val="FFFFFF"/>
                </a:solidFill>
                <a:latin typeface="Arial"/>
                <a:cs typeface="Arial"/>
              </a:rPr>
              <a:t> </a:t>
            </a:r>
            <a:r>
              <a:rPr sz="1450" spc="-45" dirty="0">
                <a:solidFill>
                  <a:srgbClr val="FFFFFF"/>
                </a:solidFill>
                <a:latin typeface="Arial"/>
                <a:cs typeface="Arial"/>
              </a:rPr>
              <a:t>supervisor</a:t>
            </a:r>
            <a:r>
              <a:rPr sz="1450" spc="-114" dirty="0">
                <a:solidFill>
                  <a:srgbClr val="FFFFFF"/>
                </a:solidFill>
                <a:latin typeface="Arial"/>
                <a:cs typeface="Arial"/>
              </a:rPr>
              <a:t> </a:t>
            </a:r>
            <a:r>
              <a:rPr sz="1450" spc="-5" dirty="0">
                <a:solidFill>
                  <a:srgbClr val="FFFFFF"/>
                </a:solidFill>
                <a:latin typeface="Arial"/>
                <a:cs typeface="Arial"/>
              </a:rPr>
              <a:t>or</a:t>
            </a:r>
            <a:r>
              <a:rPr sz="1450" spc="-105" dirty="0">
                <a:solidFill>
                  <a:srgbClr val="FFFFFF"/>
                </a:solidFill>
                <a:latin typeface="Arial"/>
                <a:cs typeface="Arial"/>
              </a:rPr>
              <a:t> </a:t>
            </a:r>
            <a:r>
              <a:rPr sz="1450" spc="5" dirty="0">
                <a:solidFill>
                  <a:srgbClr val="FFFFFF"/>
                </a:solidFill>
                <a:latin typeface="Arial"/>
                <a:cs typeface="Arial"/>
              </a:rPr>
              <a:t>the</a:t>
            </a:r>
            <a:r>
              <a:rPr sz="1450" spc="-150" dirty="0">
                <a:solidFill>
                  <a:srgbClr val="FFFFFF"/>
                </a:solidFill>
                <a:latin typeface="Arial"/>
                <a:cs typeface="Arial"/>
              </a:rPr>
              <a:t> </a:t>
            </a:r>
            <a:r>
              <a:rPr sz="1450" spc="-40" dirty="0">
                <a:solidFill>
                  <a:srgbClr val="FFFFFF"/>
                </a:solidFill>
                <a:latin typeface="Arial"/>
                <a:cs typeface="Arial"/>
              </a:rPr>
              <a:t>UNT</a:t>
            </a:r>
            <a:r>
              <a:rPr sz="1450" spc="-110" dirty="0">
                <a:solidFill>
                  <a:srgbClr val="FFFFFF"/>
                </a:solidFill>
                <a:latin typeface="Arial"/>
                <a:cs typeface="Arial"/>
              </a:rPr>
              <a:t> </a:t>
            </a:r>
            <a:r>
              <a:rPr sz="1450" spc="-55" dirty="0">
                <a:solidFill>
                  <a:srgbClr val="FFFFFF"/>
                </a:solidFill>
                <a:latin typeface="Arial"/>
                <a:cs typeface="Arial"/>
              </a:rPr>
              <a:t>DALLAS  </a:t>
            </a:r>
            <a:r>
              <a:rPr sz="1450" spc="-50" dirty="0">
                <a:solidFill>
                  <a:srgbClr val="FFFFFF"/>
                </a:solidFill>
                <a:latin typeface="Arial"/>
                <a:cs typeface="Arial"/>
              </a:rPr>
              <a:t>Counseling</a:t>
            </a:r>
            <a:r>
              <a:rPr sz="1450" spc="-120" dirty="0">
                <a:solidFill>
                  <a:srgbClr val="FFFFFF"/>
                </a:solidFill>
                <a:latin typeface="Arial"/>
                <a:cs typeface="Arial"/>
              </a:rPr>
              <a:t> </a:t>
            </a:r>
            <a:r>
              <a:rPr sz="1450" spc="-30" dirty="0">
                <a:solidFill>
                  <a:srgbClr val="FFFFFF"/>
                </a:solidFill>
                <a:latin typeface="Arial"/>
                <a:cs typeface="Arial"/>
              </a:rPr>
              <a:t>Program</a:t>
            </a:r>
            <a:r>
              <a:rPr sz="1450" spc="-120" dirty="0">
                <a:solidFill>
                  <a:srgbClr val="FFFFFF"/>
                </a:solidFill>
                <a:latin typeface="Arial"/>
                <a:cs typeface="Arial"/>
              </a:rPr>
              <a:t> </a:t>
            </a:r>
            <a:r>
              <a:rPr sz="1450" spc="-45" dirty="0">
                <a:solidFill>
                  <a:srgbClr val="FFFFFF"/>
                </a:solidFill>
                <a:latin typeface="Arial"/>
                <a:cs typeface="Arial"/>
              </a:rPr>
              <a:t>supervisor,</a:t>
            </a:r>
            <a:r>
              <a:rPr sz="1450" spc="-125" dirty="0">
                <a:solidFill>
                  <a:srgbClr val="FFFFFF"/>
                </a:solidFill>
                <a:latin typeface="Arial"/>
                <a:cs typeface="Arial"/>
              </a:rPr>
              <a:t> </a:t>
            </a:r>
            <a:r>
              <a:rPr sz="1450" spc="5" dirty="0">
                <a:solidFill>
                  <a:srgbClr val="FFFFFF"/>
                </a:solidFill>
                <a:latin typeface="Arial"/>
                <a:cs typeface="Arial"/>
              </a:rPr>
              <a:t>the</a:t>
            </a:r>
            <a:r>
              <a:rPr sz="1450" spc="-105" dirty="0">
                <a:solidFill>
                  <a:srgbClr val="FFFFFF"/>
                </a:solidFill>
                <a:latin typeface="Arial"/>
                <a:cs typeface="Arial"/>
              </a:rPr>
              <a:t> </a:t>
            </a:r>
            <a:r>
              <a:rPr sz="1450" spc="-10" dirty="0">
                <a:solidFill>
                  <a:srgbClr val="FFFFFF"/>
                </a:solidFill>
                <a:latin typeface="Arial"/>
                <a:cs typeface="Arial"/>
              </a:rPr>
              <a:t>student</a:t>
            </a:r>
            <a:r>
              <a:rPr sz="1450" spc="-110" dirty="0">
                <a:solidFill>
                  <a:srgbClr val="FFFFFF"/>
                </a:solidFill>
                <a:latin typeface="Arial"/>
                <a:cs typeface="Arial"/>
              </a:rPr>
              <a:t> </a:t>
            </a:r>
            <a:r>
              <a:rPr sz="1450" spc="20" dirty="0">
                <a:solidFill>
                  <a:srgbClr val="FFFFFF"/>
                </a:solidFill>
                <a:latin typeface="Arial"/>
                <a:cs typeface="Arial"/>
              </a:rPr>
              <a:t>will</a:t>
            </a:r>
            <a:r>
              <a:rPr sz="1450" spc="-130" dirty="0">
                <a:solidFill>
                  <a:srgbClr val="FFFFFF"/>
                </a:solidFill>
                <a:latin typeface="Arial"/>
                <a:cs typeface="Arial"/>
              </a:rPr>
              <a:t> </a:t>
            </a:r>
            <a:r>
              <a:rPr sz="1450" spc="-40" dirty="0">
                <a:solidFill>
                  <a:srgbClr val="FFFFFF"/>
                </a:solidFill>
                <a:latin typeface="Arial"/>
                <a:cs typeface="Arial"/>
              </a:rPr>
              <a:t>be</a:t>
            </a:r>
            <a:r>
              <a:rPr sz="1450" spc="-114" dirty="0">
                <a:solidFill>
                  <a:srgbClr val="FFFFFF"/>
                </a:solidFill>
                <a:latin typeface="Arial"/>
                <a:cs typeface="Arial"/>
              </a:rPr>
              <a:t> </a:t>
            </a:r>
            <a:r>
              <a:rPr sz="1450" spc="5" dirty="0">
                <a:solidFill>
                  <a:srgbClr val="FFFFFF"/>
                </a:solidFill>
                <a:latin typeface="Arial"/>
                <a:cs typeface="Arial"/>
              </a:rPr>
              <a:t>withdrawn</a:t>
            </a:r>
            <a:r>
              <a:rPr sz="1450" spc="-120" dirty="0">
                <a:solidFill>
                  <a:srgbClr val="FFFFFF"/>
                </a:solidFill>
                <a:latin typeface="Arial"/>
                <a:cs typeface="Arial"/>
              </a:rPr>
              <a:t> </a:t>
            </a:r>
            <a:r>
              <a:rPr sz="1450" spc="20" dirty="0">
                <a:solidFill>
                  <a:srgbClr val="FFFFFF"/>
                </a:solidFill>
                <a:latin typeface="Arial"/>
                <a:cs typeface="Arial"/>
              </a:rPr>
              <a:t>from</a:t>
            </a:r>
            <a:r>
              <a:rPr sz="1450" spc="-110" dirty="0">
                <a:solidFill>
                  <a:srgbClr val="FFFFFF"/>
                </a:solidFill>
                <a:latin typeface="Arial"/>
                <a:cs typeface="Arial"/>
              </a:rPr>
              <a:t> </a:t>
            </a:r>
            <a:r>
              <a:rPr sz="1450" spc="5" dirty="0">
                <a:solidFill>
                  <a:srgbClr val="FFFFFF"/>
                </a:solidFill>
                <a:latin typeface="Arial"/>
                <a:cs typeface="Arial"/>
              </a:rPr>
              <a:t>the  </a:t>
            </a:r>
            <a:r>
              <a:rPr sz="1450" spc="-15" dirty="0">
                <a:solidFill>
                  <a:srgbClr val="FFFFFF"/>
                </a:solidFill>
                <a:latin typeface="Arial"/>
                <a:cs typeface="Arial"/>
              </a:rPr>
              <a:t>Internship</a:t>
            </a:r>
            <a:r>
              <a:rPr sz="1450" spc="-190" dirty="0">
                <a:solidFill>
                  <a:srgbClr val="FFFFFF"/>
                </a:solidFill>
                <a:latin typeface="Arial"/>
                <a:cs typeface="Arial"/>
              </a:rPr>
              <a:t> </a:t>
            </a:r>
            <a:r>
              <a:rPr sz="1450" spc="-40" dirty="0">
                <a:solidFill>
                  <a:srgbClr val="FFFFFF"/>
                </a:solidFill>
                <a:latin typeface="Arial"/>
                <a:cs typeface="Arial"/>
              </a:rPr>
              <a:t>experience.</a:t>
            </a:r>
            <a:endParaRPr sz="1450">
              <a:latin typeface="Arial"/>
              <a:cs typeface="Arial"/>
            </a:endParaRPr>
          </a:p>
          <a:p>
            <a:pPr marL="163195" marR="5080" indent="-150495">
              <a:lnSpc>
                <a:spcPct val="71700"/>
              </a:lnSpc>
              <a:spcBef>
                <a:spcPts val="980"/>
              </a:spcBef>
              <a:buClr>
                <a:srgbClr val="40BAD2"/>
              </a:buClr>
              <a:buFont typeface="Wingdings 2"/>
              <a:buChar char=""/>
              <a:tabLst>
                <a:tab pos="164465" algn="l"/>
              </a:tabLst>
            </a:pPr>
            <a:r>
              <a:rPr sz="1450" spc="-50" dirty="0">
                <a:solidFill>
                  <a:srgbClr val="FFFFFF"/>
                </a:solidFill>
                <a:latin typeface="Arial"/>
                <a:cs typeface="Arial"/>
              </a:rPr>
              <a:t>The </a:t>
            </a:r>
            <a:r>
              <a:rPr sz="1450" spc="-30" dirty="0">
                <a:solidFill>
                  <a:srgbClr val="FFFFFF"/>
                </a:solidFill>
                <a:latin typeface="Arial"/>
                <a:cs typeface="Arial"/>
              </a:rPr>
              <a:t>student’s </a:t>
            </a:r>
            <a:r>
              <a:rPr sz="1450" spc="-15" dirty="0">
                <a:solidFill>
                  <a:srgbClr val="FFFFFF"/>
                </a:solidFill>
                <a:latin typeface="Arial"/>
                <a:cs typeface="Arial"/>
              </a:rPr>
              <a:t>Internship </a:t>
            </a:r>
            <a:r>
              <a:rPr sz="1450" spc="-45" dirty="0">
                <a:solidFill>
                  <a:srgbClr val="FFFFFF"/>
                </a:solidFill>
                <a:latin typeface="Arial"/>
                <a:cs typeface="Arial"/>
              </a:rPr>
              <a:t>supervisor </a:t>
            </a:r>
            <a:r>
              <a:rPr sz="1450" spc="20" dirty="0">
                <a:solidFill>
                  <a:srgbClr val="FFFFFF"/>
                </a:solidFill>
                <a:latin typeface="Arial"/>
                <a:cs typeface="Arial"/>
              </a:rPr>
              <a:t>will </a:t>
            </a:r>
            <a:r>
              <a:rPr sz="1450" spc="-40" dirty="0">
                <a:solidFill>
                  <a:srgbClr val="FFFFFF"/>
                </a:solidFill>
                <a:latin typeface="Arial"/>
                <a:cs typeface="Arial"/>
              </a:rPr>
              <a:t>be </a:t>
            </a:r>
            <a:r>
              <a:rPr sz="1450" spc="-65" dirty="0">
                <a:solidFill>
                  <a:srgbClr val="FFFFFF"/>
                </a:solidFill>
                <a:latin typeface="Arial"/>
                <a:cs typeface="Arial"/>
              </a:rPr>
              <a:t>asked </a:t>
            </a:r>
            <a:r>
              <a:rPr sz="1450" spc="45" dirty="0">
                <a:solidFill>
                  <a:srgbClr val="FFFFFF"/>
                </a:solidFill>
                <a:latin typeface="Arial"/>
                <a:cs typeface="Arial"/>
              </a:rPr>
              <a:t>to </a:t>
            </a:r>
            <a:r>
              <a:rPr sz="1450" spc="-15" dirty="0">
                <a:solidFill>
                  <a:srgbClr val="FFFFFF"/>
                </a:solidFill>
                <a:latin typeface="Arial"/>
                <a:cs typeface="Arial"/>
              </a:rPr>
              <a:t>complete </a:t>
            </a:r>
            <a:r>
              <a:rPr sz="1450" spc="-55" dirty="0">
                <a:solidFill>
                  <a:srgbClr val="FFFFFF"/>
                </a:solidFill>
                <a:latin typeface="Arial"/>
                <a:cs typeface="Arial"/>
              </a:rPr>
              <a:t>an </a:t>
            </a:r>
            <a:r>
              <a:rPr sz="1450" spc="-15" dirty="0">
                <a:solidFill>
                  <a:srgbClr val="FFFFFF"/>
                </a:solidFill>
                <a:latin typeface="Arial"/>
                <a:cs typeface="Arial"/>
              </a:rPr>
              <a:t>online  </a:t>
            </a:r>
            <a:r>
              <a:rPr sz="1450" spc="-20" dirty="0">
                <a:solidFill>
                  <a:srgbClr val="FFFFFF"/>
                </a:solidFill>
                <a:latin typeface="Arial"/>
                <a:cs typeface="Arial"/>
              </a:rPr>
              <a:t>evaluation</a:t>
            </a:r>
            <a:r>
              <a:rPr sz="1450" spc="-100" dirty="0">
                <a:solidFill>
                  <a:srgbClr val="FFFFFF"/>
                </a:solidFill>
                <a:latin typeface="Arial"/>
                <a:cs typeface="Arial"/>
              </a:rPr>
              <a:t> </a:t>
            </a:r>
            <a:r>
              <a:rPr sz="1450" spc="-15" dirty="0">
                <a:solidFill>
                  <a:srgbClr val="FFFFFF"/>
                </a:solidFill>
                <a:latin typeface="Arial"/>
                <a:cs typeface="Arial"/>
              </a:rPr>
              <a:t>which</a:t>
            </a:r>
            <a:r>
              <a:rPr sz="1450" spc="-125" dirty="0">
                <a:solidFill>
                  <a:srgbClr val="FFFFFF"/>
                </a:solidFill>
                <a:latin typeface="Arial"/>
                <a:cs typeface="Arial"/>
              </a:rPr>
              <a:t> </a:t>
            </a:r>
            <a:r>
              <a:rPr sz="1450" spc="20" dirty="0">
                <a:solidFill>
                  <a:srgbClr val="FFFFFF"/>
                </a:solidFill>
                <a:latin typeface="Arial"/>
                <a:cs typeface="Arial"/>
              </a:rPr>
              <a:t>will</a:t>
            </a:r>
            <a:r>
              <a:rPr sz="1450" spc="-130" dirty="0">
                <a:solidFill>
                  <a:srgbClr val="FFFFFF"/>
                </a:solidFill>
                <a:latin typeface="Arial"/>
                <a:cs typeface="Arial"/>
              </a:rPr>
              <a:t> </a:t>
            </a:r>
            <a:r>
              <a:rPr sz="1450" spc="-40" dirty="0">
                <a:solidFill>
                  <a:srgbClr val="FFFFFF"/>
                </a:solidFill>
                <a:latin typeface="Arial"/>
                <a:cs typeface="Arial"/>
              </a:rPr>
              <a:t>be</a:t>
            </a:r>
            <a:r>
              <a:rPr sz="1450" spc="-114" dirty="0">
                <a:solidFill>
                  <a:srgbClr val="FFFFFF"/>
                </a:solidFill>
                <a:latin typeface="Arial"/>
                <a:cs typeface="Arial"/>
              </a:rPr>
              <a:t> </a:t>
            </a:r>
            <a:r>
              <a:rPr sz="1450" spc="-65" dirty="0">
                <a:solidFill>
                  <a:srgbClr val="FFFFFF"/>
                </a:solidFill>
                <a:latin typeface="Arial"/>
                <a:cs typeface="Arial"/>
              </a:rPr>
              <a:t>used</a:t>
            </a:r>
            <a:r>
              <a:rPr sz="1450" spc="-105" dirty="0">
                <a:solidFill>
                  <a:srgbClr val="FFFFFF"/>
                </a:solidFill>
                <a:latin typeface="Arial"/>
                <a:cs typeface="Arial"/>
              </a:rPr>
              <a:t> </a:t>
            </a:r>
            <a:r>
              <a:rPr sz="1450" dirty="0">
                <a:solidFill>
                  <a:srgbClr val="FFFFFF"/>
                </a:solidFill>
                <a:latin typeface="Arial"/>
                <a:cs typeface="Arial"/>
              </a:rPr>
              <a:t>in</a:t>
            </a:r>
            <a:r>
              <a:rPr sz="1450" spc="-120" dirty="0">
                <a:solidFill>
                  <a:srgbClr val="FFFFFF"/>
                </a:solidFill>
                <a:latin typeface="Arial"/>
                <a:cs typeface="Arial"/>
              </a:rPr>
              <a:t> </a:t>
            </a:r>
            <a:r>
              <a:rPr sz="1450" spc="-25" dirty="0">
                <a:solidFill>
                  <a:srgbClr val="FFFFFF"/>
                </a:solidFill>
                <a:latin typeface="Arial"/>
                <a:cs typeface="Arial"/>
              </a:rPr>
              <a:t>evaluation</a:t>
            </a:r>
            <a:r>
              <a:rPr sz="1450" spc="-105" dirty="0">
                <a:solidFill>
                  <a:srgbClr val="FFFFFF"/>
                </a:solidFill>
                <a:latin typeface="Arial"/>
                <a:cs typeface="Arial"/>
              </a:rPr>
              <a:t> </a:t>
            </a:r>
            <a:r>
              <a:rPr sz="1450" spc="-45" dirty="0">
                <a:solidFill>
                  <a:srgbClr val="FFFFFF"/>
                </a:solidFill>
                <a:latin typeface="Arial"/>
                <a:cs typeface="Arial"/>
              </a:rPr>
              <a:t>conferences</a:t>
            </a:r>
            <a:r>
              <a:rPr sz="1450" spc="-110" dirty="0">
                <a:solidFill>
                  <a:srgbClr val="FFFFFF"/>
                </a:solidFill>
                <a:latin typeface="Arial"/>
                <a:cs typeface="Arial"/>
              </a:rPr>
              <a:t> </a:t>
            </a:r>
            <a:r>
              <a:rPr sz="1450" spc="30" dirty="0">
                <a:solidFill>
                  <a:srgbClr val="FFFFFF"/>
                </a:solidFill>
                <a:latin typeface="Arial"/>
                <a:cs typeface="Arial"/>
              </a:rPr>
              <a:t>with</a:t>
            </a:r>
            <a:r>
              <a:rPr sz="1450" spc="-114" dirty="0">
                <a:solidFill>
                  <a:srgbClr val="FFFFFF"/>
                </a:solidFill>
                <a:latin typeface="Arial"/>
                <a:cs typeface="Arial"/>
              </a:rPr>
              <a:t> </a:t>
            </a:r>
            <a:r>
              <a:rPr sz="1450" spc="5" dirty="0">
                <a:solidFill>
                  <a:srgbClr val="FFFFFF"/>
                </a:solidFill>
                <a:latin typeface="Arial"/>
                <a:cs typeface="Arial"/>
              </a:rPr>
              <a:t>the</a:t>
            </a:r>
            <a:r>
              <a:rPr sz="1450" spc="-105" dirty="0">
                <a:solidFill>
                  <a:srgbClr val="FFFFFF"/>
                </a:solidFill>
                <a:latin typeface="Arial"/>
                <a:cs typeface="Arial"/>
              </a:rPr>
              <a:t> </a:t>
            </a:r>
            <a:r>
              <a:rPr sz="1450" spc="-10" dirty="0">
                <a:solidFill>
                  <a:srgbClr val="FFFFFF"/>
                </a:solidFill>
                <a:latin typeface="Arial"/>
                <a:cs typeface="Arial"/>
              </a:rPr>
              <a:t>student.  </a:t>
            </a:r>
            <a:r>
              <a:rPr sz="1450" spc="-50" dirty="0">
                <a:solidFill>
                  <a:srgbClr val="FFFFFF"/>
                </a:solidFill>
                <a:latin typeface="Arial"/>
                <a:cs typeface="Arial"/>
              </a:rPr>
              <a:t>The </a:t>
            </a:r>
            <a:r>
              <a:rPr sz="1450" spc="20" dirty="0">
                <a:solidFill>
                  <a:srgbClr val="FFFFFF"/>
                </a:solidFill>
                <a:latin typeface="Arial"/>
                <a:cs typeface="Arial"/>
              </a:rPr>
              <a:t>form </a:t>
            </a:r>
            <a:r>
              <a:rPr sz="1450" spc="-25" dirty="0">
                <a:solidFill>
                  <a:srgbClr val="FFFFFF"/>
                </a:solidFill>
                <a:latin typeface="Arial"/>
                <a:cs typeface="Arial"/>
              </a:rPr>
              <a:t>may </a:t>
            </a:r>
            <a:r>
              <a:rPr sz="1450" spc="-40" dirty="0">
                <a:solidFill>
                  <a:srgbClr val="FFFFFF"/>
                </a:solidFill>
                <a:latin typeface="Arial"/>
                <a:cs typeface="Arial"/>
              </a:rPr>
              <a:t>be </a:t>
            </a:r>
            <a:r>
              <a:rPr sz="1450" spc="-10" dirty="0">
                <a:solidFill>
                  <a:srgbClr val="FFFFFF"/>
                </a:solidFill>
                <a:latin typeface="Arial"/>
                <a:cs typeface="Arial"/>
              </a:rPr>
              <a:t>found </a:t>
            </a:r>
            <a:r>
              <a:rPr sz="1450" spc="-20" dirty="0">
                <a:solidFill>
                  <a:srgbClr val="FFFFFF"/>
                </a:solidFill>
                <a:latin typeface="Arial"/>
                <a:cs typeface="Arial"/>
              </a:rPr>
              <a:t>on </a:t>
            </a:r>
            <a:r>
              <a:rPr sz="1450" spc="-55" dirty="0">
                <a:solidFill>
                  <a:srgbClr val="FFFFFF"/>
                </a:solidFill>
                <a:latin typeface="Arial"/>
                <a:cs typeface="Arial"/>
              </a:rPr>
              <a:t>TK20, </a:t>
            </a:r>
            <a:r>
              <a:rPr sz="1450" spc="-40" dirty="0">
                <a:solidFill>
                  <a:srgbClr val="FFFFFF"/>
                </a:solidFill>
                <a:latin typeface="Arial"/>
                <a:cs typeface="Arial"/>
              </a:rPr>
              <a:t>UNT </a:t>
            </a:r>
            <a:r>
              <a:rPr sz="1450" spc="-65" dirty="0">
                <a:solidFill>
                  <a:srgbClr val="FFFFFF"/>
                </a:solidFill>
                <a:latin typeface="Arial"/>
                <a:cs typeface="Arial"/>
              </a:rPr>
              <a:t>DALLAS’s </a:t>
            </a:r>
            <a:r>
              <a:rPr sz="1450" spc="-15" dirty="0">
                <a:solidFill>
                  <a:srgbClr val="FFFFFF"/>
                </a:solidFill>
                <a:latin typeface="Arial"/>
                <a:cs typeface="Arial"/>
              </a:rPr>
              <a:t>online </a:t>
            </a:r>
            <a:r>
              <a:rPr sz="1450" spc="-65" dirty="0">
                <a:solidFill>
                  <a:srgbClr val="FFFFFF"/>
                </a:solidFill>
                <a:latin typeface="Arial"/>
                <a:cs typeface="Arial"/>
              </a:rPr>
              <a:t>assessment  </a:t>
            </a:r>
            <a:r>
              <a:rPr sz="1450" spc="-35" dirty="0">
                <a:solidFill>
                  <a:srgbClr val="FFFFFF"/>
                </a:solidFill>
                <a:latin typeface="Arial"/>
                <a:cs typeface="Arial"/>
              </a:rPr>
              <a:t>system. </a:t>
            </a:r>
            <a:r>
              <a:rPr sz="1450" spc="-50" dirty="0">
                <a:solidFill>
                  <a:srgbClr val="FFFFFF"/>
                </a:solidFill>
                <a:latin typeface="Arial"/>
                <a:cs typeface="Arial"/>
              </a:rPr>
              <a:t>The </a:t>
            </a:r>
            <a:r>
              <a:rPr sz="1450" spc="-20" dirty="0">
                <a:solidFill>
                  <a:srgbClr val="FFFFFF"/>
                </a:solidFill>
                <a:latin typeface="Arial"/>
                <a:cs typeface="Arial"/>
              </a:rPr>
              <a:t>site </a:t>
            </a:r>
            <a:r>
              <a:rPr sz="1450" spc="-45" dirty="0">
                <a:solidFill>
                  <a:srgbClr val="FFFFFF"/>
                </a:solidFill>
                <a:latin typeface="Arial"/>
                <a:cs typeface="Arial"/>
              </a:rPr>
              <a:t>supervisor </a:t>
            </a:r>
            <a:r>
              <a:rPr sz="1450" spc="20" dirty="0">
                <a:solidFill>
                  <a:srgbClr val="FFFFFF"/>
                </a:solidFill>
                <a:latin typeface="Arial"/>
                <a:cs typeface="Arial"/>
              </a:rPr>
              <a:t>will </a:t>
            </a:r>
            <a:r>
              <a:rPr sz="1450" spc="-40" dirty="0">
                <a:solidFill>
                  <a:srgbClr val="FFFFFF"/>
                </a:solidFill>
                <a:latin typeface="Arial"/>
                <a:cs typeface="Arial"/>
              </a:rPr>
              <a:t>be </a:t>
            </a:r>
            <a:r>
              <a:rPr sz="1450" spc="-20" dirty="0">
                <a:solidFill>
                  <a:srgbClr val="FFFFFF"/>
                </a:solidFill>
                <a:latin typeface="Arial"/>
                <a:cs typeface="Arial"/>
              </a:rPr>
              <a:t>contacted </a:t>
            </a:r>
            <a:r>
              <a:rPr sz="1450" spc="-15" dirty="0">
                <a:solidFill>
                  <a:srgbClr val="FFFFFF"/>
                </a:solidFill>
                <a:latin typeface="Arial"/>
                <a:cs typeface="Arial"/>
              </a:rPr>
              <a:t>by </a:t>
            </a:r>
            <a:r>
              <a:rPr sz="1450" spc="5" dirty="0">
                <a:solidFill>
                  <a:srgbClr val="FFFFFF"/>
                </a:solidFill>
                <a:latin typeface="Arial"/>
                <a:cs typeface="Arial"/>
              </a:rPr>
              <a:t>the </a:t>
            </a:r>
            <a:r>
              <a:rPr sz="1450" spc="-20" dirty="0">
                <a:solidFill>
                  <a:srgbClr val="FFFFFF"/>
                </a:solidFill>
                <a:latin typeface="Arial"/>
                <a:cs typeface="Arial"/>
              </a:rPr>
              <a:t>Internship  </a:t>
            </a:r>
            <a:r>
              <a:rPr sz="1450" spc="-10" dirty="0">
                <a:solidFill>
                  <a:srgbClr val="FFFFFF"/>
                </a:solidFill>
                <a:latin typeface="Arial"/>
                <a:cs typeface="Arial"/>
              </a:rPr>
              <a:t>coordinator</a:t>
            </a:r>
            <a:r>
              <a:rPr sz="1450" spc="-110" dirty="0">
                <a:solidFill>
                  <a:srgbClr val="FFFFFF"/>
                </a:solidFill>
                <a:latin typeface="Arial"/>
                <a:cs typeface="Arial"/>
              </a:rPr>
              <a:t> </a:t>
            </a:r>
            <a:r>
              <a:rPr sz="1450" spc="15" dirty="0">
                <a:solidFill>
                  <a:srgbClr val="FFFFFF"/>
                </a:solidFill>
                <a:latin typeface="Arial"/>
                <a:cs typeface="Arial"/>
              </a:rPr>
              <a:t>at</a:t>
            </a:r>
            <a:r>
              <a:rPr sz="1450" spc="-100" dirty="0">
                <a:solidFill>
                  <a:srgbClr val="FFFFFF"/>
                </a:solidFill>
                <a:latin typeface="Arial"/>
                <a:cs typeface="Arial"/>
              </a:rPr>
              <a:t> </a:t>
            </a:r>
            <a:r>
              <a:rPr sz="1450" spc="5" dirty="0">
                <a:solidFill>
                  <a:srgbClr val="FFFFFF"/>
                </a:solidFill>
                <a:latin typeface="Arial"/>
                <a:cs typeface="Arial"/>
              </a:rPr>
              <a:t>the</a:t>
            </a:r>
            <a:r>
              <a:rPr sz="1450" spc="-150" dirty="0">
                <a:solidFill>
                  <a:srgbClr val="FFFFFF"/>
                </a:solidFill>
                <a:latin typeface="Arial"/>
                <a:cs typeface="Arial"/>
              </a:rPr>
              <a:t> </a:t>
            </a:r>
            <a:r>
              <a:rPr sz="1450" spc="-15" dirty="0">
                <a:solidFill>
                  <a:srgbClr val="FFFFFF"/>
                </a:solidFill>
                <a:latin typeface="Arial"/>
                <a:cs typeface="Arial"/>
              </a:rPr>
              <a:t>University</a:t>
            </a:r>
            <a:r>
              <a:rPr sz="1450" spc="-120" dirty="0">
                <a:solidFill>
                  <a:srgbClr val="FFFFFF"/>
                </a:solidFill>
                <a:latin typeface="Arial"/>
                <a:cs typeface="Arial"/>
              </a:rPr>
              <a:t> </a:t>
            </a:r>
            <a:r>
              <a:rPr sz="1450" spc="25" dirty="0">
                <a:solidFill>
                  <a:srgbClr val="FFFFFF"/>
                </a:solidFill>
                <a:latin typeface="Arial"/>
                <a:cs typeface="Arial"/>
              </a:rPr>
              <a:t>of</a:t>
            </a:r>
            <a:r>
              <a:rPr sz="1450" spc="-105" dirty="0">
                <a:solidFill>
                  <a:srgbClr val="FFFFFF"/>
                </a:solidFill>
                <a:latin typeface="Arial"/>
                <a:cs typeface="Arial"/>
              </a:rPr>
              <a:t> </a:t>
            </a:r>
            <a:r>
              <a:rPr sz="1450" spc="10" dirty="0">
                <a:solidFill>
                  <a:srgbClr val="FFFFFF"/>
                </a:solidFill>
                <a:latin typeface="Arial"/>
                <a:cs typeface="Arial"/>
              </a:rPr>
              <a:t>North</a:t>
            </a:r>
            <a:r>
              <a:rPr sz="1450" spc="-210" dirty="0">
                <a:solidFill>
                  <a:srgbClr val="FFFFFF"/>
                </a:solidFill>
                <a:latin typeface="Arial"/>
                <a:cs typeface="Arial"/>
              </a:rPr>
              <a:t> </a:t>
            </a:r>
            <a:r>
              <a:rPr sz="1450" spc="-100" dirty="0">
                <a:solidFill>
                  <a:srgbClr val="FFFFFF"/>
                </a:solidFill>
                <a:latin typeface="Arial"/>
                <a:cs typeface="Arial"/>
              </a:rPr>
              <a:t>Texas</a:t>
            </a:r>
            <a:r>
              <a:rPr sz="1450" spc="-155" dirty="0">
                <a:solidFill>
                  <a:srgbClr val="FFFFFF"/>
                </a:solidFill>
                <a:latin typeface="Arial"/>
                <a:cs typeface="Arial"/>
              </a:rPr>
              <a:t> </a:t>
            </a:r>
            <a:r>
              <a:rPr sz="1450" spc="-50" dirty="0">
                <a:solidFill>
                  <a:srgbClr val="FFFFFF"/>
                </a:solidFill>
                <a:latin typeface="Arial"/>
                <a:cs typeface="Arial"/>
              </a:rPr>
              <a:t>Counseling</a:t>
            </a:r>
            <a:r>
              <a:rPr sz="1450" spc="-125" dirty="0">
                <a:solidFill>
                  <a:srgbClr val="FFFFFF"/>
                </a:solidFill>
                <a:latin typeface="Arial"/>
                <a:cs typeface="Arial"/>
              </a:rPr>
              <a:t> </a:t>
            </a:r>
            <a:r>
              <a:rPr sz="1450" spc="-30" dirty="0">
                <a:solidFill>
                  <a:srgbClr val="FFFFFF"/>
                </a:solidFill>
                <a:latin typeface="Arial"/>
                <a:cs typeface="Arial"/>
              </a:rPr>
              <a:t>Program</a:t>
            </a:r>
            <a:r>
              <a:rPr sz="1450" spc="-110" dirty="0">
                <a:solidFill>
                  <a:srgbClr val="FFFFFF"/>
                </a:solidFill>
                <a:latin typeface="Arial"/>
                <a:cs typeface="Arial"/>
              </a:rPr>
              <a:t> </a:t>
            </a:r>
            <a:r>
              <a:rPr sz="1450" spc="-25" dirty="0">
                <a:solidFill>
                  <a:srgbClr val="FFFFFF"/>
                </a:solidFill>
                <a:latin typeface="Arial"/>
                <a:cs typeface="Arial"/>
              </a:rPr>
              <a:t>early</a:t>
            </a:r>
            <a:r>
              <a:rPr sz="1450" spc="-114" dirty="0">
                <a:solidFill>
                  <a:srgbClr val="FFFFFF"/>
                </a:solidFill>
                <a:latin typeface="Arial"/>
                <a:cs typeface="Arial"/>
              </a:rPr>
              <a:t> </a:t>
            </a:r>
            <a:r>
              <a:rPr sz="1450" spc="-25" dirty="0">
                <a:solidFill>
                  <a:srgbClr val="FFFFFF"/>
                </a:solidFill>
                <a:latin typeface="Arial"/>
                <a:cs typeface="Arial"/>
              </a:rPr>
              <a:t>on  </a:t>
            </a:r>
            <a:r>
              <a:rPr sz="1450" dirty="0">
                <a:solidFill>
                  <a:srgbClr val="FFFFFF"/>
                </a:solidFill>
                <a:latin typeface="Arial"/>
                <a:cs typeface="Arial"/>
              </a:rPr>
              <a:t>in</a:t>
            </a:r>
            <a:r>
              <a:rPr sz="1450" spc="-114" dirty="0">
                <a:solidFill>
                  <a:srgbClr val="FFFFFF"/>
                </a:solidFill>
                <a:latin typeface="Arial"/>
                <a:cs typeface="Arial"/>
              </a:rPr>
              <a:t> </a:t>
            </a:r>
            <a:r>
              <a:rPr sz="1450" spc="5" dirty="0">
                <a:solidFill>
                  <a:srgbClr val="FFFFFF"/>
                </a:solidFill>
                <a:latin typeface="Arial"/>
                <a:cs typeface="Arial"/>
              </a:rPr>
              <a:t>the</a:t>
            </a:r>
            <a:r>
              <a:rPr sz="1450" spc="-100" dirty="0">
                <a:solidFill>
                  <a:srgbClr val="FFFFFF"/>
                </a:solidFill>
                <a:latin typeface="Arial"/>
                <a:cs typeface="Arial"/>
              </a:rPr>
              <a:t> </a:t>
            </a:r>
            <a:r>
              <a:rPr sz="1450" spc="-45" dirty="0">
                <a:solidFill>
                  <a:srgbClr val="FFFFFF"/>
                </a:solidFill>
                <a:latin typeface="Arial"/>
                <a:cs typeface="Arial"/>
              </a:rPr>
              <a:t>semester</a:t>
            </a:r>
            <a:r>
              <a:rPr sz="1450" spc="-100" dirty="0">
                <a:solidFill>
                  <a:srgbClr val="FFFFFF"/>
                </a:solidFill>
                <a:latin typeface="Arial"/>
                <a:cs typeface="Arial"/>
              </a:rPr>
              <a:t> </a:t>
            </a:r>
            <a:r>
              <a:rPr sz="1450" spc="30" dirty="0">
                <a:solidFill>
                  <a:srgbClr val="FFFFFF"/>
                </a:solidFill>
                <a:latin typeface="Arial"/>
                <a:cs typeface="Arial"/>
              </a:rPr>
              <a:t>with</a:t>
            </a:r>
            <a:r>
              <a:rPr sz="1450" spc="-114" dirty="0">
                <a:solidFill>
                  <a:srgbClr val="FFFFFF"/>
                </a:solidFill>
                <a:latin typeface="Arial"/>
                <a:cs typeface="Arial"/>
              </a:rPr>
              <a:t> </a:t>
            </a:r>
            <a:r>
              <a:rPr sz="1450" spc="10" dirty="0">
                <a:solidFill>
                  <a:srgbClr val="FFFFFF"/>
                </a:solidFill>
                <a:latin typeface="Arial"/>
                <a:cs typeface="Arial"/>
              </a:rPr>
              <a:t>information</a:t>
            </a:r>
            <a:r>
              <a:rPr sz="1450" spc="-125" dirty="0">
                <a:solidFill>
                  <a:srgbClr val="FFFFFF"/>
                </a:solidFill>
                <a:latin typeface="Arial"/>
                <a:cs typeface="Arial"/>
              </a:rPr>
              <a:t> </a:t>
            </a:r>
            <a:r>
              <a:rPr sz="1450" spc="-20" dirty="0">
                <a:solidFill>
                  <a:srgbClr val="FFFFFF"/>
                </a:solidFill>
                <a:latin typeface="Arial"/>
                <a:cs typeface="Arial"/>
              </a:rPr>
              <a:t>on</a:t>
            </a:r>
            <a:r>
              <a:rPr sz="1450" spc="-110" dirty="0">
                <a:solidFill>
                  <a:srgbClr val="FFFFFF"/>
                </a:solidFill>
                <a:latin typeface="Arial"/>
                <a:cs typeface="Arial"/>
              </a:rPr>
              <a:t> </a:t>
            </a:r>
            <a:r>
              <a:rPr sz="1450" spc="-10" dirty="0">
                <a:solidFill>
                  <a:srgbClr val="FFFFFF"/>
                </a:solidFill>
                <a:latin typeface="Arial"/>
                <a:cs typeface="Arial"/>
              </a:rPr>
              <a:t>how</a:t>
            </a:r>
            <a:r>
              <a:rPr sz="1450" spc="-95" dirty="0">
                <a:solidFill>
                  <a:srgbClr val="FFFFFF"/>
                </a:solidFill>
                <a:latin typeface="Arial"/>
                <a:cs typeface="Arial"/>
              </a:rPr>
              <a:t> </a:t>
            </a:r>
            <a:r>
              <a:rPr sz="1450" spc="45" dirty="0">
                <a:solidFill>
                  <a:srgbClr val="FFFFFF"/>
                </a:solidFill>
                <a:latin typeface="Arial"/>
                <a:cs typeface="Arial"/>
              </a:rPr>
              <a:t>to</a:t>
            </a:r>
            <a:r>
              <a:rPr sz="1450" spc="-105" dirty="0">
                <a:solidFill>
                  <a:srgbClr val="FFFFFF"/>
                </a:solidFill>
                <a:latin typeface="Arial"/>
                <a:cs typeface="Arial"/>
              </a:rPr>
              <a:t> </a:t>
            </a:r>
            <a:r>
              <a:rPr sz="1450" spc="-100" dirty="0">
                <a:solidFill>
                  <a:srgbClr val="FFFFFF"/>
                </a:solidFill>
                <a:latin typeface="Arial"/>
                <a:cs typeface="Arial"/>
              </a:rPr>
              <a:t>access</a:t>
            </a:r>
            <a:r>
              <a:rPr sz="1450" spc="-204" dirty="0">
                <a:solidFill>
                  <a:srgbClr val="FFFFFF"/>
                </a:solidFill>
                <a:latin typeface="Arial"/>
                <a:cs typeface="Arial"/>
              </a:rPr>
              <a:t> </a:t>
            </a:r>
            <a:r>
              <a:rPr sz="1450" spc="-40" dirty="0">
                <a:solidFill>
                  <a:srgbClr val="FFFFFF"/>
                </a:solidFill>
                <a:latin typeface="Arial"/>
                <a:cs typeface="Arial"/>
              </a:rPr>
              <a:t>Tk20.</a:t>
            </a:r>
            <a:endParaRPr sz="1450">
              <a:latin typeface="Arial"/>
              <a:cs typeface="Arial"/>
            </a:endParaRPr>
          </a:p>
        </p:txBody>
      </p:sp>
      <p:sp>
        <p:nvSpPr>
          <p:cNvPr id="6" name="object 6"/>
          <p:cNvSpPr txBox="1"/>
          <p:nvPr/>
        </p:nvSpPr>
        <p:spPr>
          <a:xfrm>
            <a:off x="3264661" y="6163817"/>
            <a:ext cx="4655820" cy="294640"/>
          </a:xfrm>
          <a:prstGeom prst="rect">
            <a:avLst/>
          </a:prstGeom>
        </p:spPr>
        <p:txBody>
          <a:bodyPr vert="horz" wrap="square" lIns="0" tIns="0" rIns="0" bIns="0" rtlCol="0">
            <a:spAutoFit/>
          </a:bodyPr>
          <a:lstStyle/>
          <a:p>
            <a:pPr marL="12700" marR="5080" indent="-635">
              <a:lnSpc>
                <a:spcPct val="100000"/>
              </a:lnSpc>
            </a:pPr>
            <a:r>
              <a:rPr sz="900" spc="-40" dirty="0">
                <a:solidFill>
                  <a:srgbClr val="F1F1F1"/>
                </a:solidFill>
                <a:latin typeface="Arial"/>
                <a:cs typeface="Arial"/>
              </a:rPr>
              <a:t>UNT </a:t>
            </a:r>
            <a:r>
              <a:rPr sz="900" spc="-45" dirty="0">
                <a:solidFill>
                  <a:srgbClr val="F1F1F1"/>
                </a:solidFill>
                <a:latin typeface="Arial"/>
                <a:cs typeface="Arial"/>
              </a:rPr>
              <a:t>Dallas </a:t>
            </a:r>
            <a:r>
              <a:rPr sz="900" spc="-20" dirty="0">
                <a:solidFill>
                  <a:srgbClr val="F1F1F1"/>
                </a:solidFill>
                <a:latin typeface="Arial"/>
                <a:cs typeface="Arial"/>
              </a:rPr>
              <a:t>Internship </a:t>
            </a:r>
            <a:r>
              <a:rPr sz="900" spc="-35" dirty="0">
                <a:solidFill>
                  <a:srgbClr val="F1F1F1"/>
                </a:solidFill>
                <a:latin typeface="Arial"/>
                <a:cs typeface="Arial"/>
              </a:rPr>
              <a:t>Supervisor </a:t>
            </a:r>
            <a:r>
              <a:rPr sz="900" spc="-10" dirty="0">
                <a:solidFill>
                  <a:srgbClr val="F1F1F1"/>
                </a:solidFill>
                <a:latin typeface="Arial"/>
                <a:cs typeface="Arial"/>
              </a:rPr>
              <a:t>Orientation </a:t>
            </a:r>
            <a:r>
              <a:rPr sz="900" spc="5" dirty="0">
                <a:solidFill>
                  <a:srgbClr val="F1F1F1"/>
                </a:solidFill>
                <a:latin typeface="Arial"/>
                <a:cs typeface="Arial"/>
              </a:rPr>
              <a:t>&amp; </a:t>
            </a:r>
            <a:r>
              <a:rPr sz="900" spc="-20" dirty="0">
                <a:solidFill>
                  <a:srgbClr val="F1F1F1"/>
                </a:solidFill>
                <a:latin typeface="Arial"/>
                <a:cs typeface="Arial"/>
              </a:rPr>
              <a:t>Training</a:t>
            </a:r>
            <a:r>
              <a:rPr sz="900" spc="-20" dirty="0">
                <a:solidFill>
                  <a:srgbClr val="F1F1F1"/>
                </a:solidFill>
                <a:latin typeface="Arial Unicode MS"/>
                <a:cs typeface="Arial Unicode MS"/>
              </a:rPr>
              <a:t>‐ </a:t>
            </a:r>
            <a:r>
              <a:rPr sz="900" i="1" spc="-40" dirty="0">
                <a:solidFill>
                  <a:srgbClr val="F1F1F1"/>
                </a:solidFill>
                <a:latin typeface="Arial"/>
                <a:cs typeface="Arial"/>
              </a:rPr>
              <a:t>Clinical </a:t>
            </a:r>
            <a:r>
              <a:rPr sz="900" i="1" spc="-25" dirty="0">
                <a:solidFill>
                  <a:srgbClr val="F1F1F1"/>
                </a:solidFill>
                <a:latin typeface="Arial"/>
                <a:cs typeface="Arial"/>
              </a:rPr>
              <a:t>Mental Health </a:t>
            </a:r>
            <a:r>
              <a:rPr sz="900" i="1" spc="-60" dirty="0">
                <a:solidFill>
                  <a:srgbClr val="F1F1F1"/>
                </a:solidFill>
                <a:latin typeface="Arial"/>
                <a:cs typeface="Arial"/>
              </a:rPr>
              <a:t>Counseling </a:t>
            </a:r>
            <a:r>
              <a:rPr sz="900" spc="-45" dirty="0">
                <a:solidFill>
                  <a:srgbClr val="F1F1F1"/>
                </a:solidFill>
                <a:latin typeface="Arial"/>
                <a:cs typeface="Arial"/>
              </a:rPr>
              <a:t>(2015</a:t>
            </a:r>
            <a:r>
              <a:rPr sz="900" spc="-45" dirty="0">
                <a:solidFill>
                  <a:srgbClr val="F1F1F1"/>
                </a:solidFill>
                <a:latin typeface="Arial Unicode MS"/>
                <a:cs typeface="Arial Unicode MS"/>
              </a:rPr>
              <a:t>‐  </a:t>
            </a:r>
            <a:r>
              <a:rPr sz="900" spc="-35" dirty="0">
                <a:solidFill>
                  <a:srgbClr val="F1F1F1"/>
                </a:solidFill>
                <a:latin typeface="Arial"/>
                <a:cs typeface="Arial"/>
              </a:rPr>
              <a:t>2006)</a:t>
            </a:r>
            <a:endParaRPr sz="900">
              <a:latin typeface="Arial"/>
              <a:cs typeface="Arial"/>
            </a:endParaRPr>
          </a:p>
        </p:txBody>
      </p:sp>
      <p:sp>
        <p:nvSpPr>
          <p:cNvPr id="7" name="object 7"/>
          <p:cNvSpPr/>
          <p:nvPr/>
        </p:nvSpPr>
        <p:spPr>
          <a:xfrm>
            <a:off x="335279" y="2508504"/>
            <a:ext cx="1984438" cy="510540"/>
          </a:xfrm>
          <a:prstGeom prst="rect">
            <a:avLst/>
          </a:prstGeom>
          <a:blipFill>
            <a:blip r:embed="rId3" cstate="print"/>
            <a:stretch>
              <a:fillRect/>
            </a:stretch>
          </a:blipFill>
        </p:spPr>
        <p:txBody>
          <a:bodyPr wrap="square" lIns="0" tIns="0" rIns="0" bIns="0" rtlCol="0"/>
          <a:lstStyle/>
          <a:p>
            <a:endParaRPr/>
          </a:p>
        </p:txBody>
      </p:sp>
      <p:sp>
        <p:nvSpPr>
          <p:cNvPr id="8" name="object 8"/>
          <p:cNvSpPr txBox="1"/>
          <p:nvPr/>
        </p:nvSpPr>
        <p:spPr>
          <a:xfrm>
            <a:off x="3234823" y="7303973"/>
            <a:ext cx="3589020" cy="135890"/>
          </a:xfrm>
          <a:prstGeom prst="rect">
            <a:avLst/>
          </a:prstGeom>
        </p:spPr>
        <p:txBody>
          <a:bodyPr vert="horz" wrap="square" lIns="0" tIns="0" rIns="0" bIns="0" rtlCol="0">
            <a:spAutoFit/>
          </a:bodyPr>
          <a:lstStyle/>
          <a:p>
            <a:pPr marL="12700">
              <a:lnSpc>
                <a:spcPct val="100000"/>
              </a:lnSpc>
            </a:pPr>
            <a:r>
              <a:rPr sz="800" spc="-5" dirty="0">
                <a:latin typeface="Arial"/>
                <a:cs typeface="Arial"/>
              </a:rPr>
              <a:t>UNT Dallas </a:t>
            </a:r>
            <a:r>
              <a:rPr sz="800" dirty="0">
                <a:latin typeface="Arial"/>
                <a:cs typeface="Arial"/>
              </a:rPr>
              <a:t>School </a:t>
            </a:r>
            <a:r>
              <a:rPr sz="800" spc="-5" dirty="0">
                <a:latin typeface="Arial"/>
                <a:cs typeface="Arial"/>
              </a:rPr>
              <a:t>Counselor </a:t>
            </a:r>
            <a:r>
              <a:rPr sz="800" dirty="0">
                <a:latin typeface="Arial"/>
                <a:cs typeface="Arial"/>
              </a:rPr>
              <a:t>Site Supervisor/Adjunct/Obervator</a:t>
            </a:r>
            <a:r>
              <a:rPr sz="800" spc="-80" dirty="0">
                <a:latin typeface="Arial"/>
                <a:cs typeface="Arial"/>
              </a:rPr>
              <a:t> </a:t>
            </a:r>
            <a:r>
              <a:rPr sz="800" dirty="0">
                <a:latin typeface="Arial"/>
                <a:cs typeface="Arial"/>
              </a:rPr>
              <a:t>Training4/610</a:t>
            </a:r>
            <a:endParaRPr sz="800">
              <a:latin typeface="Arial"/>
              <a:cs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748266" y="1684020"/>
            <a:ext cx="310133" cy="4398264"/>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71525" y="3247486"/>
            <a:ext cx="1877695" cy="1256665"/>
          </a:xfrm>
          <a:prstGeom prst="rect">
            <a:avLst/>
          </a:prstGeom>
        </p:spPr>
        <p:txBody>
          <a:bodyPr vert="horz" wrap="square" lIns="0" tIns="0" rIns="0" bIns="0" rtlCol="0">
            <a:spAutoFit/>
          </a:bodyPr>
          <a:lstStyle/>
          <a:p>
            <a:pPr marL="12700" marR="5080">
              <a:lnSpc>
                <a:spcPct val="90600"/>
              </a:lnSpc>
            </a:pPr>
            <a:r>
              <a:rPr sz="2950" spc="-85" dirty="0"/>
              <a:t>Department  </a:t>
            </a:r>
            <a:r>
              <a:rPr sz="2950" spc="-150" dirty="0"/>
              <a:t>Policy </a:t>
            </a:r>
            <a:r>
              <a:rPr sz="2950" spc="-155" dirty="0"/>
              <a:t>and  </a:t>
            </a:r>
            <a:r>
              <a:rPr sz="2950" spc="-180" dirty="0"/>
              <a:t>Procedures</a:t>
            </a:r>
            <a:endParaRPr sz="2950"/>
          </a:p>
        </p:txBody>
      </p:sp>
      <p:sp>
        <p:nvSpPr>
          <p:cNvPr id="4" name="object 4"/>
          <p:cNvSpPr txBox="1"/>
          <p:nvPr/>
        </p:nvSpPr>
        <p:spPr>
          <a:xfrm>
            <a:off x="3254755" y="6307834"/>
            <a:ext cx="4928235" cy="156845"/>
          </a:xfrm>
          <a:prstGeom prst="rect">
            <a:avLst/>
          </a:prstGeom>
        </p:spPr>
        <p:txBody>
          <a:bodyPr vert="horz" wrap="square" lIns="0" tIns="0" rIns="0" bIns="0" rtlCol="0">
            <a:spAutoFit/>
          </a:bodyPr>
          <a:lstStyle/>
          <a:p>
            <a:pPr marL="12700">
              <a:lnSpc>
                <a:spcPct val="100000"/>
              </a:lnSpc>
            </a:pPr>
            <a:r>
              <a:rPr sz="900" spc="-40" dirty="0">
                <a:solidFill>
                  <a:srgbClr val="F1F1F1"/>
                </a:solidFill>
                <a:latin typeface="Arial"/>
                <a:cs typeface="Arial"/>
              </a:rPr>
              <a:t>UNT </a:t>
            </a:r>
            <a:r>
              <a:rPr sz="900" spc="-45" dirty="0">
                <a:solidFill>
                  <a:srgbClr val="F1F1F1"/>
                </a:solidFill>
                <a:latin typeface="Arial"/>
                <a:cs typeface="Arial"/>
              </a:rPr>
              <a:t>Dallas </a:t>
            </a:r>
            <a:r>
              <a:rPr sz="900" spc="-20" dirty="0">
                <a:solidFill>
                  <a:srgbClr val="F1F1F1"/>
                </a:solidFill>
                <a:latin typeface="Arial"/>
                <a:cs typeface="Arial"/>
              </a:rPr>
              <a:t>Internship </a:t>
            </a:r>
            <a:r>
              <a:rPr sz="900" spc="-35" dirty="0">
                <a:solidFill>
                  <a:srgbClr val="F1F1F1"/>
                </a:solidFill>
                <a:latin typeface="Arial"/>
                <a:cs typeface="Arial"/>
              </a:rPr>
              <a:t>Supervisor </a:t>
            </a:r>
            <a:r>
              <a:rPr sz="900" spc="-10" dirty="0">
                <a:solidFill>
                  <a:srgbClr val="F1F1F1"/>
                </a:solidFill>
                <a:latin typeface="Arial"/>
                <a:cs typeface="Arial"/>
              </a:rPr>
              <a:t>Orientation </a:t>
            </a:r>
            <a:r>
              <a:rPr sz="900" spc="5" dirty="0">
                <a:solidFill>
                  <a:srgbClr val="F1F1F1"/>
                </a:solidFill>
                <a:latin typeface="Arial"/>
                <a:cs typeface="Arial"/>
              </a:rPr>
              <a:t>&amp; </a:t>
            </a:r>
            <a:r>
              <a:rPr sz="900" spc="-20" dirty="0">
                <a:solidFill>
                  <a:srgbClr val="F1F1F1"/>
                </a:solidFill>
                <a:latin typeface="Arial"/>
                <a:cs typeface="Arial"/>
              </a:rPr>
              <a:t>Training</a:t>
            </a:r>
            <a:r>
              <a:rPr sz="900" spc="-20" dirty="0">
                <a:solidFill>
                  <a:srgbClr val="F1F1F1"/>
                </a:solidFill>
                <a:latin typeface="Arial Unicode MS"/>
                <a:cs typeface="Arial Unicode MS"/>
              </a:rPr>
              <a:t>‐ </a:t>
            </a:r>
            <a:r>
              <a:rPr sz="900" i="1" spc="-40" dirty="0">
                <a:solidFill>
                  <a:srgbClr val="F1F1F1"/>
                </a:solidFill>
                <a:latin typeface="Arial"/>
                <a:cs typeface="Arial"/>
              </a:rPr>
              <a:t>Clinical </a:t>
            </a:r>
            <a:r>
              <a:rPr sz="900" i="1" spc="-25" dirty="0">
                <a:solidFill>
                  <a:srgbClr val="F1F1F1"/>
                </a:solidFill>
                <a:latin typeface="Arial"/>
                <a:cs typeface="Arial"/>
              </a:rPr>
              <a:t>Mental Health </a:t>
            </a:r>
            <a:r>
              <a:rPr sz="900" i="1" spc="-60" dirty="0">
                <a:solidFill>
                  <a:srgbClr val="F1F1F1"/>
                </a:solidFill>
                <a:latin typeface="Arial"/>
                <a:cs typeface="Arial"/>
              </a:rPr>
              <a:t>Counseling</a:t>
            </a:r>
            <a:r>
              <a:rPr sz="900" i="1" spc="-95" dirty="0">
                <a:solidFill>
                  <a:srgbClr val="F1F1F1"/>
                </a:solidFill>
                <a:latin typeface="Arial"/>
                <a:cs typeface="Arial"/>
              </a:rPr>
              <a:t> </a:t>
            </a:r>
            <a:r>
              <a:rPr sz="900" spc="-40" dirty="0">
                <a:solidFill>
                  <a:srgbClr val="F1F1F1"/>
                </a:solidFill>
                <a:latin typeface="Arial"/>
                <a:cs typeface="Arial"/>
              </a:rPr>
              <a:t>(2015</a:t>
            </a:r>
            <a:r>
              <a:rPr sz="900" spc="-40" dirty="0">
                <a:solidFill>
                  <a:srgbClr val="F1F1F1"/>
                </a:solidFill>
                <a:latin typeface="Arial Unicode MS"/>
                <a:cs typeface="Arial Unicode MS"/>
              </a:rPr>
              <a:t>‐</a:t>
            </a:r>
            <a:r>
              <a:rPr sz="900" spc="-40" dirty="0">
                <a:solidFill>
                  <a:srgbClr val="F1F1F1"/>
                </a:solidFill>
                <a:latin typeface="Arial"/>
                <a:cs typeface="Arial"/>
              </a:rPr>
              <a:t>2006)</a:t>
            </a:r>
            <a:endParaRPr sz="900">
              <a:latin typeface="Arial"/>
              <a:cs typeface="Arial"/>
            </a:endParaRPr>
          </a:p>
        </p:txBody>
      </p:sp>
      <p:sp>
        <p:nvSpPr>
          <p:cNvPr id="5" name="object 5"/>
          <p:cNvSpPr txBox="1"/>
          <p:nvPr/>
        </p:nvSpPr>
        <p:spPr>
          <a:xfrm>
            <a:off x="3670046" y="2472654"/>
            <a:ext cx="5477510" cy="1043305"/>
          </a:xfrm>
          <a:prstGeom prst="rect">
            <a:avLst/>
          </a:prstGeom>
        </p:spPr>
        <p:txBody>
          <a:bodyPr vert="horz" wrap="square" lIns="0" tIns="4445" rIns="0" bIns="0" rtlCol="0">
            <a:spAutoFit/>
          </a:bodyPr>
          <a:lstStyle/>
          <a:p>
            <a:pPr marL="163830" marR="5080" indent="-151130">
              <a:lnSpc>
                <a:spcPts val="1600"/>
              </a:lnSpc>
              <a:spcBef>
                <a:spcPts val="35"/>
              </a:spcBef>
              <a:buClr>
                <a:srgbClr val="40BAD2"/>
              </a:buClr>
              <a:buFont typeface="Wingdings 2"/>
              <a:buChar char=""/>
              <a:tabLst>
                <a:tab pos="163830" algn="l"/>
              </a:tabLst>
            </a:pPr>
            <a:r>
              <a:rPr sz="1450" spc="-50" dirty="0">
                <a:solidFill>
                  <a:srgbClr val="FFFFFF"/>
                </a:solidFill>
                <a:latin typeface="Arial"/>
                <a:cs typeface="Arial"/>
              </a:rPr>
              <a:t>The</a:t>
            </a:r>
            <a:r>
              <a:rPr sz="1450" spc="-105" dirty="0">
                <a:solidFill>
                  <a:srgbClr val="FFFFFF"/>
                </a:solidFill>
                <a:latin typeface="Arial"/>
                <a:cs typeface="Arial"/>
              </a:rPr>
              <a:t> </a:t>
            </a:r>
            <a:r>
              <a:rPr sz="1450" spc="-15" dirty="0">
                <a:solidFill>
                  <a:srgbClr val="FFFFFF"/>
                </a:solidFill>
                <a:latin typeface="Arial"/>
                <a:cs typeface="Arial"/>
              </a:rPr>
              <a:t>qualified</a:t>
            </a:r>
            <a:r>
              <a:rPr sz="1450" spc="-114" dirty="0">
                <a:solidFill>
                  <a:srgbClr val="FFFFFF"/>
                </a:solidFill>
                <a:latin typeface="Arial"/>
                <a:cs typeface="Arial"/>
              </a:rPr>
              <a:t> </a:t>
            </a:r>
            <a:r>
              <a:rPr sz="1450" spc="-20" dirty="0">
                <a:solidFill>
                  <a:srgbClr val="FFFFFF"/>
                </a:solidFill>
                <a:latin typeface="Arial"/>
                <a:cs typeface="Arial"/>
              </a:rPr>
              <a:t>site</a:t>
            </a:r>
            <a:r>
              <a:rPr sz="1450" spc="-110" dirty="0">
                <a:solidFill>
                  <a:srgbClr val="FFFFFF"/>
                </a:solidFill>
                <a:latin typeface="Arial"/>
                <a:cs typeface="Arial"/>
              </a:rPr>
              <a:t> </a:t>
            </a:r>
            <a:r>
              <a:rPr sz="1450" spc="-45" dirty="0">
                <a:solidFill>
                  <a:srgbClr val="FFFFFF"/>
                </a:solidFill>
                <a:latin typeface="Arial"/>
                <a:cs typeface="Arial"/>
              </a:rPr>
              <a:t>supervisor</a:t>
            </a:r>
            <a:r>
              <a:rPr sz="1450" spc="-114" dirty="0">
                <a:solidFill>
                  <a:srgbClr val="FFFFFF"/>
                </a:solidFill>
                <a:latin typeface="Arial"/>
                <a:cs typeface="Arial"/>
              </a:rPr>
              <a:t> </a:t>
            </a:r>
            <a:r>
              <a:rPr sz="1450" spc="-55" dirty="0">
                <a:solidFill>
                  <a:srgbClr val="FFFFFF"/>
                </a:solidFill>
                <a:latin typeface="Arial"/>
                <a:cs typeface="Arial"/>
              </a:rPr>
              <a:t>is</a:t>
            </a:r>
            <a:r>
              <a:rPr sz="1450" spc="-120" dirty="0">
                <a:solidFill>
                  <a:srgbClr val="FFFFFF"/>
                </a:solidFill>
                <a:latin typeface="Arial"/>
                <a:cs typeface="Arial"/>
              </a:rPr>
              <a:t> </a:t>
            </a:r>
            <a:r>
              <a:rPr sz="1450" spc="-40" dirty="0">
                <a:solidFill>
                  <a:srgbClr val="FFFFFF"/>
                </a:solidFill>
                <a:latin typeface="Arial"/>
                <a:cs typeface="Arial"/>
              </a:rPr>
              <a:t>one</a:t>
            </a:r>
            <a:r>
              <a:rPr sz="1450" spc="-100" dirty="0">
                <a:solidFill>
                  <a:srgbClr val="FFFFFF"/>
                </a:solidFill>
                <a:latin typeface="Arial"/>
                <a:cs typeface="Arial"/>
              </a:rPr>
              <a:t> </a:t>
            </a:r>
            <a:r>
              <a:rPr sz="1450" spc="-10" dirty="0">
                <a:solidFill>
                  <a:srgbClr val="FFFFFF"/>
                </a:solidFill>
                <a:latin typeface="Arial"/>
                <a:cs typeface="Arial"/>
              </a:rPr>
              <a:t>who</a:t>
            </a:r>
            <a:r>
              <a:rPr sz="1450" spc="-105" dirty="0">
                <a:solidFill>
                  <a:srgbClr val="FFFFFF"/>
                </a:solidFill>
                <a:latin typeface="Arial"/>
                <a:cs typeface="Arial"/>
              </a:rPr>
              <a:t> </a:t>
            </a:r>
            <a:r>
              <a:rPr sz="1450" spc="-75" dirty="0">
                <a:solidFill>
                  <a:srgbClr val="FFFFFF"/>
                </a:solidFill>
                <a:latin typeface="Arial"/>
                <a:cs typeface="Arial"/>
              </a:rPr>
              <a:t>(1)</a:t>
            </a:r>
            <a:r>
              <a:rPr sz="1450" spc="-100" dirty="0">
                <a:solidFill>
                  <a:srgbClr val="FFFFFF"/>
                </a:solidFill>
                <a:latin typeface="Arial"/>
                <a:cs typeface="Arial"/>
              </a:rPr>
              <a:t> </a:t>
            </a:r>
            <a:r>
              <a:rPr sz="1450" spc="-80" dirty="0">
                <a:solidFill>
                  <a:srgbClr val="FFFFFF"/>
                </a:solidFill>
                <a:latin typeface="Arial"/>
                <a:cs typeface="Arial"/>
              </a:rPr>
              <a:t>has</a:t>
            </a:r>
            <a:r>
              <a:rPr sz="1450" spc="-100" dirty="0">
                <a:solidFill>
                  <a:srgbClr val="FFFFFF"/>
                </a:solidFill>
                <a:latin typeface="Arial"/>
                <a:cs typeface="Arial"/>
              </a:rPr>
              <a:t> </a:t>
            </a:r>
            <a:r>
              <a:rPr sz="1450" spc="-80" dirty="0">
                <a:solidFill>
                  <a:srgbClr val="FFFFFF"/>
                </a:solidFill>
                <a:latin typeface="Arial"/>
                <a:cs typeface="Arial"/>
              </a:rPr>
              <a:t>a</a:t>
            </a:r>
            <a:r>
              <a:rPr sz="1450" spc="-100" dirty="0">
                <a:solidFill>
                  <a:srgbClr val="FFFFFF"/>
                </a:solidFill>
                <a:latin typeface="Arial"/>
                <a:cs typeface="Arial"/>
              </a:rPr>
              <a:t> </a:t>
            </a:r>
            <a:r>
              <a:rPr sz="1450" spc="-35" dirty="0">
                <a:solidFill>
                  <a:srgbClr val="FFFFFF"/>
                </a:solidFill>
                <a:latin typeface="Arial"/>
                <a:cs typeface="Arial"/>
              </a:rPr>
              <a:t>master’s</a:t>
            </a:r>
            <a:r>
              <a:rPr sz="1450" spc="-110" dirty="0">
                <a:solidFill>
                  <a:srgbClr val="FFFFFF"/>
                </a:solidFill>
                <a:latin typeface="Arial"/>
                <a:cs typeface="Arial"/>
              </a:rPr>
              <a:t> </a:t>
            </a:r>
            <a:r>
              <a:rPr sz="1450" spc="-5" dirty="0">
                <a:solidFill>
                  <a:srgbClr val="FFFFFF"/>
                </a:solidFill>
                <a:latin typeface="Arial"/>
                <a:cs typeface="Arial"/>
              </a:rPr>
              <a:t>or</a:t>
            </a:r>
            <a:r>
              <a:rPr sz="1450" spc="-105" dirty="0">
                <a:solidFill>
                  <a:srgbClr val="FFFFFF"/>
                </a:solidFill>
                <a:latin typeface="Arial"/>
                <a:cs typeface="Arial"/>
              </a:rPr>
              <a:t> </a:t>
            </a:r>
            <a:r>
              <a:rPr sz="1450" spc="-10" dirty="0">
                <a:solidFill>
                  <a:srgbClr val="FFFFFF"/>
                </a:solidFill>
                <a:latin typeface="Arial"/>
                <a:cs typeface="Arial"/>
              </a:rPr>
              <a:t>doctoral  </a:t>
            </a:r>
            <a:r>
              <a:rPr sz="1450" spc="-40" dirty="0">
                <a:solidFill>
                  <a:srgbClr val="FFFFFF"/>
                </a:solidFill>
                <a:latin typeface="Arial"/>
                <a:cs typeface="Arial"/>
              </a:rPr>
              <a:t>degree</a:t>
            </a:r>
            <a:r>
              <a:rPr sz="1450" spc="-110" dirty="0">
                <a:solidFill>
                  <a:srgbClr val="FFFFFF"/>
                </a:solidFill>
                <a:latin typeface="Arial"/>
                <a:cs typeface="Arial"/>
              </a:rPr>
              <a:t> </a:t>
            </a:r>
            <a:r>
              <a:rPr sz="1450" dirty="0">
                <a:solidFill>
                  <a:srgbClr val="FFFFFF"/>
                </a:solidFill>
                <a:latin typeface="Arial"/>
                <a:cs typeface="Arial"/>
              </a:rPr>
              <a:t>in</a:t>
            </a:r>
            <a:r>
              <a:rPr sz="1450" spc="-114" dirty="0">
                <a:solidFill>
                  <a:srgbClr val="FFFFFF"/>
                </a:solidFill>
                <a:latin typeface="Arial"/>
                <a:cs typeface="Arial"/>
              </a:rPr>
              <a:t> </a:t>
            </a:r>
            <a:r>
              <a:rPr sz="1450" spc="-40" dirty="0">
                <a:solidFill>
                  <a:srgbClr val="FFFFFF"/>
                </a:solidFill>
                <a:latin typeface="Arial"/>
                <a:cs typeface="Arial"/>
              </a:rPr>
              <a:t>counseling</a:t>
            </a:r>
            <a:r>
              <a:rPr sz="1450" spc="-120" dirty="0">
                <a:solidFill>
                  <a:srgbClr val="FFFFFF"/>
                </a:solidFill>
                <a:latin typeface="Arial"/>
                <a:cs typeface="Arial"/>
              </a:rPr>
              <a:t> </a:t>
            </a:r>
            <a:r>
              <a:rPr sz="1450" spc="-5" dirty="0">
                <a:solidFill>
                  <a:srgbClr val="FFFFFF"/>
                </a:solidFill>
                <a:latin typeface="Arial"/>
                <a:cs typeface="Arial"/>
              </a:rPr>
              <a:t>or</a:t>
            </a:r>
            <a:r>
              <a:rPr sz="1450" spc="-105" dirty="0">
                <a:solidFill>
                  <a:srgbClr val="FFFFFF"/>
                </a:solidFill>
                <a:latin typeface="Arial"/>
                <a:cs typeface="Arial"/>
              </a:rPr>
              <a:t> </a:t>
            </a:r>
            <a:r>
              <a:rPr sz="1450" spc="-80" dirty="0">
                <a:solidFill>
                  <a:srgbClr val="FFFFFF"/>
                </a:solidFill>
                <a:latin typeface="Arial"/>
                <a:cs typeface="Arial"/>
              </a:rPr>
              <a:t>a</a:t>
            </a:r>
            <a:r>
              <a:rPr sz="1450" spc="-105" dirty="0">
                <a:solidFill>
                  <a:srgbClr val="FFFFFF"/>
                </a:solidFill>
                <a:latin typeface="Arial"/>
                <a:cs typeface="Arial"/>
              </a:rPr>
              <a:t> </a:t>
            </a:r>
            <a:r>
              <a:rPr sz="1450" spc="-40" dirty="0">
                <a:solidFill>
                  <a:srgbClr val="FFFFFF"/>
                </a:solidFill>
                <a:latin typeface="Arial"/>
                <a:cs typeface="Arial"/>
              </a:rPr>
              <a:t>closely</a:t>
            </a:r>
            <a:r>
              <a:rPr sz="1450" spc="-120" dirty="0">
                <a:solidFill>
                  <a:srgbClr val="FFFFFF"/>
                </a:solidFill>
                <a:latin typeface="Arial"/>
                <a:cs typeface="Arial"/>
              </a:rPr>
              <a:t> </a:t>
            </a:r>
            <a:r>
              <a:rPr sz="1450" spc="-15" dirty="0">
                <a:solidFill>
                  <a:srgbClr val="FFFFFF"/>
                </a:solidFill>
                <a:latin typeface="Arial"/>
                <a:cs typeface="Arial"/>
              </a:rPr>
              <a:t>related</a:t>
            </a:r>
            <a:r>
              <a:rPr sz="1450" spc="-105" dirty="0">
                <a:solidFill>
                  <a:srgbClr val="FFFFFF"/>
                </a:solidFill>
                <a:latin typeface="Arial"/>
                <a:cs typeface="Arial"/>
              </a:rPr>
              <a:t> </a:t>
            </a:r>
            <a:r>
              <a:rPr sz="1450" spc="5" dirty="0">
                <a:solidFill>
                  <a:srgbClr val="FFFFFF"/>
                </a:solidFill>
                <a:latin typeface="Arial"/>
                <a:cs typeface="Arial"/>
              </a:rPr>
              <a:t>field,</a:t>
            </a:r>
            <a:r>
              <a:rPr sz="1450" spc="-120" dirty="0">
                <a:solidFill>
                  <a:srgbClr val="FFFFFF"/>
                </a:solidFill>
                <a:latin typeface="Arial"/>
                <a:cs typeface="Arial"/>
              </a:rPr>
              <a:t> </a:t>
            </a:r>
            <a:r>
              <a:rPr sz="1450" spc="-40" dirty="0">
                <a:solidFill>
                  <a:srgbClr val="FFFFFF"/>
                </a:solidFill>
                <a:latin typeface="Arial"/>
                <a:cs typeface="Arial"/>
              </a:rPr>
              <a:t>(2)</a:t>
            </a:r>
            <a:r>
              <a:rPr sz="1450" spc="-105" dirty="0">
                <a:solidFill>
                  <a:srgbClr val="FFFFFF"/>
                </a:solidFill>
                <a:latin typeface="Arial"/>
                <a:cs typeface="Arial"/>
              </a:rPr>
              <a:t> </a:t>
            </a:r>
            <a:r>
              <a:rPr sz="1450" spc="-80" dirty="0">
                <a:solidFill>
                  <a:srgbClr val="FFFFFF"/>
                </a:solidFill>
                <a:latin typeface="Arial"/>
                <a:cs typeface="Arial"/>
              </a:rPr>
              <a:t>has</a:t>
            </a:r>
            <a:r>
              <a:rPr sz="1450" spc="-100" dirty="0">
                <a:solidFill>
                  <a:srgbClr val="FFFFFF"/>
                </a:solidFill>
                <a:latin typeface="Arial"/>
                <a:cs typeface="Arial"/>
              </a:rPr>
              <a:t> </a:t>
            </a:r>
            <a:r>
              <a:rPr sz="1450" spc="15" dirty="0">
                <a:solidFill>
                  <a:srgbClr val="FFFFFF"/>
                </a:solidFill>
                <a:latin typeface="Arial"/>
                <a:cs typeface="Arial"/>
              </a:rPr>
              <a:t>at</a:t>
            </a:r>
            <a:r>
              <a:rPr sz="1450" spc="-100" dirty="0">
                <a:solidFill>
                  <a:srgbClr val="FFFFFF"/>
                </a:solidFill>
                <a:latin typeface="Arial"/>
                <a:cs typeface="Arial"/>
              </a:rPr>
              <a:t> </a:t>
            </a:r>
            <a:r>
              <a:rPr sz="1450" spc="-30" dirty="0">
                <a:solidFill>
                  <a:srgbClr val="FFFFFF"/>
                </a:solidFill>
                <a:latin typeface="Arial"/>
                <a:cs typeface="Arial"/>
              </a:rPr>
              <a:t>least</a:t>
            </a:r>
            <a:r>
              <a:rPr sz="1450" spc="-105" dirty="0">
                <a:solidFill>
                  <a:srgbClr val="FFFFFF"/>
                </a:solidFill>
                <a:latin typeface="Arial"/>
                <a:cs typeface="Arial"/>
              </a:rPr>
              <a:t> </a:t>
            </a:r>
            <a:r>
              <a:rPr sz="1450" spc="-50" dirty="0">
                <a:solidFill>
                  <a:srgbClr val="FFFFFF"/>
                </a:solidFill>
                <a:latin typeface="Arial"/>
                <a:cs typeface="Arial"/>
              </a:rPr>
              <a:t>2</a:t>
            </a:r>
            <a:r>
              <a:rPr sz="1450" spc="-50" dirty="0">
                <a:solidFill>
                  <a:srgbClr val="FFFFFF"/>
                </a:solidFill>
                <a:latin typeface="Arial Unicode MS"/>
                <a:cs typeface="Arial Unicode MS"/>
              </a:rPr>
              <a:t>‐</a:t>
            </a:r>
            <a:r>
              <a:rPr sz="1450" spc="-50" dirty="0">
                <a:solidFill>
                  <a:srgbClr val="FFFFFF"/>
                </a:solidFill>
                <a:latin typeface="Arial"/>
                <a:cs typeface="Arial"/>
              </a:rPr>
              <a:t>years</a:t>
            </a:r>
            <a:endParaRPr sz="1450">
              <a:latin typeface="Arial"/>
              <a:cs typeface="Arial"/>
            </a:endParaRPr>
          </a:p>
          <a:p>
            <a:pPr marL="164465" marR="591185" indent="-635">
              <a:lnSpc>
                <a:spcPts val="1600"/>
              </a:lnSpc>
              <a:spcBef>
                <a:spcPts val="10"/>
              </a:spcBef>
            </a:pPr>
            <a:r>
              <a:rPr sz="1450" spc="-25" dirty="0">
                <a:solidFill>
                  <a:srgbClr val="FFFFFF"/>
                </a:solidFill>
                <a:latin typeface="Arial"/>
                <a:cs typeface="Arial"/>
              </a:rPr>
              <a:t>post</a:t>
            </a:r>
            <a:r>
              <a:rPr sz="1450" spc="-25" dirty="0">
                <a:solidFill>
                  <a:srgbClr val="FFFFFF"/>
                </a:solidFill>
                <a:latin typeface="Arial Unicode MS"/>
                <a:cs typeface="Arial Unicode MS"/>
              </a:rPr>
              <a:t>‐</a:t>
            </a:r>
            <a:r>
              <a:rPr sz="1450" spc="-25" dirty="0">
                <a:solidFill>
                  <a:srgbClr val="FFFFFF"/>
                </a:solidFill>
                <a:latin typeface="Arial"/>
                <a:cs typeface="Arial"/>
              </a:rPr>
              <a:t>master’s</a:t>
            </a:r>
            <a:r>
              <a:rPr sz="1450" spc="-114" dirty="0">
                <a:solidFill>
                  <a:srgbClr val="FFFFFF"/>
                </a:solidFill>
                <a:latin typeface="Arial"/>
                <a:cs typeface="Arial"/>
              </a:rPr>
              <a:t> </a:t>
            </a:r>
            <a:r>
              <a:rPr sz="1450" spc="-40" dirty="0">
                <a:solidFill>
                  <a:srgbClr val="FFFFFF"/>
                </a:solidFill>
                <a:latin typeface="Arial"/>
                <a:cs typeface="Arial"/>
              </a:rPr>
              <a:t>experience</a:t>
            </a:r>
            <a:r>
              <a:rPr sz="1450" spc="-125" dirty="0">
                <a:solidFill>
                  <a:srgbClr val="FFFFFF"/>
                </a:solidFill>
                <a:latin typeface="Arial"/>
                <a:cs typeface="Arial"/>
              </a:rPr>
              <a:t> </a:t>
            </a:r>
            <a:r>
              <a:rPr sz="1450" dirty="0">
                <a:solidFill>
                  <a:srgbClr val="FFFFFF"/>
                </a:solidFill>
                <a:latin typeface="Arial"/>
                <a:cs typeface="Arial"/>
              </a:rPr>
              <a:t>in</a:t>
            </a:r>
            <a:r>
              <a:rPr sz="1450" spc="-120" dirty="0">
                <a:solidFill>
                  <a:srgbClr val="FFFFFF"/>
                </a:solidFill>
                <a:latin typeface="Arial"/>
                <a:cs typeface="Arial"/>
              </a:rPr>
              <a:t> </a:t>
            </a:r>
            <a:r>
              <a:rPr sz="1450" spc="-35" dirty="0">
                <a:solidFill>
                  <a:srgbClr val="FFFFFF"/>
                </a:solidFill>
                <a:latin typeface="Arial"/>
                <a:cs typeface="Arial"/>
              </a:rPr>
              <a:t>counseling,</a:t>
            </a:r>
            <a:r>
              <a:rPr sz="1450" spc="-114" dirty="0">
                <a:solidFill>
                  <a:srgbClr val="FFFFFF"/>
                </a:solidFill>
                <a:latin typeface="Arial"/>
                <a:cs typeface="Arial"/>
              </a:rPr>
              <a:t> </a:t>
            </a:r>
            <a:r>
              <a:rPr sz="1450" spc="-75" dirty="0">
                <a:solidFill>
                  <a:srgbClr val="FFFFFF"/>
                </a:solidFill>
                <a:latin typeface="Arial"/>
                <a:cs typeface="Arial"/>
              </a:rPr>
              <a:t>(3)</a:t>
            </a:r>
            <a:r>
              <a:rPr sz="1450" spc="-120" dirty="0">
                <a:solidFill>
                  <a:srgbClr val="FFFFFF"/>
                </a:solidFill>
                <a:latin typeface="Arial"/>
                <a:cs typeface="Arial"/>
              </a:rPr>
              <a:t> </a:t>
            </a:r>
            <a:r>
              <a:rPr sz="1450" spc="-30" dirty="0">
                <a:solidFill>
                  <a:srgbClr val="FFFFFF"/>
                </a:solidFill>
                <a:latin typeface="Arial"/>
                <a:cs typeface="Arial"/>
              </a:rPr>
              <a:t>holds</a:t>
            </a:r>
            <a:r>
              <a:rPr sz="1450" spc="-120" dirty="0">
                <a:solidFill>
                  <a:srgbClr val="FFFFFF"/>
                </a:solidFill>
                <a:latin typeface="Arial"/>
                <a:cs typeface="Arial"/>
              </a:rPr>
              <a:t> </a:t>
            </a:r>
            <a:r>
              <a:rPr sz="1450" spc="-15" dirty="0">
                <a:solidFill>
                  <a:srgbClr val="FFFFFF"/>
                </a:solidFill>
                <a:latin typeface="Arial"/>
                <a:cs typeface="Arial"/>
              </a:rPr>
              <a:t>appropriate  </a:t>
            </a:r>
            <a:r>
              <a:rPr sz="1450" spc="-30" dirty="0">
                <a:solidFill>
                  <a:srgbClr val="FFFFFF"/>
                </a:solidFill>
                <a:latin typeface="Arial"/>
                <a:cs typeface="Arial"/>
              </a:rPr>
              <a:t>licenses/certifications, </a:t>
            </a:r>
            <a:r>
              <a:rPr sz="1450" spc="-40" dirty="0">
                <a:solidFill>
                  <a:srgbClr val="FFFFFF"/>
                </a:solidFill>
                <a:latin typeface="Arial"/>
                <a:cs typeface="Arial"/>
              </a:rPr>
              <a:t>and </a:t>
            </a:r>
            <a:r>
              <a:rPr sz="1450" spc="-45" dirty="0">
                <a:solidFill>
                  <a:srgbClr val="FFFFFF"/>
                </a:solidFill>
                <a:latin typeface="Arial"/>
                <a:cs typeface="Arial"/>
              </a:rPr>
              <a:t>(4) </a:t>
            </a:r>
            <a:r>
              <a:rPr sz="1450" spc="-95" dirty="0">
                <a:solidFill>
                  <a:srgbClr val="FFFFFF"/>
                </a:solidFill>
                <a:latin typeface="Arial"/>
                <a:cs typeface="Arial"/>
              </a:rPr>
              <a:t>possesses </a:t>
            </a:r>
            <a:r>
              <a:rPr sz="1450" spc="-20" dirty="0">
                <a:solidFill>
                  <a:srgbClr val="FFFFFF"/>
                </a:solidFill>
                <a:latin typeface="Arial"/>
                <a:cs typeface="Arial"/>
              </a:rPr>
              <a:t>relevant </a:t>
            </a:r>
            <a:r>
              <a:rPr sz="1450" dirty="0">
                <a:solidFill>
                  <a:srgbClr val="FFFFFF"/>
                </a:solidFill>
                <a:latin typeface="Arial"/>
                <a:cs typeface="Arial"/>
              </a:rPr>
              <a:t>training in  </a:t>
            </a:r>
            <a:r>
              <a:rPr sz="1450" spc="-40" dirty="0">
                <a:solidFill>
                  <a:srgbClr val="FFFFFF"/>
                </a:solidFill>
                <a:latin typeface="Arial"/>
                <a:cs typeface="Arial"/>
              </a:rPr>
              <a:t>counseling</a:t>
            </a:r>
            <a:r>
              <a:rPr sz="1450" spc="-160" dirty="0">
                <a:solidFill>
                  <a:srgbClr val="FFFFFF"/>
                </a:solidFill>
                <a:latin typeface="Arial"/>
                <a:cs typeface="Arial"/>
              </a:rPr>
              <a:t> </a:t>
            </a:r>
            <a:r>
              <a:rPr sz="1450" spc="-40" dirty="0">
                <a:solidFill>
                  <a:srgbClr val="FFFFFF"/>
                </a:solidFill>
                <a:latin typeface="Arial"/>
                <a:cs typeface="Arial"/>
              </a:rPr>
              <a:t>supervision.</a:t>
            </a:r>
            <a:endParaRPr sz="1450">
              <a:latin typeface="Arial"/>
              <a:cs typeface="Arial"/>
            </a:endParaRPr>
          </a:p>
        </p:txBody>
      </p:sp>
      <p:sp>
        <p:nvSpPr>
          <p:cNvPr id="6" name="object 6"/>
          <p:cNvSpPr txBox="1"/>
          <p:nvPr/>
        </p:nvSpPr>
        <p:spPr>
          <a:xfrm>
            <a:off x="3672124" y="3821219"/>
            <a:ext cx="5417820" cy="1042669"/>
          </a:xfrm>
          <a:prstGeom prst="rect">
            <a:avLst/>
          </a:prstGeom>
        </p:spPr>
        <p:txBody>
          <a:bodyPr vert="horz" wrap="square" lIns="0" tIns="0" rIns="0" bIns="0" rtlCol="0">
            <a:spAutoFit/>
          </a:bodyPr>
          <a:lstStyle/>
          <a:p>
            <a:pPr marL="161290" marR="5080" indent="-148590">
              <a:lnSpc>
                <a:spcPct val="92000"/>
              </a:lnSpc>
              <a:buClr>
                <a:srgbClr val="40BAD2"/>
              </a:buClr>
              <a:buFont typeface="Wingdings 2"/>
              <a:buChar char=""/>
              <a:tabLst>
                <a:tab pos="163830" algn="l"/>
              </a:tabLst>
            </a:pPr>
            <a:r>
              <a:rPr sz="1450" spc="-25" dirty="0">
                <a:solidFill>
                  <a:srgbClr val="FFFFFF"/>
                </a:solidFill>
                <a:latin typeface="Arial"/>
                <a:cs typeface="Arial"/>
              </a:rPr>
              <a:t>Students </a:t>
            </a:r>
            <a:r>
              <a:rPr sz="1450" spc="-50" dirty="0">
                <a:solidFill>
                  <a:srgbClr val="FFFFFF"/>
                </a:solidFill>
                <a:latin typeface="Arial"/>
                <a:cs typeface="Arial"/>
              </a:rPr>
              <a:t>are </a:t>
            </a:r>
            <a:r>
              <a:rPr sz="1450" spc="-25" dirty="0">
                <a:solidFill>
                  <a:srgbClr val="FFFFFF"/>
                </a:solidFill>
                <a:latin typeface="Arial"/>
                <a:cs typeface="Arial"/>
              </a:rPr>
              <a:t>required </a:t>
            </a:r>
            <a:r>
              <a:rPr sz="1450" spc="45" dirty="0">
                <a:solidFill>
                  <a:srgbClr val="FFFFFF"/>
                </a:solidFill>
                <a:latin typeface="Arial"/>
                <a:cs typeface="Arial"/>
              </a:rPr>
              <a:t>to </a:t>
            </a:r>
            <a:r>
              <a:rPr sz="1450" dirty="0">
                <a:solidFill>
                  <a:srgbClr val="FFFFFF"/>
                </a:solidFill>
                <a:latin typeface="Arial"/>
                <a:cs typeface="Arial"/>
              </a:rPr>
              <a:t>work </a:t>
            </a:r>
            <a:r>
              <a:rPr sz="1450" spc="-80" dirty="0">
                <a:solidFill>
                  <a:srgbClr val="FFFFFF"/>
                </a:solidFill>
                <a:latin typeface="Arial"/>
                <a:cs typeface="Arial"/>
              </a:rPr>
              <a:t>300 </a:t>
            </a:r>
            <a:r>
              <a:rPr sz="1450" spc="-40" dirty="0">
                <a:solidFill>
                  <a:srgbClr val="FFFFFF"/>
                </a:solidFill>
                <a:latin typeface="Arial"/>
                <a:cs typeface="Arial"/>
              </a:rPr>
              <a:t>hours </a:t>
            </a:r>
            <a:r>
              <a:rPr sz="1450" dirty="0">
                <a:solidFill>
                  <a:srgbClr val="FFFFFF"/>
                </a:solidFill>
                <a:latin typeface="Arial"/>
                <a:cs typeface="Arial"/>
              </a:rPr>
              <a:t>in </a:t>
            </a:r>
            <a:r>
              <a:rPr sz="1450" spc="15" dirty="0">
                <a:solidFill>
                  <a:srgbClr val="FFFFFF"/>
                </a:solidFill>
                <a:latin typeface="Arial"/>
                <a:cs typeface="Arial"/>
              </a:rPr>
              <a:t>both </a:t>
            </a:r>
            <a:r>
              <a:rPr sz="1450" spc="-75" dirty="0">
                <a:solidFill>
                  <a:srgbClr val="FFFFFF"/>
                </a:solidFill>
                <a:latin typeface="Arial"/>
                <a:cs typeface="Arial"/>
              </a:rPr>
              <a:t>COUN </a:t>
            </a:r>
            <a:r>
              <a:rPr sz="1450" spc="-110" dirty="0">
                <a:solidFill>
                  <a:srgbClr val="FFFFFF"/>
                </a:solidFill>
                <a:latin typeface="Arial"/>
                <a:cs typeface="Arial"/>
              </a:rPr>
              <a:t>5720 </a:t>
            </a:r>
            <a:r>
              <a:rPr sz="1450" spc="-45" dirty="0">
                <a:solidFill>
                  <a:srgbClr val="FFFFFF"/>
                </a:solidFill>
                <a:latin typeface="Arial"/>
                <a:cs typeface="Arial"/>
              </a:rPr>
              <a:t>and  </a:t>
            </a:r>
            <a:r>
              <a:rPr sz="1450" spc="-125" dirty="0">
                <a:solidFill>
                  <a:srgbClr val="FFFFFF"/>
                </a:solidFill>
                <a:latin typeface="Arial"/>
                <a:cs typeface="Arial"/>
              </a:rPr>
              <a:t>5721 </a:t>
            </a:r>
            <a:r>
              <a:rPr sz="1450" spc="20" dirty="0">
                <a:solidFill>
                  <a:srgbClr val="FFFFFF"/>
                </a:solidFill>
                <a:latin typeface="Arial"/>
                <a:cs typeface="Arial"/>
              </a:rPr>
              <a:t>for </a:t>
            </a:r>
            <a:r>
              <a:rPr sz="1450" spc="-80" dirty="0">
                <a:solidFill>
                  <a:srgbClr val="FFFFFF"/>
                </a:solidFill>
                <a:latin typeface="Arial"/>
                <a:cs typeface="Arial"/>
              </a:rPr>
              <a:t>a </a:t>
            </a:r>
            <a:r>
              <a:rPr sz="1450" spc="25" dirty="0">
                <a:solidFill>
                  <a:srgbClr val="FFFFFF"/>
                </a:solidFill>
                <a:latin typeface="Arial"/>
                <a:cs typeface="Arial"/>
              </a:rPr>
              <a:t>total of </a:t>
            </a:r>
            <a:r>
              <a:rPr sz="1450" spc="-40" dirty="0">
                <a:solidFill>
                  <a:srgbClr val="FFFFFF"/>
                </a:solidFill>
                <a:latin typeface="Arial"/>
                <a:cs typeface="Arial"/>
              </a:rPr>
              <a:t>600 hours </a:t>
            </a:r>
            <a:r>
              <a:rPr sz="1450" i="1" spc="-25" dirty="0">
                <a:solidFill>
                  <a:srgbClr val="FFFFFF"/>
                </a:solidFill>
                <a:latin typeface="Arial"/>
                <a:cs typeface="Arial"/>
              </a:rPr>
              <a:t>in </a:t>
            </a:r>
            <a:r>
              <a:rPr sz="1450" i="1" spc="-15" dirty="0">
                <a:solidFill>
                  <a:srgbClr val="FFFFFF"/>
                </a:solidFill>
                <a:latin typeface="Arial"/>
                <a:cs typeface="Arial"/>
              </a:rPr>
              <a:t>their </a:t>
            </a:r>
            <a:r>
              <a:rPr sz="1450" i="1" spc="-50" dirty="0">
                <a:solidFill>
                  <a:srgbClr val="FFFFFF"/>
                </a:solidFill>
                <a:latin typeface="Arial"/>
                <a:cs typeface="Arial"/>
              </a:rPr>
              <a:t>program </a:t>
            </a:r>
            <a:r>
              <a:rPr sz="1450" i="1" spc="-55" dirty="0">
                <a:solidFill>
                  <a:srgbClr val="FFFFFF"/>
                </a:solidFill>
                <a:latin typeface="Arial"/>
                <a:cs typeface="Arial"/>
              </a:rPr>
              <a:t>area</a:t>
            </a:r>
            <a:r>
              <a:rPr sz="1450" spc="-55" dirty="0">
                <a:solidFill>
                  <a:srgbClr val="FFFFFF"/>
                </a:solidFill>
                <a:latin typeface="Arial"/>
                <a:cs typeface="Arial"/>
              </a:rPr>
              <a:t>. </a:t>
            </a:r>
            <a:r>
              <a:rPr sz="1450" spc="-25" dirty="0">
                <a:solidFill>
                  <a:srgbClr val="FFFFFF"/>
                </a:solidFill>
                <a:latin typeface="Arial"/>
                <a:cs typeface="Arial"/>
              </a:rPr>
              <a:t>A </a:t>
            </a:r>
            <a:r>
              <a:rPr sz="1450" spc="5" dirty="0">
                <a:solidFill>
                  <a:srgbClr val="FFFFFF"/>
                </a:solidFill>
                <a:latin typeface="Arial"/>
                <a:cs typeface="Arial"/>
              </a:rPr>
              <a:t>minimum </a:t>
            </a:r>
            <a:r>
              <a:rPr sz="1450" spc="20" dirty="0">
                <a:solidFill>
                  <a:srgbClr val="FFFFFF"/>
                </a:solidFill>
                <a:latin typeface="Arial"/>
                <a:cs typeface="Arial"/>
              </a:rPr>
              <a:t>of  </a:t>
            </a:r>
            <a:r>
              <a:rPr sz="1450" spc="-45" dirty="0">
                <a:solidFill>
                  <a:srgbClr val="FFFFFF"/>
                </a:solidFill>
                <a:latin typeface="Arial"/>
                <a:cs typeface="Arial"/>
              </a:rPr>
              <a:t>240</a:t>
            </a:r>
            <a:r>
              <a:rPr sz="1450" spc="-114" dirty="0">
                <a:solidFill>
                  <a:srgbClr val="FFFFFF"/>
                </a:solidFill>
                <a:latin typeface="Arial"/>
                <a:cs typeface="Arial"/>
              </a:rPr>
              <a:t> </a:t>
            </a:r>
            <a:r>
              <a:rPr sz="1450" spc="25" dirty="0">
                <a:solidFill>
                  <a:srgbClr val="FFFFFF"/>
                </a:solidFill>
                <a:latin typeface="Arial"/>
                <a:cs typeface="Arial"/>
              </a:rPr>
              <a:t>of</a:t>
            </a:r>
            <a:r>
              <a:rPr sz="1450" spc="-95" dirty="0">
                <a:solidFill>
                  <a:srgbClr val="FFFFFF"/>
                </a:solidFill>
                <a:latin typeface="Arial"/>
                <a:cs typeface="Arial"/>
              </a:rPr>
              <a:t> </a:t>
            </a:r>
            <a:r>
              <a:rPr sz="1450" spc="5" dirty="0">
                <a:solidFill>
                  <a:srgbClr val="FFFFFF"/>
                </a:solidFill>
                <a:latin typeface="Arial"/>
                <a:cs typeface="Arial"/>
              </a:rPr>
              <a:t>the</a:t>
            </a:r>
            <a:r>
              <a:rPr sz="1450" spc="-100" dirty="0">
                <a:solidFill>
                  <a:srgbClr val="FFFFFF"/>
                </a:solidFill>
                <a:latin typeface="Arial"/>
                <a:cs typeface="Arial"/>
              </a:rPr>
              <a:t> </a:t>
            </a:r>
            <a:r>
              <a:rPr sz="1450" spc="-40" dirty="0">
                <a:solidFill>
                  <a:srgbClr val="FFFFFF"/>
                </a:solidFill>
                <a:latin typeface="Arial"/>
                <a:cs typeface="Arial"/>
              </a:rPr>
              <a:t>600</a:t>
            </a:r>
            <a:r>
              <a:rPr sz="1450" spc="-105" dirty="0">
                <a:solidFill>
                  <a:srgbClr val="FFFFFF"/>
                </a:solidFill>
                <a:latin typeface="Arial"/>
                <a:cs typeface="Arial"/>
              </a:rPr>
              <a:t> </a:t>
            </a:r>
            <a:r>
              <a:rPr sz="1450" spc="-40" dirty="0">
                <a:solidFill>
                  <a:srgbClr val="FFFFFF"/>
                </a:solidFill>
                <a:latin typeface="Arial"/>
                <a:cs typeface="Arial"/>
              </a:rPr>
              <a:t>hours</a:t>
            </a:r>
            <a:r>
              <a:rPr sz="1450" spc="-100" dirty="0">
                <a:solidFill>
                  <a:srgbClr val="FFFFFF"/>
                </a:solidFill>
                <a:latin typeface="Arial"/>
                <a:cs typeface="Arial"/>
              </a:rPr>
              <a:t> </a:t>
            </a:r>
            <a:r>
              <a:rPr sz="1450" spc="-10" dirty="0">
                <a:solidFill>
                  <a:srgbClr val="FFFFFF"/>
                </a:solidFill>
                <a:latin typeface="Arial"/>
                <a:cs typeface="Arial"/>
              </a:rPr>
              <a:t>must</a:t>
            </a:r>
            <a:r>
              <a:rPr sz="1450" spc="-114" dirty="0">
                <a:solidFill>
                  <a:srgbClr val="FFFFFF"/>
                </a:solidFill>
                <a:latin typeface="Arial"/>
                <a:cs typeface="Arial"/>
              </a:rPr>
              <a:t> </a:t>
            </a:r>
            <a:r>
              <a:rPr sz="1450" spc="-40" dirty="0">
                <a:solidFill>
                  <a:srgbClr val="FFFFFF"/>
                </a:solidFill>
                <a:latin typeface="Arial"/>
                <a:cs typeface="Arial"/>
              </a:rPr>
              <a:t>be</a:t>
            </a:r>
            <a:r>
              <a:rPr sz="1450" spc="-110" dirty="0">
                <a:solidFill>
                  <a:srgbClr val="FFFFFF"/>
                </a:solidFill>
                <a:latin typeface="Arial"/>
                <a:cs typeface="Arial"/>
              </a:rPr>
              <a:t> </a:t>
            </a:r>
            <a:r>
              <a:rPr sz="1450" dirty="0">
                <a:solidFill>
                  <a:srgbClr val="FFFFFF"/>
                </a:solidFill>
                <a:latin typeface="Arial"/>
                <a:cs typeface="Arial"/>
              </a:rPr>
              <a:t>direct</a:t>
            </a:r>
            <a:r>
              <a:rPr sz="1450" spc="-125" dirty="0">
                <a:solidFill>
                  <a:srgbClr val="FFFFFF"/>
                </a:solidFill>
                <a:latin typeface="Arial"/>
                <a:cs typeface="Arial"/>
              </a:rPr>
              <a:t> </a:t>
            </a:r>
            <a:r>
              <a:rPr sz="1450" spc="-10" dirty="0">
                <a:solidFill>
                  <a:srgbClr val="FFFFFF"/>
                </a:solidFill>
                <a:latin typeface="Arial"/>
                <a:cs typeface="Arial"/>
              </a:rPr>
              <a:t>contact</a:t>
            </a:r>
            <a:r>
              <a:rPr sz="1450" spc="-100" dirty="0">
                <a:solidFill>
                  <a:srgbClr val="FFFFFF"/>
                </a:solidFill>
                <a:latin typeface="Arial"/>
                <a:cs typeface="Arial"/>
              </a:rPr>
              <a:t> </a:t>
            </a:r>
            <a:r>
              <a:rPr sz="1450" spc="30" dirty="0">
                <a:solidFill>
                  <a:srgbClr val="FFFFFF"/>
                </a:solidFill>
                <a:latin typeface="Arial"/>
                <a:cs typeface="Arial"/>
              </a:rPr>
              <a:t>with</a:t>
            </a:r>
            <a:r>
              <a:rPr sz="1450" spc="-114" dirty="0">
                <a:solidFill>
                  <a:srgbClr val="FFFFFF"/>
                </a:solidFill>
                <a:latin typeface="Arial"/>
                <a:cs typeface="Arial"/>
              </a:rPr>
              <a:t> </a:t>
            </a:r>
            <a:r>
              <a:rPr sz="1450" spc="-25" dirty="0">
                <a:solidFill>
                  <a:srgbClr val="FFFFFF"/>
                </a:solidFill>
                <a:latin typeface="Arial"/>
                <a:cs typeface="Arial"/>
              </a:rPr>
              <a:t>clients.</a:t>
            </a:r>
            <a:r>
              <a:rPr sz="1450" spc="180" dirty="0">
                <a:solidFill>
                  <a:srgbClr val="FFFFFF"/>
                </a:solidFill>
                <a:latin typeface="Arial"/>
                <a:cs typeface="Arial"/>
              </a:rPr>
              <a:t> </a:t>
            </a:r>
            <a:r>
              <a:rPr sz="1450" spc="-15" dirty="0">
                <a:solidFill>
                  <a:srgbClr val="FFFFFF"/>
                </a:solidFill>
                <a:latin typeface="Arial"/>
                <a:cs typeface="Arial"/>
              </a:rPr>
              <a:t>During</a:t>
            </a:r>
            <a:endParaRPr sz="1450">
              <a:latin typeface="Arial"/>
              <a:cs typeface="Arial"/>
            </a:endParaRPr>
          </a:p>
          <a:p>
            <a:pPr marL="163195" marR="5080" indent="-1270">
              <a:lnSpc>
                <a:spcPts val="1600"/>
              </a:lnSpc>
              <a:spcBef>
                <a:spcPts val="35"/>
              </a:spcBef>
            </a:pPr>
            <a:r>
              <a:rPr sz="1450" spc="-45" dirty="0">
                <a:solidFill>
                  <a:srgbClr val="FFFFFF"/>
                </a:solidFill>
                <a:latin typeface="Arial"/>
                <a:cs typeface="Arial"/>
              </a:rPr>
              <a:t>some</a:t>
            </a:r>
            <a:r>
              <a:rPr sz="1450" spc="-120" dirty="0">
                <a:solidFill>
                  <a:srgbClr val="FFFFFF"/>
                </a:solidFill>
                <a:latin typeface="Arial"/>
                <a:cs typeface="Arial"/>
              </a:rPr>
              <a:t> </a:t>
            </a:r>
            <a:r>
              <a:rPr sz="1450" spc="25" dirty="0">
                <a:solidFill>
                  <a:srgbClr val="FFFFFF"/>
                </a:solidFill>
                <a:latin typeface="Arial"/>
                <a:cs typeface="Arial"/>
              </a:rPr>
              <a:t>of</a:t>
            </a:r>
            <a:r>
              <a:rPr sz="1450" spc="-110" dirty="0">
                <a:solidFill>
                  <a:srgbClr val="FFFFFF"/>
                </a:solidFill>
                <a:latin typeface="Arial"/>
                <a:cs typeface="Arial"/>
              </a:rPr>
              <a:t> </a:t>
            </a:r>
            <a:r>
              <a:rPr sz="1450" spc="5" dirty="0">
                <a:solidFill>
                  <a:srgbClr val="FFFFFF"/>
                </a:solidFill>
                <a:latin typeface="Arial"/>
                <a:cs typeface="Arial"/>
              </a:rPr>
              <a:t>the</a:t>
            </a:r>
            <a:r>
              <a:rPr sz="1450" spc="-105" dirty="0">
                <a:solidFill>
                  <a:srgbClr val="FFFFFF"/>
                </a:solidFill>
                <a:latin typeface="Arial"/>
                <a:cs typeface="Arial"/>
              </a:rPr>
              <a:t> </a:t>
            </a:r>
            <a:r>
              <a:rPr sz="1450" spc="-15" dirty="0">
                <a:solidFill>
                  <a:srgbClr val="FFFFFF"/>
                </a:solidFill>
                <a:latin typeface="Arial"/>
                <a:cs typeface="Arial"/>
              </a:rPr>
              <a:t>remaining</a:t>
            </a:r>
            <a:r>
              <a:rPr sz="1450" spc="-135" dirty="0">
                <a:solidFill>
                  <a:srgbClr val="FFFFFF"/>
                </a:solidFill>
                <a:latin typeface="Arial"/>
                <a:cs typeface="Arial"/>
              </a:rPr>
              <a:t> </a:t>
            </a:r>
            <a:r>
              <a:rPr sz="1450" spc="-35" dirty="0">
                <a:solidFill>
                  <a:srgbClr val="FFFFFF"/>
                </a:solidFill>
                <a:latin typeface="Arial"/>
                <a:cs typeface="Arial"/>
              </a:rPr>
              <a:t>hours,</a:t>
            </a:r>
            <a:r>
              <a:rPr sz="1450" spc="-105" dirty="0">
                <a:solidFill>
                  <a:srgbClr val="FFFFFF"/>
                </a:solidFill>
                <a:latin typeface="Arial"/>
                <a:cs typeface="Arial"/>
              </a:rPr>
              <a:t> </a:t>
            </a:r>
            <a:r>
              <a:rPr sz="1450" spc="-25" dirty="0">
                <a:solidFill>
                  <a:srgbClr val="FFFFFF"/>
                </a:solidFill>
                <a:latin typeface="Arial"/>
                <a:cs typeface="Arial"/>
              </a:rPr>
              <a:t>students</a:t>
            </a:r>
            <a:r>
              <a:rPr sz="1450" spc="-110" dirty="0">
                <a:solidFill>
                  <a:srgbClr val="FFFFFF"/>
                </a:solidFill>
                <a:latin typeface="Arial"/>
                <a:cs typeface="Arial"/>
              </a:rPr>
              <a:t> </a:t>
            </a:r>
            <a:r>
              <a:rPr sz="1450" spc="-50" dirty="0">
                <a:solidFill>
                  <a:srgbClr val="FFFFFF"/>
                </a:solidFill>
                <a:latin typeface="Arial"/>
                <a:cs typeface="Arial"/>
              </a:rPr>
              <a:t>are</a:t>
            </a:r>
            <a:r>
              <a:rPr sz="1450" spc="-110" dirty="0">
                <a:solidFill>
                  <a:srgbClr val="FFFFFF"/>
                </a:solidFill>
                <a:latin typeface="Arial"/>
                <a:cs typeface="Arial"/>
              </a:rPr>
              <a:t> </a:t>
            </a:r>
            <a:r>
              <a:rPr sz="1450" spc="-25" dirty="0">
                <a:solidFill>
                  <a:srgbClr val="FFFFFF"/>
                </a:solidFill>
                <a:latin typeface="Arial"/>
                <a:cs typeface="Arial"/>
              </a:rPr>
              <a:t>required</a:t>
            </a:r>
            <a:r>
              <a:rPr sz="1450" spc="-120" dirty="0">
                <a:solidFill>
                  <a:srgbClr val="FFFFFF"/>
                </a:solidFill>
                <a:latin typeface="Arial"/>
                <a:cs typeface="Arial"/>
              </a:rPr>
              <a:t> </a:t>
            </a:r>
            <a:r>
              <a:rPr sz="1450" spc="45" dirty="0">
                <a:solidFill>
                  <a:srgbClr val="FFFFFF"/>
                </a:solidFill>
                <a:latin typeface="Arial"/>
                <a:cs typeface="Arial"/>
              </a:rPr>
              <a:t>to</a:t>
            </a:r>
            <a:r>
              <a:rPr sz="1450" spc="-110" dirty="0">
                <a:solidFill>
                  <a:srgbClr val="FFFFFF"/>
                </a:solidFill>
                <a:latin typeface="Arial"/>
                <a:cs typeface="Arial"/>
              </a:rPr>
              <a:t> </a:t>
            </a:r>
            <a:r>
              <a:rPr sz="1450" spc="-10" dirty="0">
                <a:solidFill>
                  <a:srgbClr val="FFFFFF"/>
                </a:solidFill>
                <a:latin typeface="Arial"/>
                <a:cs typeface="Arial"/>
              </a:rPr>
              <a:t>participate</a:t>
            </a:r>
            <a:r>
              <a:rPr sz="1450" spc="-125" dirty="0">
                <a:solidFill>
                  <a:srgbClr val="FFFFFF"/>
                </a:solidFill>
                <a:latin typeface="Arial"/>
                <a:cs typeface="Arial"/>
              </a:rPr>
              <a:t> </a:t>
            </a:r>
            <a:r>
              <a:rPr sz="1450" dirty="0">
                <a:solidFill>
                  <a:srgbClr val="FFFFFF"/>
                </a:solidFill>
                <a:latin typeface="Arial"/>
                <a:cs typeface="Arial"/>
              </a:rPr>
              <a:t>in  </a:t>
            </a:r>
            <a:r>
              <a:rPr sz="1450" spc="15" dirty="0">
                <a:solidFill>
                  <a:srgbClr val="FFFFFF"/>
                </a:solidFill>
                <a:latin typeface="Arial"/>
                <a:cs typeface="Arial"/>
              </a:rPr>
              <a:t>both</a:t>
            </a:r>
            <a:r>
              <a:rPr sz="1450" spc="-114" dirty="0">
                <a:solidFill>
                  <a:srgbClr val="FFFFFF"/>
                </a:solidFill>
                <a:latin typeface="Arial"/>
                <a:cs typeface="Arial"/>
              </a:rPr>
              <a:t> </a:t>
            </a:r>
            <a:r>
              <a:rPr sz="1450" spc="-15" dirty="0">
                <a:solidFill>
                  <a:srgbClr val="FFFFFF"/>
                </a:solidFill>
                <a:latin typeface="Arial"/>
                <a:cs typeface="Arial"/>
              </a:rPr>
              <a:t>individual</a:t>
            </a:r>
            <a:r>
              <a:rPr sz="1450" spc="-125" dirty="0">
                <a:solidFill>
                  <a:srgbClr val="FFFFFF"/>
                </a:solidFill>
                <a:latin typeface="Arial"/>
                <a:cs typeface="Arial"/>
              </a:rPr>
              <a:t> </a:t>
            </a:r>
            <a:r>
              <a:rPr sz="1450" spc="-40" dirty="0">
                <a:solidFill>
                  <a:srgbClr val="FFFFFF"/>
                </a:solidFill>
                <a:latin typeface="Arial"/>
                <a:cs typeface="Arial"/>
              </a:rPr>
              <a:t>and</a:t>
            </a:r>
            <a:r>
              <a:rPr sz="1450" spc="-114" dirty="0">
                <a:solidFill>
                  <a:srgbClr val="FFFFFF"/>
                </a:solidFill>
                <a:latin typeface="Arial"/>
                <a:cs typeface="Arial"/>
              </a:rPr>
              <a:t> </a:t>
            </a:r>
            <a:r>
              <a:rPr sz="1450" spc="-15" dirty="0">
                <a:solidFill>
                  <a:srgbClr val="FFFFFF"/>
                </a:solidFill>
                <a:latin typeface="Arial"/>
                <a:cs typeface="Arial"/>
              </a:rPr>
              <a:t>group</a:t>
            </a:r>
            <a:r>
              <a:rPr sz="1450" spc="-125" dirty="0">
                <a:solidFill>
                  <a:srgbClr val="FFFFFF"/>
                </a:solidFill>
                <a:latin typeface="Arial"/>
                <a:cs typeface="Arial"/>
              </a:rPr>
              <a:t> </a:t>
            </a:r>
            <a:r>
              <a:rPr sz="1450" spc="-40" dirty="0">
                <a:solidFill>
                  <a:srgbClr val="FFFFFF"/>
                </a:solidFill>
                <a:latin typeface="Arial"/>
                <a:cs typeface="Arial"/>
              </a:rPr>
              <a:t>supervision.</a:t>
            </a:r>
            <a:endParaRPr sz="1450">
              <a:latin typeface="Arial"/>
              <a:cs typeface="Arial"/>
            </a:endParaRPr>
          </a:p>
        </p:txBody>
      </p:sp>
      <p:sp>
        <p:nvSpPr>
          <p:cNvPr id="7" name="object 7"/>
          <p:cNvSpPr/>
          <p:nvPr/>
        </p:nvSpPr>
        <p:spPr>
          <a:xfrm>
            <a:off x="335279" y="2508504"/>
            <a:ext cx="1984438" cy="510540"/>
          </a:xfrm>
          <a:prstGeom prst="rect">
            <a:avLst/>
          </a:prstGeom>
          <a:blipFill>
            <a:blip r:embed="rId3" cstate="print"/>
            <a:stretch>
              <a:fillRect/>
            </a:stretch>
          </a:blipFill>
        </p:spPr>
        <p:txBody>
          <a:bodyPr wrap="square" lIns="0" tIns="0" rIns="0" bIns="0" rtlCol="0"/>
          <a:lstStyle/>
          <a:p>
            <a:endParaRPr/>
          </a:p>
        </p:txBody>
      </p:sp>
      <p:sp>
        <p:nvSpPr>
          <p:cNvPr id="8" name="object 8"/>
          <p:cNvSpPr txBox="1"/>
          <p:nvPr/>
        </p:nvSpPr>
        <p:spPr>
          <a:xfrm>
            <a:off x="3234823" y="7303973"/>
            <a:ext cx="3589020" cy="135890"/>
          </a:xfrm>
          <a:prstGeom prst="rect">
            <a:avLst/>
          </a:prstGeom>
        </p:spPr>
        <p:txBody>
          <a:bodyPr vert="horz" wrap="square" lIns="0" tIns="0" rIns="0" bIns="0" rtlCol="0">
            <a:spAutoFit/>
          </a:bodyPr>
          <a:lstStyle/>
          <a:p>
            <a:pPr marL="12700">
              <a:lnSpc>
                <a:spcPct val="100000"/>
              </a:lnSpc>
            </a:pPr>
            <a:r>
              <a:rPr sz="800" spc="-5" dirty="0">
                <a:latin typeface="Arial"/>
                <a:cs typeface="Arial"/>
              </a:rPr>
              <a:t>UNT Dallas </a:t>
            </a:r>
            <a:r>
              <a:rPr sz="800" dirty="0">
                <a:latin typeface="Arial"/>
                <a:cs typeface="Arial"/>
              </a:rPr>
              <a:t>School </a:t>
            </a:r>
            <a:r>
              <a:rPr sz="800" spc="-5" dirty="0">
                <a:latin typeface="Arial"/>
                <a:cs typeface="Arial"/>
              </a:rPr>
              <a:t>Counselor </a:t>
            </a:r>
            <a:r>
              <a:rPr sz="800" dirty="0">
                <a:latin typeface="Arial"/>
                <a:cs typeface="Arial"/>
              </a:rPr>
              <a:t>Site Supervisor/Adjunct/Obervator</a:t>
            </a:r>
            <a:r>
              <a:rPr sz="800" spc="-80" dirty="0">
                <a:latin typeface="Arial"/>
                <a:cs typeface="Arial"/>
              </a:rPr>
              <a:t> </a:t>
            </a:r>
            <a:r>
              <a:rPr sz="800" dirty="0">
                <a:latin typeface="Arial"/>
                <a:cs typeface="Arial"/>
              </a:rPr>
              <a:t>Training4/611</a:t>
            </a:r>
            <a:endParaRPr sz="800">
              <a:latin typeface="Arial"/>
              <a:cs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1684020"/>
            <a:ext cx="2841625" cy="4398645"/>
          </a:xfrm>
          <a:custGeom>
            <a:avLst/>
            <a:gdLst/>
            <a:ahLst/>
            <a:cxnLst/>
            <a:rect l="l" t="t" r="r" b="b"/>
            <a:pathLst>
              <a:path w="2841625" h="4398645">
                <a:moveTo>
                  <a:pt x="0" y="0"/>
                </a:moveTo>
                <a:lnTo>
                  <a:pt x="0" y="4398263"/>
                </a:lnTo>
                <a:lnTo>
                  <a:pt x="2841117" y="4398263"/>
                </a:lnTo>
                <a:lnTo>
                  <a:pt x="2841117" y="0"/>
                </a:lnTo>
                <a:lnTo>
                  <a:pt x="0" y="0"/>
                </a:lnTo>
                <a:close/>
              </a:path>
            </a:pathLst>
          </a:custGeom>
          <a:solidFill>
            <a:srgbClr val="40BAD2"/>
          </a:solidFill>
        </p:spPr>
        <p:txBody>
          <a:bodyPr wrap="square" lIns="0" tIns="0" rIns="0" bIns="0" rtlCol="0"/>
          <a:lstStyle/>
          <a:p>
            <a:endParaRPr/>
          </a:p>
        </p:txBody>
      </p:sp>
      <p:sp>
        <p:nvSpPr>
          <p:cNvPr id="3" name="object 3"/>
          <p:cNvSpPr/>
          <p:nvPr/>
        </p:nvSpPr>
        <p:spPr>
          <a:xfrm>
            <a:off x="9748266" y="1684020"/>
            <a:ext cx="310133" cy="4398264"/>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271525" y="3043270"/>
            <a:ext cx="1877695" cy="1664335"/>
          </a:xfrm>
          <a:prstGeom prst="rect">
            <a:avLst/>
          </a:prstGeom>
        </p:spPr>
        <p:txBody>
          <a:bodyPr vert="horz" wrap="square" lIns="0" tIns="0" rIns="0" bIns="0" rtlCol="0">
            <a:spAutoFit/>
          </a:bodyPr>
          <a:lstStyle/>
          <a:p>
            <a:pPr marL="12700" marR="5080">
              <a:lnSpc>
                <a:spcPct val="90600"/>
              </a:lnSpc>
            </a:pPr>
            <a:r>
              <a:rPr sz="2950" spc="-85" dirty="0">
                <a:solidFill>
                  <a:srgbClr val="FFFFFF"/>
                </a:solidFill>
                <a:latin typeface="Arial"/>
                <a:cs typeface="Arial"/>
              </a:rPr>
              <a:t>Department  </a:t>
            </a:r>
            <a:r>
              <a:rPr sz="2950" spc="-150" dirty="0">
                <a:solidFill>
                  <a:srgbClr val="FFFFFF"/>
                </a:solidFill>
                <a:latin typeface="Arial"/>
                <a:cs typeface="Arial"/>
              </a:rPr>
              <a:t>Policy </a:t>
            </a:r>
            <a:r>
              <a:rPr sz="2950" spc="-155" dirty="0">
                <a:solidFill>
                  <a:srgbClr val="FFFFFF"/>
                </a:solidFill>
                <a:latin typeface="Arial"/>
                <a:cs typeface="Arial"/>
              </a:rPr>
              <a:t>and  </a:t>
            </a:r>
            <a:r>
              <a:rPr sz="2950" spc="-180" dirty="0">
                <a:solidFill>
                  <a:srgbClr val="FFFFFF"/>
                </a:solidFill>
                <a:latin typeface="Arial"/>
                <a:cs typeface="Arial"/>
              </a:rPr>
              <a:t>Procedures  </a:t>
            </a:r>
            <a:r>
              <a:rPr sz="2950" spc="-95" dirty="0">
                <a:solidFill>
                  <a:srgbClr val="FFFFFF"/>
                </a:solidFill>
                <a:latin typeface="Arial"/>
                <a:cs typeface="Arial"/>
              </a:rPr>
              <a:t>cont’d</a:t>
            </a:r>
            <a:endParaRPr sz="2950">
              <a:latin typeface="Arial"/>
              <a:cs typeface="Arial"/>
            </a:endParaRPr>
          </a:p>
        </p:txBody>
      </p:sp>
      <p:sp>
        <p:nvSpPr>
          <p:cNvPr id="5" name="object 5"/>
          <p:cNvSpPr txBox="1"/>
          <p:nvPr/>
        </p:nvSpPr>
        <p:spPr>
          <a:xfrm>
            <a:off x="3540505" y="6284974"/>
            <a:ext cx="4928235" cy="156845"/>
          </a:xfrm>
          <a:prstGeom prst="rect">
            <a:avLst/>
          </a:prstGeom>
        </p:spPr>
        <p:txBody>
          <a:bodyPr vert="horz" wrap="square" lIns="0" tIns="0" rIns="0" bIns="0" rtlCol="0">
            <a:spAutoFit/>
          </a:bodyPr>
          <a:lstStyle/>
          <a:p>
            <a:pPr marL="12700">
              <a:lnSpc>
                <a:spcPct val="100000"/>
              </a:lnSpc>
            </a:pPr>
            <a:r>
              <a:rPr sz="900" spc="-40" dirty="0">
                <a:solidFill>
                  <a:srgbClr val="F1F1F1"/>
                </a:solidFill>
                <a:latin typeface="Arial"/>
                <a:cs typeface="Arial"/>
              </a:rPr>
              <a:t>UNT </a:t>
            </a:r>
            <a:r>
              <a:rPr sz="900" spc="-45" dirty="0">
                <a:solidFill>
                  <a:srgbClr val="F1F1F1"/>
                </a:solidFill>
                <a:latin typeface="Arial"/>
                <a:cs typeface="Arial"/>
              </a:rPr>
              <a:t>Dallas </a:t>
            </a:r>
            <a:r>
              <a:rPr sz="900" spc="-20" dirty="0">
                <a:solidFill>
                  <a:srgbClr val="F1F1F1"/>
                </a:solidFill>
                <a:latin typeface="Arial"/>
                <a:cs typeface="Arial"/>
              </a:rPr>
              <a:t>Internship </a:t>
            </a:r>
            <a:r>
              <a:rPr sz="900" spc="-35" dirty="0">
                <a:solidFill>
                  <a:srgbClr val="F1F1F1"/>
                </a:solidFill>
                <a:latin typeface="Arial"/>
                <a:cs typeface="Arial"/>
              </a:rPr>
              <a:t>Supervisor </a:t>
            </a:r>
            <a:r>
              <a:rPr sz="900" spc="-10" dirty="0">
                <a:solidFill>
                  <a:srgbClr val="F1F1F1"/>
                </a:solidFill>
                <a:latin typeface="Arial"/>
                <a:cs typeface="Arial"/>
              </a:rPr>
              <a:t>Orientation </a:t>
            </a:r>
            <a:r>
              <a:rPr sz="900" spc="5" dirty="0">
                <a:solidFill>
                  <a:srgbClr val="F1F1F1"/>
                </a:solidFill>
                <a:latin typeface="Arial"/>
                <a:cs typeface="Arial"/>
              </a:rPr>
              <a:t>&amp; </a:t>
            </a:r>
            <a:r>
              <a:rPr sz="900" spc="-20" dirty="0">
                <a:solidFill>
                  <a:srgbClr val="F1F1F1"/>
                </a:solidFill>
                <a:latin typeface="Arial"/>
                <a:cs typeface="Arial"/>
              </a:rPr>
              <a:t>Training</a:t>
            </a:r>
            <a:r>
              <a:rPr sz="900" spc="-20" dirty="0">
                <a:solidFill>
                  <a:srgbClr val="F1F1F1"/>
                </a:solidFill>
                <a:latin typeface="Arial Unicode MS"/>
                <a:cs typeface="Arial Unicode MS"/>
              </a:rPr>
              <a:t>‐ </a:t>
            </a:r>
            <a:r>
              <a:rPr sz="900" i="1" spc="-40" dirty="0">
                <a:solidFill>
                  <a:srgbClr val="F1F1F1"/>
                </a:solidFill>
                <a:latin typeface="Arial"/>
                <a:cs typeface="Arial"/>
              </a:rPr>
              <a:t>Clinical </a:t>
            </a:r>
            <a:r>
              <a:rPr sz="900" i="1" spc="-25" dirty="0">
                <a:solidFill>
                  <a:srgbClr val="F1F1F1"/>
                </a:solidFill>
                <a:latin typeface="Arial"/>
                <a:cs typeface="Arial"/>
              </a:rPr>
              <a:t>Mental Health </a:t>
            </a:r>
            <a:r>
              <a:rPr sz="900" i="1" spc="-60" dirty="0">
                <a:solidFill>
                  <a:srgbClr val="F1F1F1"/>
                </a:solidFill>
                <a:latin typeface="Arial"/>
                <a:cs typeface="Arial"/>
              </a:rPr>
              <a:t>Counseling</a:t>
            </a:r>
            <a:r>
              <a:rPr sz="900" i="1" spc="-95" dirty="0">
                <a:solidFill>
                  <a:srgbClr val="F1F1F1"/>
                </a:solidFill>
                <a:latin typeface="Arial"/>
                <a:cs typeface="Arial"/>
              </a:rPr>
              <a:t> </a:t>
            </a:r>
            <a:r>
              <a:rPr sz="900" spc="-40" dirty="0">
                <a:solidFill>
                  <a:srgbClr val="F1F1F1"/>
                </a:solidFill>
                <a:latin typeface="Arial"/>
                <a:cs typeface="Arial"/>
              </a:rPr>
              <a:t>(2015</a:t>
            </a:r>
            <a:r>
              <a:rPr sz="900" spc="-40" dirty="0">
                <a:solidFill>
                  <a:srgbClr val="F1F1F1"/>
                </a:solidFill>
                <a:latin typeface="Arial Unicode MS"/>
                <a:cs typeface="Arial Unicode MS"/>
              </a:rPr>
              <a:t>‐</a:t>
            </a:r>
            <a:r>
              <a:rPr sz="900" spc="-40" dirty="0">
                <a:solidFill>
                  <a:srgbClr val="F1F1F1"/>
                </a:solidFill>
                <a:latin typeface="Arial"/>
                <a:cs typeface="Arial"/>
              </a:rPr>
              <a:t>2006)</a:t>
            </a:r>
            <a:endParaRPr sz="900">
              <a:latin typeface="Arial"/>
              <a:cs typeface="Arial"/>
            </a:endParaRPr>
          </a:p>
        </p:txBody>
      </p:sp>
      <p:sp>
        <p:nvSpPr>
          <p:cNvPr id="6" name="object 6"/>
          <p:cNvSpPr txBox="1"/>
          <p:nvPr/>
        </p:nvSpPr>
        <p:spPr>
          <a:xfrm>
            <a:off x="3254755" y="1779016"/>
            <a:ext cx="5876925" cy="3856354"/>
          </a:xfrm>
          <a:prstGeom prst="rect">
            <a:avLst/>
          </a:prstGeom>
        </p:spPr>
        <p:txBody>
          <a:bodyPr vert="horz" wrap="square" lIns="0" tIns="0" rIns="0" bIns="0" rtlCol="0">
            <a:spAutoFit/>
          </a:bodyPr>
          <a:lstStyle/>
          <a:p>
            <a:pPr marL="163195" marR="216535" indent="-150495">
              <a:lnSpc>
                <a:spcPts val="1780"/>
              </a:lnSpc>
              <a:buClr>
                <a:srgbClr val="40BAD2"/>
              </a:buClr>
              <a:buFont typeface="Wingdings 2"/>
              <a:buChar char=""/>
              <a:tabLst>
                <a:tab pos="163830" algn="l"/>
              </a:tabLst>
            </a:pPr>
            <a:r>
              <a:rPr sz="1650" spc="-65" dirty="0">
                <a:solidFill>
                  <a:srgbClr val="FFFFFF"/>
                </a:solidFill>
                <a:latin typeface="Arial"/>
                <a:cs typeface="Arial"/>
              </a:rPr>
              <a:t>Supervision </a:t>
            </a:r>
            <a:r>
              <a:rPr sz="1650" spc="-75" dirty="0">
                <a:solidFill>
                  <a:srgbClr val="FFFFFF"/>
                </a:solidFill>
                <a:latin typeface="Arial"/>
                <a:cs typeface="Arial"/>
              </a:rPr>
              <a:t>is </a:t>
            </a:r>
            <a:r>
              <a:rPr sz="1650" spc="-110" dirty="0">
                <a:solidFill>
                  <a:srgbClr val="FFFFFF"/>
                </a:solidFill>
                <a:latin typeface="Arial"/>
                <a:cs typeface="Arial"/>
              </a:rPr>
              <a:t>a </a:t>
            </a:r>
            <a:r>
              <a:rPr sz="1650" spc="-20" dirty="0">
                <a:solidFill>
                  <a:srgbClr val="FFFFFF"/>
                </a:solidFill>
                <a:latin typeface="Arial"/>
                <a:cs typeface="Arial"/>
              </a:rPr>
              <a:t>critical </a:t>
            </a:r>
            <a:r>
              <a:rPr sz="1650" spc="-35" dirty="0">
                <a:solidFill>
                  <a:srgbClr val="FFFFFF"/>
                </a:solidFill>
                <a:latin typeface="Arial"/>
                <a:cs typeface="Arial"/>
              </a:rPr>
              <a:t>component </a:t>
            </a:r>
            <a:r>
              <a:rPr sz="1650" spc="10" dirty="0">
                <a:solidFill>
                  <a:srgbClr val="FFFFFF"/>
                </a:solidFill>
                <a:latin typeface="Arial"/>
                <a:cs typeface="Arial"/>
              </a:rPr>
              <a:t>of </a:t>
            </a:r>
            <a:r>
              <a:rPr sz="1650" spc="-15" dirty="0">
                <a:solidFill>
                  <a:srgbClr val="FFFFFF"/>
                </a:solidFill>
                <a:latin typeface="Arial"/>
                <a:cs typeface="Arial"/>
              </a:rPr>
              <a:t>the </a:t>
            </a:r>
            <a:r>
              <a:rPr sz="1650" spc="-90" dirty="0">
                <a:solidFill>
                  <a:srgbClr val="FFFFFF"/>
                </a:solidFill>
                <a:latin typeface="Arial"/>
                <a:cs typeface="Arial"/>
              </a:rPr>
              <a:t>successful </a:t>
            </a:r>
            <a:r>
              <a:rPr sz="1650" spc="-35" dirty="0">
                <a:solidFill>
                  <a:srgbClr val="FFFFFF"/>
                </a:solidFill>
                <a:latin typeface="Arial"/>
                <a:cs typeface="Arial"/>
              </a:rPr>
              <a:t>internship.  </a:t>
            </a:r>
            <a:r>
              <a:rPr sz="1650" spc="-80" dirty="0">
                <a:solidFill>
                  <a:srgbClr val="FFFFFF"/>
                </a:solidFill>
                <a:latin typeface="Arial"/>
                <a:cs typeface="Arial"/>
              </a:rPr>
              <a:t>The</a:t>
            </a:r>
            <a:r>
              <a:rPr sz="1650" spc="-120" dirty="0">
                <a:solidFill>
                  <a:srgbClr val="FFFFFF"/>
                </a:solidFill>
                <a:latin typeface="Arial"/>
                <a:cs typeface="Arial"/>
              </a:rPr>
              <a:t> </a:t>
            </a:r>
            <a:r>
              <a:rPr sz="1650" spc="-30" dirty="0">
                <a:solidFill>
                  <a:srgbClr val="FFFFFF"/>
                </a:solidFill>
                <a:latin typeface="Arial"/>
                <a:cs typeface="Arial"/>
              </a:rPr>
              <a:t>internship</a:t>
            </a:r>
            <a:r>
              <a:rPr sz="1650" spc="-125" dirty="0">
                <a:solidFill>
                  <a:srgbClr val="FFFFFF"/>
                </a:solidFill>
                <a:latin typeface="Arial"/>
                <a:cs typeface="Arial"/>
              </a:rPr>
              <a:t> </a:t>
            </a:r>
            <a:r>
              <a:rPr sz="1650" spc="-30" dirty="0">
                <a:solidFill>
                  <a:srgbClr val="FFFFFF"/>
                </a:solidFill>
                <a:latin typeface="Arial"/>
                <a:cs typeface="Arial"/>
              </a:rPr>
              <a:t>activities</a:t>
            </a:r>
            <a:r>
              <a:rPr sz="1650" spc="-125" dirty="0">
                <a:solidFill>
                  <a:srgbClr val="FFFFFF"/>
                </a:solidFill>
                <a:latin typeface="Arial"/>
                <a:cs typeface="Arial"/>
              </a:rPr>
              <a:t> </a:t>
            </a:r>
            <a:r>
              <a:rPr sz="1650" spc="5" dirty="0">
                <a:solidFill>
                  <a:srgbClr val="FFFFFF"/>
                </a:solidFill>
                <a:latin typeface="Arial"/>
                <a:cs typeface="Arial"/>
              </a:rPr>
              <a:t>will</a:t>
            </a:r>
            <a:r>
              <a:rPr sz="1650" spc="-135" dirty="0">
                <a:solidFill>
                  <a:srgbClr val="FFFFFF"/>
                </a:solidFill>
                <a:latin typeface="Arial"/>
                <a:cs typeface="Arial"/>
              </a:rPr>
              <a:t> </a:t>
            </a:r>
            <a:r>
              <a:rPr sz="1650" spc="-70" dirty="0">
                <a:solidFill>
                  <a:srgbClr val="FFFFFF"/>
                </a:solidFill>
                <a:latin typeface="Arial"/>
                <a:cs typeface="Arial"/>
              </a:rPr>
              <a:t>be</a:t>
            </a:r>
            <a:r>
              <a:rPr sz="1650" spc="-120" dirty="0">
                <a:solidFill>
                  <a:srgbClr val="FFFFFF"/>
                </a:solidFill>
                <a:latin typeface="Arial"/>
                <a:cs typeface="Arial"/>
              </a:rPr>
              <a:t> </a:t>
            </a:r>
            <a:r>
              <a:rPr sz="1650" spc="-75" dirty="0">
                <a:solidFill>
                  <a:srgbClr val="FFFFFF"/>
                </a:solidFill>
                <a:latin typeface="Arial"/>
                <a:cs typeface="Arial"/>
              </a:rPr>
              <a:t>supervised</a:t>
            </a:r>
            <a:r>
              <a:rPr sz="1650" spc="-95" dirty="0">
                <a:solidFill>
                  <a:srgbClr val="FFFFFF"/>
                </a:solidFill>
                <a:latin typeface="Arial"/>
                <a:cs typeface="Arial"/>
              </a:rPr>
              <a:t> </a:t>
            </a:r>
            <a:r>
              <a:rPr sz="1650" spc="-20" dirty="0">
                <a:solidFill>
                  <a:srgbClr val="FFFFFF"/>
                </a:solidFill>
                <a:latin typeface="Arial"/>
                <a:cs typeface="Arial"/>
              </a:rPr>
              <a:t>in</a:t>
            </a:r>
            <a:r>
              <a:rPr sz="1650" spc="-140" dirty="0">
                <a:solidFill>
                  <a:srgbClr val="FFFFFF"/>
                </a:solidFill>
                <a:latin typeface="Arial"/>
                <a:cs typeface="Arial"/>
              </a:rPr>
              <a:t> </a:t>
            </a:r>
            <a:r>
              <a:rPr sz="1650" spc="-15" dirty="0">
                <a:solidFill>
                  <a:srgbClr val="FFFFFF"/>
                </a:solidFill>
                <a:latin typeface="Arial"/>
                <a:cs typeface="Arial"/>
              </a:rPr>
              <a:t>the</a:t>
            </a:r>
            <a:r>
              <a:rPr sz="1650" spc="-114" dirty="0">
                <a:solidFill>
                  <a:srgbClr val="FFFFFF"/>
                </a:solidFill>
                <a:latin typeface="Arial"/>
                <a:cs typeface="Arial"/>
              </a:rPr>
              <a:t> </a:t>
            </a:r>
            <a:r>
              <a:rPr sz="1650" spc="-10" dirty="0">
                <a:solidFill>
                  <a:srgbClr val="FFFFFF"/>
                </a:solidFill>
                <a:latin typeface="Arial"/>
                <a:cs typeface="Arial"/>
              </a:rPr>
              <a:t>following</a:t>
            </a:r>
            <a:r>
              <a:rPr sz="1650" spc="-145" dirty="0">
                <a:solidFill>
                  <a:srgbClr val="FFFFFF"/>
                </a:solidFill>
                <a:latin typeface="Arial"/>
                <a:cs typeface="Arial"/>
              </a:rPr>
              <a:t> </a:t>
            </a:r>
            <a:r>
              <a:rPr sz="1650" spc="-80" dirty="0">
                <a:solidFill>
                  <a:srgbClr val="FFFFFF"/>
                </a:solidFill>
                <a:latin typeface="Arial"/>
                <a:cs typeface="Arial"/>
              </a:rPr>
              <a:t>ways</a:t>
            </a:r>
            <a:endParaRPr sz="1650">
              <a:latin typeface="Arial"/>
              <a:cs typeface="Arial"/>
            </a:endParaRPr>
          </a:p>
          <a:p>
            <a:pPr marL="578485" marR="400685" lvl="1" indent="-150495">
              <a:lnSpc>
                <a:spcPts val="1610"/>
              </a:lnSpc>
              <a:spcBef>
                <a:spcPts val="250"/>
              </a:spcBef>
              <a:buClr>
                <a:srgbClr val="40BAD2"/>
              </a:buClr>
              <a:buFont typeface="Wingdings 2"/>
              <a:buChar char=""/>
              <a:tabLst>
                <a:tab pos="579120" algn="l"/>
              </a:tabLst>
            </a:pPr>
            <a:r>
              <a:rPr sz="1450" spc="-25" dirty="0">
                <a:solidFill>
                  <a:srgbClr val="FFFFFF"/>
                </a:solidFill>
                <a:latin typeface="Arial"/>
                <a:cs typeface="Arial"/>
              </a:rPr>
              <a:t>A</a:t>
            </a:r>
            <a:r>
              <a:rPr sz="1450" spc="-114" dirty="0">
                <a:solidFill>
                  <a:srgbClr val="FFFFFF"/>
                </a:solidFill>
                <a:latin typeface="Arial"/>
                <a:cs typeface="Arial"/>
              </a:rPr>
              <a:t> </a:t>
            </a:r>
            <a:r>
              <a:rPr sz="1450" spc="5" dirty="0">
                <a:solidFill>
                  <a:srgbClr val="FFFFFF"/>
                </a:solidFill>
                <a:latin typeface="Arial"/>
                <a:cs typeface="Arial"/>
              </a:rPr>
              <a:t>minimum</a:t>
            </a:r>
            <a:r>
              <a:rPr sz="1450" spc="-125" dirty="0">
                <a:solidFill>
                  <a:srgbClr val="FFFFFF"/>
                </a:solidFill>
                <a:latin typeface="Arial"/>
                <a:cs typeface="Arial"/>
              </a:rPr>
              <a:t> </a:t>
            </a:r>
            <a:r>
              <a:rPr sz="1450" spc="25" dirty="0">
                <a:solidFill>
                  <a:srgbClr val="FFFFFF"/>
                </a:solidFill>
                <a:latin typeface="Arial"/>
                <a:cs typeface="Arial"/>
              </a:rPr>
              <a:t>of</a:t>
            </a:r>
            <a:r>
              <a:rPr sz="1450" spc="-105" dirty="0">
                <a:solidFill>
                  <a:srgbClr val="FFFFFF"/>
                </a:solidFill>
                <a:latin typeface="Arial"/>
                <a:cs typeface="Arial"/>
              </a:rPr>
              <a:t> </a:t>
            </a:r>
            <a:r>
              <a:rPr sz="1450" b="1" spc="-60" dirty="0">
                <a:solidFill>
                  <a:srgbClr val="FFFFFF"/>
                </a:solidFill>
                <a:latin typeface="Arial"/>
                <a:cs typeface="Arial"/>
              </a:rPr>
              <a:t>one</a:t>
            </a:r>
            <a:r>
              <a:rPr sz="1450" b="1" spc="-95" dirty="0">
                <a:solidFill>
                  <a:srgbClr val="FFFFFF"/>
                </a:solidFill>
                <a:latin typeface="Arial"/>
                <a:cs typeface="Arial"/>
              </a:rPr>
              <a:t> </a:t>
            </a:r>
            <a:r>
              <a:rPr sz="1450" b="1" spc="-40" dirty="0">
                <a:solidFill>
                  <a:srgbClr val="FFFFFF"/>
                </a:solidFill>
                <a:latin typeface="Arial"/>
                <a:cs typeface="Arial"/>
              </a:rPr>
              <a:t>hour/week</a:t>
            </a:r>
            <a:r>
              <a:rPr sz="1450" b="1" spc="-120" dirty="0">
                <a:solidFill>
                  <a:srgbClr val="FFFFFF"/>
                </a:solidFill>
                <a:latin typeface="Arial"/>
                <a:cs typeface="Arial"/>
              </a:rPr>
              <a:t> </a:t>
            </a:r>
            <a:r>
              <a:rPr sz="1450" b="1" spc="-50" dirty="0">
                <a:solidFill>
                  <a:srgbClr val="FFFFFF"/>
                </a:solidFill>
                <a:latin typeface="Arial"/>
                <a:cs typeface="Arial"/>
              </a:rPr>
              <a:t>in</a:t>
            </a:r>
            <a:r>
              <a:rPr sz="1450" b="1" spc="-95" dirty="0">
                <a:solidFill>
                  <a:srgbClr val="FFFFFF"/>
                </a:solidFill>
                <a:latin typeface="Arial"/>
                <a:cs typeface="Arial"/>
              </a:rPr>
              <a:t> </a:t>
            </a:r>
            <a:r>
              <a:rPr sz="1450" b="1" spc="-50" dirty="0">
                <a:solidFill>
                  <a:srgbClr val="FFFFFF"/>
                </a:solidFill>
                <a:latin typeface="Arial"/>
                <a:cs typeface="Arial"/>
              </a:rPr>
              <a:t>individual</a:t>
            </a:r>
            <a:r>
              <a:rPr sz="1450" b="1" spc="-130" dirty="0">
                <a:solidFill>
                  <a:srgbClr val="FFFFFF"/>
                </a:solidFill>
                <a:latin typeface="Arial"/>
                <a:cs typeface="Arial"/>
              </a:rPr>
              <a:t> </a:t>
            </a:r>
            <a:r>
              <a:rPr sz="1450" b="1" spc="-80" dirty="0">
                <a:solidFill>
                  <a:srgbClr val="FFFFFF"/>
                </a:solidFill>
                <a:latin typeface="Arial"/>
                <a:cs typeface="Arial"/>
              </a:rPr>
              <a:t>supervision</a:t>
            </a:r>
            <a:r>
              <a:rPr sz="1450" b="1" spc="-110" dirty="0">
                <a:solidFill>
                  <a:srgbClr val="FFFFFF"/>
                </a:solidFill>
                <a:latin typeface="Arial"/>
                <a:cs typeface="Arial"/>
              </a:rPr>
              <a:t> </a:t>
            </a:r>
            <a:r>
              <a:rPr sz="1450" b="1" spc="-5" dirty="0">
                <a:solidFill>
                  <a:srgbClr val="FFFFFF"/>
                </a:solidFill>
                <a:latin typeface="Arial"/>
                <a:cs typeface="Arial"/>
              </a:rPr>
              <a:t>with</a:t>
            </a:r>
            <a:r>
              <a:rPr sz="1450" b="1" spc="-90" dirty="0">
                <a:solidFill>
                  <a:srgbClr val="FFFFFF"/>
                </a:solidFill>
                <a:latin typeface="Arial"/>
                <a:cs typeface="Arial"/>
              </a:rPr>
              <a:t> </a:t>
            </a:r>
            <a:r>
              <a:rPr sz="1450" b="1" spc="-45" dirty="0">
                <a:solidFill>
                  <a:srgbClr val="FFFFFF"/>
                </a:solidFill>
                <a:latin typeface="Arial"/>
                <a:cs typeface="Arial"/>
              </a:rPr>
              <a:t>a  </a:t>
            </a:r>
            <a:r>
              <a:rPr sz="1450" b="1" spc="-50" dirty="0">
                <a:solidFill>
                  <a:srgbClr val="FFFFFF"/>
                </a:solidFill>
                <a:latin typeface="Arial"/>
                <a:cs typeface="Arial"/>
              </a:rPr>
              <a:t>qualified </a:t>
            </a:r>
            <a:r>
              <a:rPr sz="1450" b="1" spc="-45" dirty="0">
                <a:solidFill>
                  <a:srgbClr val="FFFFFF"/>
                </a:solidFill>
                <a:latin typeface="Arial"/>
                <a:cs typeface="Arial"/>
              </a:rPr>
              <a:t>site</a:t>
            </a:r>
            <a:r>
              <a:rPr sz="1450" b="1" spc="-185" dirty="0">
                <a:solidFill>
                  <a:srgbClr val="FFFFFF"/>
                </a:solidFill>
                <a:latin typeface="Arial"/>
                <a:cs typeface="Arial"/>
              </a:rPr>
              <a:t> </a:t>
            </a:r>
            <a:r>
              <a:rPr sz="1450" b="1" spc="-80" dirty="0">
                <a:solidFill>
                  <a:srgbClr val="FFFFFF"/>
                </a:solidFill>
                <a:latin typeface="Arial"/>
                <a:cs typeface="Arial"/>
              </a:rPr>
              <a:t>supervisor</a:t>
            </a:r>
            <a:r>
              <a:rPr sz="1450" spc="-80" dirty="0">
                <a:solidFill>
                  <a:srgbClr val="FFFFFF"/>
                </a:solidFill>
                <a:latin typeface="Arial"/>
                <a:cs typeface="Arial"/>
              </a:rPr>
              <a:t>.</a:t>
            </a:r>
            <a:endParaRPr sz="1450">
              <a:latin typeface="Arial"/>
              <a:cs typeface="Arial"/>
            </a:endParaRPr>
          </a:p>
          <a:p>
            <a:pPr marL="578485" marR="5080" lvl="1" indent="-150495">
              <a:lnSpc>
                <a:spcPts val="1610"/>
              </a:lnSpc>
              <a:spcBef>
                <a:spcPts val="480"/>
              </a:spcBef>
              <a:buClr>
                <a:srgbClr val="40BAD2"/>
              </a:buClr>
              <a:buFont typeface="Wingdings 2"/>
              <a:buChar char=""/>
              <a:tabLst>
                <a:tab pos="579120" algn="l"/>
              </a:tabLst>
            </a:pPr>
            <a:r>
              <a:rPr sz="1450" spc="-25" dirty="0">
                <a:solidFill>
                  <a:srgbClr val="FFFFFF"/>
                </a:solidFill>
                <a:latin typeface="Arial"/>
                <a:cs typeface="Arial"/>
              </a:rPr>
              <a:t>A</a:t>
            </a:r>
            <a:r>
              <a:rPr sz="1450" spc="-114" dirty="0">
                <a:solidFill>
                  <a:srgbClr val="FFFFFF"/>
                </a:solidFill>
                <a:latin typeface="Arial"/>
                <a:cs typeface="Arial"/>
              </a:rPr>
              <a:t> </a:t>
            </a:r>
            <a:r>
              <a:rPr sz="1450" spc="5" dirty="0">
                <a:solidFill>
                  <a:srgbClr val="FFFFFF"/>
                </a:solidFill>
                <a:latin typeface="Arial"/>
                <a:cs typeface="Arial"/>
              </a:rPr>
              <a:t>minimum</a:t>
            </a:r>
            <a:r>
              <a:rPr sz="1450" spc="-125" dirty="0">
                <a:solidFill>
                  <a:srgbClr val="FFFFFF"/>
                </a:solidFill>
                <a:latin typeface="Arial"/>
                <a:cs typeface="Arial"/>
              </a:rPr>
              <a:t> </a:t>
            </a:r>
            <a:r>
              <a:rPr sz="1450" spc="25" dirty="0">
                <a:solidFill>
                  <a:srgbClr val="FFFFFF"/>
                </a:solidFill>
                <a:latin typeface="Arial"/>
                <a:cs typeface="Arial"/>
              </a:rPr>
              <a:t>of</a:t>
            </a:r>
            <a:r>
              <a:rPr sz="1450" spc="-105" dirty="0">
                <a:solidFill>
                  <a:srgbClr val="FFFFFF"/>
                </a:solidFill>
                <a:latin typeface="Arial"/>
                <a:cs typeface="Arial"/>
              </a:rPr>
              <a:t> </a:t>
            </a:r>
            <a:r>
              <a:rPr sz="1450" b="1" spc="-5" dirty="0">
                <a:solidFill>
                  <a:srgbClr val="FFFFFF"/>
                </a:solidFill>
                <a:latin typeface="Arial"/>
                <a:cs typeface="Arial"/>
              </a:rPr>
              <a:t>two</a:t>
            </a:r>
            <a:r>
              <a:rPr sz="1450" b="1" spc="-95" dirty="0">
                <a:solidFill>
                  <a:srgbClr val="FFFFFF"/>
                </a:solidFill>
                <a:latin typeface="Arial"/>
                <a:cs typeface="Arial"/>
              </a:rPr>
              <a:t> </a:t>
            </a:r>
            <a:r>
              <a:rPr sz="1450" b="1" spc="-55" dirty="0">
                <a:solidFill>
                  <a:srgbClr val="FFFFFF"/>
                </a:solidFill>
                <a:latin typeface="Arial"/>
                <a:cs typeface="Arial"/>
              </a:rPr>
              <a:t>hours/week</a:t>
            </a:r>
            <a:r>
              <a:rPr sz="1450" b="1" spc="-114" dirty="0">
                <a:solidFill>
                  <a:srgbClr val="FFFFFF"/>
                </a:solidFill>
                <a:latin typeface="Arial"/>
                <a:cs typeface="Arial"/>
              </a:rPr>
              <a:t> </a:t>
            </a:r>
            <a:r>
              <a:rPr sz="1450" b="1" spc="-50" dirty="0">
                <a:solidFill>
                  <a:srgbClr val="FFFFFF"/>
                </a:solidFill>
                <a:latin typeface="Arial"/>
                <a:cs typeface="Arial"/>
              </a:rPr>
              <a:t>in</a:t>
            </a:r>
            <a:r>
              <a:rPr sz="1450" b="1" spc="-95" dirty="0">
                <a:solidFill>
                  <a:srgbClr val="FFFFFF"/>
                </a:solidFill>
                <a:latin typeface="Arial"/>
                <a:cs typeface="Arial"/>
              </a:rPr>
              <a:t> </a:t>
            </a:r>
            <a:r>
              <a:rPr sz="1450" b="1" spc="-70" dirty="0">
                <a:solidFill>
                  <a:srgbClr val="FFFFFF"/>
                </a:solidFill>
                <a:latin typeface="Arial"/>
                <a:cs typeface="Arial"/>
              </a:rPr>
              <a:t>group</a:t>
            </a:r>
            <a:r>
              <a:rPr sz="1450" b="1" spc="-114" dirty="0">
                <a:solidFill>
                  <a:srgbClr val="FFFFFF"/>
                </a:solidFill>
                <a:latin typeface="Arial"/>
                <a:cs typeface="Arial"/>
              </a:rPr>
              <a:t> </a:t>
            </a:r>
            <a:r>
              <a:rPr sz="1450" b="1" spc="-80" dirty="0">
                <a:solidFill>
                  <a:srgbClr val="FFFFFF"/>
                </a:solidFill>
                <a:latin typeface="Arial"/>
                <a:cs typeface="Arial"/>
              </a:rPr>
              <a:t>supervision</a:t>
            </a:r>
            <a:r>
              <a:rPr sz="1450" b="1" spc="-125" dirty="0">
                <a:solidFill>
                  <a:srgbClr val="FFFFFF"/>
                </a:solidFill>
                <a:latin typeface="Arial"/>
                <a:cs typeface="Arial"/>
              </a:rPr>
              <a:t> </a:t>
            </a:r>
            <a:r>
              <a:rPr sz="1450" spc="-20" dirty="0">
                <a:solidFill>
                  <a:srgbClr val="FFFFFF"/>
                </a:solidFill>
                <a:latin typeface="Arial"/>
                <a:cs typeface="Arial"/>
              </a:rPr>
              <a:t>on</a:t>
            </a:r>
            <a:r>
              <a:rPr sz="1450" spc="-105" dirty="0">
                <a:solidFill>
                  <a:srgbClr val="FFFFFF"/>
                </a:solidFill>
                <a:latin typeface="Arial"/>
                <a:cs typeface="Arial"/>
              </a:rPr>
              <a:t> </a:t>
            </a:r>
            <a:r>
              <a:rPr sz="1450" spc="-20" dirty="0">
                <a:solidFill>
                  <a:srgbClr val="FFFFFF"/>
                </a:solidFill>
                <a:latin typeface="Arial"/>
                <a:cs typeface="Arial"/>
              </a:rPr>
              <a:t>site.</a:t>
            </a:r>
            <a:r>
              <a:rPr sz="1450" spc="140" dirty="0">
                <a:solidFill>
                  <a:srgbClr val="FFFFFF"/>
                </a:solidFill>
                <a:latin typeface="Arial"/>
                <a:cs typeface="Arial"/>
              </a:rPr>
              <a:t> </a:t>
            </a:r>
            <a:r>
              <a:rPr sz="1450" spc="-45" dirty="0">
                <a:solidFill>
                  <a:srgbClr val="FFFFFF"/>
                </a:solidFill>
                <a:latin typeface="Arial"/>
                <a:cs typeface="Arial"/>
              </a:rPr>
              <a:t>Group  </a:t>
            </a:r>
            <a:r>
              <a:rPr sz="1450" spc="-40" dirty="0">
                <a:solidFill>
                  <a:srgbClr val="FFFFFF"/>
                </a:solidFill>
                <a:latin typeface="Arial"/>
                <a:cs typeface="Arial"/>
              </a:rPr>
              <a:t>supervision</a:t>
            </a:r>
            <a:r>
              <a:rPr sz="1450" spc="-125" dirty="0">
                <a:solidFill>
                  <a:srgbClr val="FFFFFF"/>
                </a:solidFill>
                <a:latin typeface="Arial"/>
                <a:cs typeface="Arial"/>
              </a:rPr>
              <a:t> </a:t>
            </a:r>
            <a:r>
              <a:rPr sz="1450" spc="-25" dirty="0">
                <a:solidFill>
                  <a:srgbClr val="FFFFFF"/>
                </a:solidFill>
                <a:latin typeface="Arial"/>
                <a:cs typeface="Arial"/>
              </a:rPr>
              <a:t>may</a:t>
            </a:r>
            <a:r>
              <a:rPr sz="1450" spc="-114" dirty="0">
                <a:solidFill>
                  <a:srgbClr val="FFFFFF"/>
                </a:solidFill>
                <a:latin typeface="Arial"/>
                <a:cs typeface="Arial"/>
              </a:rPr>
              <a:t> </a:t>
            </a:r>
            <a:r>
              <a:rPr sz="1450" spc="-40" dirty="0">
                <a:solidFill>
                  <a:srgbClr val="FFFFFF"/>
                </a:solidFill>
                <a:latin typeface="Arial"/>
                <a:cs typeface="Arial"/>
              </a:rPr>
              <a:t>be</a:t>
            </a:r>
            <a:r>
              <a:rPr sz="1450" spc="-114" dirty="0">
                <a:solidFill>
                  <a:srgbClr val="FFFFFF"/>
                </a:solidFill>
                <a:latin typeface="Arial"/>
                <a:cs typeface="Arial"/>
              </a:rPr>
              <a:t> </a:t>
            </a:r>
            <a:r>
              <a:rPr sz="1450" spc="-90" dirty="0">
                <a:solidFill>
                  <a:srgbClr val="FFFFFF"/>
                </a:solidFill>
                <a:latin typeface="Arial"/>
                <a:cs typeface="Arial"/>
              </a:rPr>
              <a:t>case</a:t>
            </a:r>
            <a:r>
              <a:rPr sz="1450" spc="-110" dirty="0">
                <a:solidFill>
                  <a:srgbClr val="FFFFFF"/>
                </a:solidFill>
                <a:latin typeface="Arial"/>
                <a:cs typeface="Arial"/>
              </a:rPr>
              <a:t> </a:t>
            </a:r>
            <a:r>
              <a:rPr sz="1450" dirty="0">
                <a:solidFill>
                  <a:srgbClr val="FFFFFF"/>
                </a:solidFill>
                <a:latin typeface="Arial"/>
                <a:cs typeface="Arial"/>
              </a:rPr>
              <a:t>staffing</a:t>
            </a:r>
            <a:r>
              <a:rPr sz="1450" spc="-120" dirty="0">
                <a:solidFill>
                  <a:srgbClr val="FFFFFF"/>
                </a:solidFill>
                <a:latin typeface="Arial"/>
                <a:cs typeface="Arial"/>
              </a:rPr>
              <a:t> </a:t>
            </a:r>
            <a:r>
              <a:rPr sz="1450" spc="-5" dirty="0">
                <a:solidFill>
                  <a:srgbClr val="FFFFFF"/>
                </a:solidFill>
                <a:latin typeface="Arial"/>
                <a:cs typeface="Arial"/>
              </a:rPr>
              <a:t>or</a:t>
            </a:r>
            <a:r>
              <a:rPr sz="1450" spc="-114" dirty="0">
                <a:solidFill>
                  <a:srgbClr val="FFFFFF"/>
                </a:solidFill>
                <a:latin typeface="Arial"/>
                <a:cs typeface="Arial"/>
              </a:rPr>
              <a:t> </a:t>
            </a:r>
            <a:r>
              <a:rPr sz="1450" spc="5" dirty="0">
                <a:solidFill>
                  <a:srgbClr val="FFFFFF"/>
                </a:solidFill>
                <a:latin typeface="Arial"/>
                <a:cs typeface="Arial"/>
              </a:rPr>
              <a:t>staff</a:t>
            </a:r>
            <a:r>
              <a:rPr sz="1450" spc="-100" dirty="0">
                <a:solidFill>
                  <a:srgbClr val="FFFFFF"/>
                </a:solidFill>
                <a:latin typeface="Arial"/>
                <a:cs typeface="Arial"/>
              </a:rPr>
              <a:t> </a:t>
            </a:r>
            <a:r>
              <a:rPr sz="1450" spc="-5" dirty="0">
                <a:solidFill>
                  <a:srgbClr val="FFFFFF"/>
                </a:solidFill>
                <a:latin typeface="Arial"/>
                <a:cs typeface="Arial"/>
              </a:rPr>
              <a:t>meeting</a:t>
            </a:r>
            <a:endParaRPr sz="1450">
              <a:latin typeface="Arial"/>
              <a:cs typeface="Arial"/>
            </a:endParaRPr>
          </a:p>
          <a:p>
            <a:pPr marL="578485" marR="590550" lvl="1" indent="-150495">
              <a:lnSpc>
                <a:spcPts val="1610"/>
              </a:lnSpc>
              <a:spcBef>
                <a:spcPts val="480"/>
              </a:spcBef>
              <a:buClr>
                <a:srgbClr val="40BAD2"/>
              </a:buClr>
              <a:buFont typeface="Wingdings 2"/>
              <a:buChar char=""/>
              <a:tabLst>
                <a:tab pos="579755" algn="l"/>
              </a:tabLst>
            </a:pPr>
            <a:r>
              <a:rPr sz="1450" spc="-25" dirty="0">
                <a:solidFill>
                  <a:srgbClr val="FFFFFF"/>
                </a:solidFill>
                <a:latin typeface="Arial"/>
                <a:cs typeface="Arial"/>
              </a:rPr>
              <a:t>A</a:t>
            </a:r>
            <a:r>
              <a:rPr sz="1450" spc="-120" dirty="0">
                <a:solidFill>
                  <a:srgbClr val="FFFFFF"/>
                </a:solidFill>
                <a:latin typeface="Arial"/>
                <a:cs typeface="Arial"/>
              </a:rPr>
              <a:t> </a:t>
            </a:r>
            <a:r>
              <a:rPr sz="1450" spc="5" dirty="0">
                <a:solidFill>
                  <a:srgbClr val="FFFFFF"/>
                </a:solidFill>
                <a:latin typeface="Arial"/>
                <a:cs typeface="Arial"/>
              </a:rPr>
              <a:t>minimum</a:t>
            </a:r>
            <a:r>
              <a:rPr sz="1450" spc="-130" dirty="0">
                <a:solidFill>
                  <a:srgbClr val="FFFFFF"/>
                </a:solidFill>
                <a:latin typeface="Arial"/>
                <a:cs typeface="Arial"/>
              </a:rPr>
              <a:t> </a:t>
            </a:r>
            <a:r>
              <a:rPr sz="1450" spc="25" dirty="0">
                <a:solidFill>
                  <a:srgbClr val="FFFFFF"/>
                </a:solidFill>
                <a:latin typeface="Arial"/>
                <a:cs typeface="Arial"/>
              </a:rPr>
              <a:t>of</a:t>
            </a:r>
            <a:r>
              <a:rPr sz="1450" spc="-110" dirty="0">
                <a:solidFill>
                  <a:srgbClr val="FFFFFF"/>
                </a:solidFill>
                <a:latin typeface="Arial"/>
                <a:cs typeface="Arial"/>
              </a:rPr>
              <a:t> </a:t>
            </a:r>
            <a:r>
              <a:rPr sz="1450" b="1" spc="-25" dirty="0">
                <a:solidFill>
                  <a:srgbClr val="FFFFFF"/>
                </a:solidFill>
                <a:latin typeface="Arial"/>
                <a:cs typeface="Arial"/>
              </a:rPr>
              <a:t>three</a:t>
            </a:r>
            <a:r>
              <a:rPr sz="1450" b="1" spc="-95" dirty="0">
                <a:solidFill>
                  <a:srgbClr val="FFFFFF"/>
                </a:solidFill>
                <a:latin typeface="Arial"/>
                <a:cs typeface="Arial"/>
              </a:rPr>
              <a:t> </a:t>
            </a:r>
            <a:r>
              <a:rPr sz="1450" b="1" spc="-85" dirty="0">
                <a:solidFill>
                  <a:srgbClr val="FFFFFF"/>
                </a:solidFill>
                <a:latin typeface="Arial"/>
                <a:cs typeface="Arial"/>
              </a:rPr>
              <a:t>hours</a:t>
            </a:r>
            <a:r>
              <a:rPr sz="1450" b="1" spc="-114" dirty="0">
                <a:solidFill>
                  <a:srgbClr val="FFFFFF"/>
                </a:solidFill>
                <a:latin typeface="Arial"/>
                <a:cs typeface="Arial"/>
              </a:rPr>
              <a:t> </a:t>
            </a:r>
            <a:r>
              <a:rPr sz="1450" b="1" spc="-35" dirty="0">
                <a:solidFill>
                  <a:srgbClr val="FFFFFF"/>
                </a:solidFill>
                <a:latin typeface="Arial"/>
                <a:cs typeface="Arial"/>
              </a:rPr>
              <a:t>of</a:t>
            </a:r>
            <a:r>
              <a:rPr sz="1450" b="1" spc="-100" dirty="0">
                <a:solidFill>
                  <a:srgbClr val="FFFFFF"/>
                </a:solidFill>
                <a:latin typeface="Arial"/>
                <a:cs typeface="Arial"/>
              </a:rPr>
              <a:t> </a:t>
            </a:r>
            <a:r>
              <a:rPr sz="1450" b="1" spc="-70" dirty="0">
                <a:solidFill>
                  <a:srgbClr val="FFFFFF"/>
                </a:solidFill>
                <a:latin typeface="Arial"/>
                <a:cs typeface="Arial"/>
              </a:rPr>
              <a:t>group</a:t>
            </a:r>
            <a:r>
              <a:rPr sz="1450" b="1" spc="-120" dirty="0">
                <a:solidFill>
                  <a:srgbClr val="FFFFFF"/>
                </a:solidFill>
                <a:latin typeface="Arial"/>
                <a:cs typeface="Arial"/>
              </a:rPr>
              <a:t> </a:t>
            </a:r>
            <a:r>
              <a:rPr sz="1450" b="1" spc="-80" dirty="0">
                <a:solidFill>
                  <a:srgbClr val="FFFFFF"/>
                </a:solidFill>
                <a:latin typeface="Arial"/>
                <a:cs typeface="Arial"/>
              </a:rPr>
              <a:t>supervision</a:t>
            </a:r>
            <a:r>
              <a:rPr sz="1450" b="1" spc="-114" dirty="0">
                <a:solidFill>
                  <a:srgbClr val="FFFFFF"/>
                </a:solidFill>
                <a:latin typeface="Arial"/>
                <a:cs typeface="Arial"/>
              </a:rPr>
              <a:t> </a:t>
            </a:r>
            <a:r>
              <a:rPr sz="1450" b="1" spc="-60" dirty="0">
                <a:solidFill>
                  <a:srgbClr val="FFFFFF"/>
                </a:solidFill>
                <a:latin typeface="Arial"/>
                <a:cs typeface="Arial"/>
              </a:rPr>
              <a:t>seminar</a:t>
            </a:r>
            <a:r>
              <a:rPr sz="1450" b="1" spc="-120" dirty="0">
                <a:solidFill>
                  <a:srgbClr val="FFFFFF"/>
                </a:solidFill>
                <a:latin typeface="Arial"/>
                <a:cs typeface="Arial"/>
              </a:rPr>
              <a:t> </a:t>
            </a:r>
            <a:r>
              <a:rPr sz="1450" spc="-25" dirty="0">
                <a:solidFill>
                  <a:srgbClr val="FFFFFF"/>
                </a:solidFill>
                <a:latin typeface="Arial"/>
                <a:cs typeface="Arial"/>
              </a:rPr>
              <a:t>on  </a:t>
            </a:r>
            <a:r>
              <a:rPr sz="1450" spc="-55" dirty="0">
                <a:solidFill>
                  <a:srgbClr val="FFFFFF"/>
                </a:solidFill>
                <a:latin typeface="Arial"/>
                <a:cs typeface="Arial"/>
              </a:rPr>
              <a:t>campus </a:t>
            </a:r>
            <a:r>
              <a:rPr sz="1450" spc="-40" dirty="0">
                <a:solidFill>
                  <a:srgbClr val="FFFFFF"/>
                </a:solidFill>
                <a:latin typeface="Arial"/>
                <a:cs typeface="Arial"/>
              </a:rPr>
              <a:t>every </a:t>
            </a:r>
            <a:r>
              <a:rPr sz="1450" spc="35" dirty="0">
                <a:solidFill>
                  <a:srgbClr val="FFFFFF"/>
                </a:solidFill>
                <a:latin typeface="Arial"/>
                <a:cs typeface="Arial"/>
              </a:rPr>
              <a:t>two</a:t>
            </a:r>
            <a:r>
              <a:rPr sz="1450" spc="-285" dirty="0">
                <a:solidFill>
                  <a:srgbClr val="FFFFFF"/>
                </a:solidFill>
                <a:latin typeface="Arial"/>
                <a:cs typeface="Arial"/>
              </a:rPr>
              <a:t> </a:t>
            </a:r>
            <a:r>
              <a:rPr sz="1450" spc="-50" dirty="0">
                <a:solidFill>
                  <a:srgbClr val="FFFFFF"/>
                </a:solidFill>
                <a:latin typeface="Arial"/>
                <a:cs typeface="Arial"/>
              </a:rPr>
              <a:t>weeks.</a:t>
            </a:r>
            <a:endParaRPr sz="1450">
              <a:latin typeface="Arial"/>
              <a:cs typeface="Arial"/>
            </a:endParaRPr>
          </a:p>
          <a:p>
            <a:pPr marL="579120" marR="41910" lvl="1" indent="-151130">
              <a:lnSpc>
                <a:spcPts val="1600"/>
              </a:lnSpc>
              <a:spcBef>
                <a:spcPts val="495"/>
              </a:spcBef>
              <a:buClr>
                <a:srgbClr val="40BAD2"/>
              </a:buClr>
              <a:buFont typeface="Wingdings 2"/>
              <a:buChar char=""/>
              <a:tabLst>
                <a:tab pos="579120" algn="l"/>
              </a:tabLst>
            </a:pPr>
            <a:r>
              <a:rPr sz="1450" spc="-25" dirty="0">
                <a:solidFill>
                  <a:srgbClr val="FFFFFF"/>
                </a:solidFill>
                <a:latin typeface="Arial"/>
                <a:cs typeface="Arial"/>
              </a:rPr>
              <a:t>A</a:t>
            </a:r>
            <a:r>
              <a:rPr sz="1450" spc="-114" dirty="0">
                <a:solidFill>
                  <a:srgbClr val="FFFFFF"/>
                </a:solidFill>
                <a:latin typeface="Arial"/>
                <a:cs typeface="Arial"/>
              </a:rPr>
              <a:t> </a:t>
            </a:r>
            <a:r>
              <a:rPr sz="1450" spc="5" dirty="0">
                <a:solidFill>
                  <a:srgbClr val="FFFFFF"/>
                </a:solidFill>
                <a:latin typeface="Arial"/>
                <a:cs typeface="Arial"/>
              </a:rPr>
              <a:t>minimum</a:t>
            </a:r>
            <a:r>
              <a:rPr sz="1450" spc="-125" dirty="0">
                <a:solidFill>
                  <a:srgbClr val="FFFFFF"/>
                </a:solidFill>
                <a:latin typeface="Arial"/>
                <a:cs typeface="Arial"/>
              </a:rPr>
              <a:t> </a:t>
            </a:r>
            <a:r>
              <a:rPr sz="1450" spc="25" dirty="0">
                <a:solidFill>
                  <a:srgbClr val="FFFFFF"/>
                </a:solidFill>
                <a:latin typeface="Arial"/>
                <a:cs typeface="Arial"/>
              </a:rPr>
              <a:t>of</a:t>
            </a:r>
            <a:r>
              <a:rPr sz="1450" spc="-105" dirty="0">
                <a:solidFill>
                  <a:srgbClr val="FFFFFF"/>
                </a:solidFill>
                <a:latin typeface="Arial"/>
                <a:cs typeface="Arial"/>
              </a:rPr>
              <a:t> </a:t>
            </a:r>
            <a:r>
              <a:rPr sz="1450" spc="-40" dirty="0">
                <a:solidFill>
                  <a:srgbClr val="FFFFFF"/>
                </a:solidFill>
                <a:latin typeface="Arial"/>
                <a:cs typeface="Arial"/>
              </a:rPr>
              <a:t>one</a:t>
            </a:r>
            <a:r>
              <a:rPr sz="1450" spc="-105" dirty="0">
                <a:solidFill>
                  <a:srgbClr val="FFFFFF"/>
                </a:solidFill>
                <a:latin typeface="Arial"/>
                <a:cs typeface="Arial"/>
              </a:rPr>
              <a:t> </a:t>
            </a:r>
            <a:r>
              <a:rPr sz="1450" spc="-5" dirty="0">
                <a:solidFill>
                  <a:srgbClr val="FFFFFF"/>
                </a:solidFill>
                <a:latin typeface="Arial"/>
                <a:cs typeface="Arial"/>
              </a:rPr>
              <a:t>visit</a:t>
            </a:r>
            <a:r>
              <a:rPr sz="1450" spc="-120" dirty="0">
                <a:solidFill>
                  <a:srgbClr val="FFFFFF"/>
                </a:solidFill>
                <a:latin typeface="Arial"/>
                <a:cs typeface="Arial"/>
              </a:rPr>
              <a:t> </a:t>
            </a:r>
            <a:r>
              <a:rPr sz="1450" spc="20" dirty="0">
                <a:solidFill>
                  <a:srgbClr val="FFFFFF"/>
                </a:solidFill>
                <a:latin typeface="Arial"/>
                <a:cs typeface="Arial"/>
              </a:rPr>
              <a:t>from</a:t>
            </a:r>
            <a:r>
              <a:rPr sz="1450" spc="-114" dirty="0">
                <a:solidFill>
                  <a:srgbClr val="FFFFFF"/>
                </a:solidFill>
                <a:latin typeface="Arial"/>
                <a:cs typeface="Arial"/>
              </a:rPr>
              <a:t> </a:t>
            </a:r>
            <a:r>
              <a:rPr sz="1450" spc="-15" dirty="0">
                <a:solidFill>
                  <a:srgbClr val="FFFFFF"/>
                </a:solidFill>
                <a:latin typeface="Arial"/>
                <a:cs typeface="Arial"/>
              </a:rPr>
              <a:t>program</a:t>
            </a:r>
            <a:r>
              <a:rPr sz="1450" spc="-120" dirty="0">
                <a:solidFill>
                  <a:srgbClr val="FFFFFF"/>
                </a:solidFill>
                <a:latin typeface="Arial"/>
                <a:cs typeface="Arial"/>
              </a:rPr>
              <a:t> </a:t>
            </a:r>
            <a:r>
              <a:rPr sz="1450" dirty="0">
                <a:solidFill>
                  <a:srgbClr val="FFFFFF"/>
                </a:solidFill>
                <a:latin typeface="Arial"/>
                <a:cs typeface="Arial"/>
              </a:rPr>
              <a:t>faculty</a:t>
            </a:r>
            <a:r>
              <a:rPr sz="1450" spc="-110" dirty="0">
                <a:solidFill>
                  <a:srgbClr val="FFFFFF"/>
                </a:solidFill>
                <a:latin typeface="Arial"/>
                <a:cs typeface="Arial"/>
              </a:rPr>
              <a:t> </a:t>
            </a:r>
            <a:r>
              <a:rPr sz="1450" spc="45" dirty="0">
                <a:solidFill>
                  <a:srgbClr val="FFFFFF"/>
                </a:solidFill>
                <a:latin typeface="Arial"/>
                <a:cs typeface="Arial"/>
              </a:rPr>
              <a:t>to</a:t>
            </a:r>
            <a:r>
              <a:rPr sz="1450" spc="-105" dirty="0">
                <a:solidFill>
                  <a:srgbClr val="FFFFFF"/>
                </a:solidFill>
                <a:latin typeface="Arial"/>
                <a:cs typeface="Arial"/>
              </a:rPr>
              <a:t> </a:t>
            </a:r>
            <a:r>
              <a:rPr sz="1450" spc="-10" dirty="0">
                <a:solidFill>
                  <a:srgbClr val="FFFFFF"/>
                </a:solidFill>
                <a:latin typeface="Arial"/>
                <a:cs typeface="Arial"/>
              </a:rPr>
              <a:t>internship</a:t>
            </a:r>
            <a:r>
              <a:rPr sz="1450" spc="-130" dirty="0">
                <a:solidFill>
                  <a:srgbClr val="FFFFFF"/>
                </a:solidFill>
                <a:latin typeface="Arial"/>
                <a:cs typeface="Arial"/>
              </a:rPr>
              <a:t> </a:t>
            </a:r>
            <a:r>
              <a:rPr sz="1450" spc="-20" dirty="0">
                <a:solidFill>
                  <a:srgbClr val="FFFFFF"/>
                </a:solidFill>
                <a:latin typeface="Arial"/>
                <a:cs typeface="Arial"/>
              </a:rPr>
              <a:t>site</a:t>
            </a:r>
            <a:r>
              <a:rPr sz="1450" spc="-110" dirty="0">
                <a:solidFill>
                  <a:srgbClr val="FFFFFF"/>
                </a:solidFill>
                <a:latin typeface="Arial"/>
                <a:cs typeface="Arial"/>
              </a:rPr>
              <a:t> </a:t>
            </a:r>
            <a:r>
              <a:rPr sz="1450" spc="-60" dirty="0">
                <a:solidFill>
                  <a:srgbClr val="FFFFFF"/>
                </a:solidFill>
                <a:latin typeface="Arial"/>
                <a:cs typeface="Arial"/>
              </a:rPr>
              <a:t>each  </a:t>
            </a:r>
            <a:r>
              <a:rPr sz="1450" spc="-50" dirty="0">
                <a:solidFill>
                  <a:srgbClr val="FFFFFF"/>
                </a:solidFill>
                <a:latin typeface="Arial"/>
                <a:cs typeface="Arial"/>
              </a:rPr>
              <a:t>semester.</a:t>
            </a:r>
            <a:endParaRPr sz="1450">
              <a:latin typeface="Arial"/>
              <a:cs typeface="Arial"/>
            </a:endParaRPr>
          </a:p>
          <a:p>
            <a:pPr marL="579755" marR="327660" lvl="1" indent="-151765">
              <a:lnSpc>
                <a:spcPts val="1600"/>
              </a:lnSpc>
              <a:spcBef>
                <a:spcPts val="495"/>
              </a:spcBef>
              <a:buClr>
                <a:srgbClr val="40BAD2"/>
              </a:buClr>
              <a:buFont typeface="Wingdings 2"/>
              <a:buChar char=""/>
              <a:tabLst>
                <a:tab pos="579755" algn="l"/>
              </a:tabLst>
            </a:pPr>
            <a:r>
              <a:rPr sz="1450" spc="-35" dirty="0">
                <a:solidFill>
                  <a:srgbClr val="FFFFFF"/>
                </a:solidFill>
                <a:latin typeface="Arial"/>
                <a:cs typeface="Arial"/>
              </a:rPr>
              <a:t>Telephone/email</a:t>
            </a:r>
            <a:r>
              <a:rPr sz="1450" spc="-114" dirty="0">
                <a:solidFill>
                  <a:srgbClr val="FFFFFF"/>
                </a:solidFill>
                <a:latin typeface="Arial"/>
                <a:cs typeface="Arial"/>
              </a:rPr>
              <a:t> </a:t>
            </a:r>
            <a:r>
              <a:rPr sz="1450" spc="-15" dirty="0">
                <a:solidFill>
                  <a:srgbClr val="FFFFFF"/>
                </a:solidFill>
                <a:latin typeface="Arial"/>
                <a:cs typeface="Arial"/>
              </a:rPr>
              <a:t>consultation</a:t>
            </a:r>
            <a:r>
              <a:rPr sz="1450" spc="-105" dirty="0">
                <a:solidFill>
                  <a:srgbClr val="FFFFFF"/>
                </a:solidFill>
                <a:latin typeface="Arial"/>
                <a:cs typeface="Arial"/>
              </a:rPr>
              <a:t> </a:t>
            </a:r>
            <a:r>
              <a:rPr sz="1450" spc="-20" dirty="0">
                <a:solidFill>
                  <a:srgbClr val="FFFFFF"/>
                </a:solidFill>
                <a:latin typeface="Arial"/>
                <a:cs typeface="Arial"/>
              </a:rPr>
              <a:t>between</a:t>
            </a:r>
            <a:r>
              <a:rPr sz="1450" spc="-100" dirty="0">
                <a:solidFill>
                  <a:srgbClr val="FFFFFF"/>
                </a:solidFill>
                <a:latin typeface="Arial"/>
                <a:cs typeface="Arial"/>
              </a:rPr>
              <a:t> </a:t>
            </a:r>
            <a:r>
              <a:rPr sz="1450" spc="-10" dirty="0">
                <a:solidFill>
                  <a:srgbClr val="FFFFFF"/>
                </a:solidFill>
                <a:latin typeface="Arial"/>
                <a:cs typeface="Arial"/>
              </a:rPr>
              <a:t>program</a:t>
            </a:r>
            <a:r>
              <a:rPr sz="1450" spc="-125" dirty="0">
                <a:solidFill>
                  <a:srgbClr val="FFFFFF"/>
                </a:solidFill>
                <a:latin typeface="Arial"/>
                <a:cs typeface="Arial"/>
              </a:rPr>
              <a:t> </a:t>
            </a:r>
            <a:r>
              <a:rPr sz="1450" dirty="0">
                <a:solidFill>
                  <a:srgbClr val="FFFFFF"/>
                </a:solidFill>
                <a:latin typeface="Arial"/>
                <a:cs typeface="Arial"/>
              </a:rPr>
              <a:t>faculty</a:t>
            </a:r>
            <a:r>
              <a:rPr sz="1450" spc="-110" dirty="0">
                <a:solidFill>
                  <a:srgbClr val="FFFFFF"/>
                </a:solidFill>
                <a:latin typeface="Arial"/>
                <a:cs typeface="Arial"/>
              </a:rPr>
              <a:t> </a:t>
            </a:r>
            <a:r>
              <a:rPr sz="1450" spc="-40" dirty="0">
                <a:solidFill>
                  <a:srgbClr val="FFFFFF"/>
                </a:solidFill>
                <a:latin typeface="Arial"/>
                <a:cs typeface="Arial"/>
              </a:rPr>
              <a:t>and</a:t>
            </a:r>
            <a:r>
              <a:rPr sz="1450" spc="-105" dirty="0">
                <a:solidFill>
                  <a:srgbClr val="FFFFFF"/>
                </a:solidFill>
                <a:latin typeface="Arial"/>
                <a:cs typeface="Arial"/>
              </a:rPr>
              <a:t> </a:t>
            </a:r>
            <a:r>
              <a:rPr sz="1450" spc="-20" dirty="0">
                <a:solidFill>
                  <a:srgbClr val="FFFFFF"/>
                </a:solidFill>
                <a:latin typeface="Arial"/>
                <a:cs typeface="Arial"/>
              </a:rPr>
              <a:t>site  </a:t>
            </a:r>
            <a:r>
              <a:rPr sz="1450" spc="-45" dirty="0">
                <a:solidFill>
                  <a:srgbClr val="FFFFFF"/>
                </a:solidFill>
                <a:latin typeface="Arial"/>
                <a:cs typeface="Arial"/>
              </a:rPr>
              <a:t>supervisor </a:t>
            </a:r>
            <a:r>
              <a:rPr sz="1450" spc="5" dirty="0">
                <a:solidFill>
                  <a:srgbClr val="FFFFFF"/>
                </a:solidFill>
                <a:latin typeface="Arial"/>
                <a:cs typeface="Arial"/>
              </a:rPr>
              <a:t>throughout the</a:t>
            </a:r>
            <a:r>
              <a:rPr sz="1450" spc="-270" dirty="0">
                <a:solidFill>
                  <a:srgbClr val="FFFFFF"/>
                </a:solidFill>
                <a:latin typeface="Arial"/>
                <a:cs typeface="Arial"/>
              </a:rPr>
              <a:t> </a:t>
            </a:r>
            <a:r>
              <a:rPr sz="1450" spc="-50" dirty="0">
                <a:solidFill>
                  <a:srgbClr val="FFFFFF"/>
                </a:solidFill>
                <a:latin typeface="Arial"/>
                <a:cs typeface="Arial"/>
              </a:rPr>
              <a:t>semester.</a:t>
            </a:r>
            <a:endParaRPr sz="1450">
              <a:latin typeface="Arial"/>
              <a:cs typeface="Arial"/>
            </a:endParaRPr>
          </a:p>
          <a:p>
            <a:pPr marL="163195" marR="125095" indent="-150495">
              <a:lnSpc>
                <a:spcPts val="1780"/>
              </a:lnSpc>
              <a:spcBef>
                <a:spcPts val="1225"/>
              </a:spcBef>
              <a:buClr>
                <a:srgbClr val="40BAD2"/>
              </a:buClr>
              <a:buFont typeface="Wingdings 2"/>
              <a:buChar char=""/>
              <a:tabLst>
                <a:tab pos="163830" algn="l"/>
              </a:tabLst>
            </a:pPr>
            <a:r>
              <a:rPr sz="1650" spc="-50" dirty="0">
                <a:solidFill>
                  <a:srgbClr val="FFFFFF"/>
                </a:solidFill>
                <a:latin typeface="Arial"/>
                <a:cs typeface="Arial"/>
              </a:rPr>
              <a:t>Students</a:t>
            </a:r>
            <a:r>
              <a:rPr sz="1650" spc="-110" dirty="0">
                <a:solidFill>
                  <a:srgbClr val="FFFFFF"/>
                </a:solidFill>
                <a:latin typeface="Arial"/>
                <a:cs typeface="Arial"/>
              </a:rPr>
              <a:t> </a:t>
            </a:r>
            <a:r>
              <a:rPr sz="1650" spc="-70" dirty="0">
                <a:solidFill>
                  <a:srgbClr val="FFFFFF"/>
                </a:solidFill>
                <a:latin typeface="Arial"/>
                <a:cs typeface="Arial"/>
              </a:rPr>
              <a:t>are</a:t>
            </a:r>
            <a:r>
              <a:rPr sz="1650" spc="-130" dirty="0">
                <a:solidFill>
                  <a:srgbClr val="FFFFFF"/>
                </a:solidFill>
                <a:latin typeface="Arial"/>
                <a:cs typeface="Arial"/>
              </a:rPr>
              <a:t> </a:t>
            </a:r>
            <a:r>
              <a:rPr sz="1650" spc="-45" dirty="0">
                <a:solidFill>
                  <a:srgbClr val="FFFFFF"/>
                </a:solidFill>
                <a:latin typeface="Arial"/>
                <a:cs typeface="Arial"/>
              </a:rPr>
              <a:t>required</a:t>
            </a:r>
            <a:r>
              <a:rPr sz="1650" spc="-110" dirty="0">
                <a:solidFill>
                  <a:srgbClr val="FFFFFF"/>
                </a:solidFill>
                <a:latin typeface="Arial"/>
                <a:cs typeface="Arial"/>
              </a:rPr>
              <a:t> </a:t>
            </a:r>
            <a:r>
              <a:rPr sz="1650" spc="35" dirty="0">
                <a:solidFill>
                  <a:srgbClr val="FFFFFF"/>
                </a:solidFill>
                <a:latin typeface="Arial"/>
                <a:cs typeface="Arial"/>
              </a:rPr>
              <a:t>to</a:t>
            </a:r>
            <a:r>
              <a:rPr sz="1650" spc="-120" dirty="0">
                <a:solidFill>
                  <a:srgbClr val="FFFFFF"/>
                </a:solidFill>
                <a:latin typeface="Arial"/>
                <a:cs typeface="Arial"/>
              </a:rPr>
              <a:t> </a:t>
            </a:r>
            <a:r>
              <a:rPr sz="1650" spc="-90" dirty="0">
                <a:solidFill>
                  <a:srgbClr val="FFFFFF"/>
                </a:solidFill>
                <a:latin typeface="Arial"/>
                <a:cs typeface="Arial"/>
              </a:rPr>
              <a:t>secure</a:t>
            </a:r>
            <a:r>
              <a:rPr sz="1650" spc="-114" dirty="0">
                <a:solidFill>
                  <a:srgbClr val="FFFFFF"/>
                </a:solidFill>
                <a:latin typeface="Arial"/>
                <a:cs typeface="Arial"/>
              </a:rPr>
              <a:t> </a:t>
            </a:r>
            <a:r>
              <a:rPr sz="1650" spc="-20" dirty="0">
                <a:solidFill>
                  <a:srgbClr val="FFFFFF"/>
                </a:solidFill>
                <a:latin typeface="Arial"/>
                <a:cs typeface="Arial"/>
              </a:rPr>
              <a:t>informed</a:t>
            </a:r>
            <a:r>
              <a:rPr sz="1650" spc="-125" dirty="0">
                <a:solidFill>
                  <a:srgbClr val="FFFFFF"/>
                </a:solidFill>
                <a:latin typeface="Arial"/>
                <a:cs typeface="Arial"/>
              </a:rPr>
              <a:t> </a:t>
            </a:r>
            <a:r>
              <a:rPr sz="1650" spc="-60" dirty="0">
                <a:solidFill>
                  <a:srgbClr val="FFFFFF"/>
                </a:solidFill>
                <a:latin typeface="Arial"/>
                <a:cs typeface="Arial"/>
              </a:rPr>
              <a:t>consent</a:t>
            </a:r>
            <a:r>
              <a:rPr sz="1650" spc="-135" dirty="0">
                <a:solidFill>
                  <a:srgbClr val="FFFFFF"/>
                </a:solidFill>
                <a:latin typeface="Arial"/>
                <a:cs typeface="Arial"/>
              </a:rPr>
              <a:t> </a:t>
            </a:r>
            <a:r>
              <a:rPr sz="1650" spc="5" dirty="0">
                <a:solidFill>
                  <a:srgbClr val="FFFFFF"/>
                </a:solidFill>
                <a:latin typeface="Arial"/>
                <a:cs typeface="Arial"/>
              </a:rPr>
              <a:t>from</a:t>
            </a:r>
            <a:r>
              <a:rPr sz="1650" spc="-125" dirty="0">
                <a:solidFill>
                  <a:srgbClr val="FFFFFF"/>
                </a:solidFill>
                <a:latin typeface="Arial"/>
                <a:cs typeface="Arial"/>
              </a:rPr>
              <a:t> </a:t>
            </a:r>
            <a:r>
              <a:rPr sz="1650" spc="-45" dirty="0">
                <a:solidFill>
                  <a:srgbClr val="FFFFFF"/>
                </a:solidFill>
                <a:latin typeface="Arial"/>
                <a:cs typeface="Arial"/>
              </a:rPr>
              <a:t>clients</a:t>
            </a:r>
            <a:r>
              <a:rPr sz="1650" spc="-120" dirty="0">
                <a:solidFill>
                  <a:srgbClr val="FFFFFF"/>
                </a:solidFill>
                <a:latin typeface="Arial"/>
                <a:cs typeface="Arial"/>
              </a:rPr>
              <a:t> </a:t>
            </a:r>
            <a:r>
              <a:rPr sz="1650" spc="-20" dirty="0">
                <a:solidFill>
                  <a:srgbClr val="FFFFFF"/>
                </a:solidFill>
                <a:latin typeface="Arial"/>
                <a:cs typeface="Arial"/>
              </a:rPr>
              <a:t>or  </a:t>
            </a:r>
            <a:r>
              <a:rPr sz="1650" spc="-15" dirty="0">
                <a:solidFill>
                  <a:srgbClr val="FFFFFF"/>
                </a:solidFill>
                <a:latin typeface="Arial"/>
                <a:cs typeface="Arial"/>
              </a:rPr>
              <a:t>minor</a:t>
            </a:r>
            <a:r>
              <a:rPr sz="1650" spc="-135" dirty="0">
                <a:solidFill>
                  <a:srgbClr val="FFFFFF"/>
                </a:solidFill>
                <a:latin typeface="Arial"/>
                <a:cs typeface="Arial"/>
              </a:rPr>
              <a:t> </a:t>
            </a:r>
            <a:r>
              <a:rPr sz="1650" spc="-40" dirty="0">
                <a:solidFill>
                  <a:srgbClr val="FFFFFF"/>
                </a:solidFill>
                <a:latin typeface="Arial"/>
                <a:cs typeface="Arial"/>
              </a:rPr>
              <a:t>clients’</a:t>
            </a:r>
            <a:r>
              <a:rPr sz="1650" spc="-114" dirty="0">
                <a:solidFill>
                  <a:srgbClr val="FFFFFF"/>
                </a:solidFill>
                <a:latin typeface="Arial"/>
                <a:cs typeface="Arial"/>
              </a:rPr>
              <a:t> </a:t>
            </a:r>
            <a:r>
              <a:rPr sz="1650" spc="-55" dirty="0">
                <a:solidFill>
                  <a:srgbClr val="FFFFFF"/>
                </a:solidFill>
                <a:latin typeface="Arial"/>
                <a:cs typeface="Arial"/>
              </a:rPr>
              <a:t>parents/guardians</a:t>
            </a:r>
            <a:r>
              <a:rPr sz="1650" spc="-125" dirty="0">
                <a:solidFill>
                  <a:srgbClr val="FFFFFF"/>
                </a:solidFill>
                <a:latin typeface="Arial"/>
                <a:cs typeface="Arial"/>
              </a:rPr>
              <a:t> </a:t>
            </a:r>
            <a:r>
              <a:rPr sz="1650" spc="35" dirty="0">
                <a:solidFill>
                  <a:srgbClr val="FFFFFF"/>
                </a:solidFill>
                <a:latin typeface="Arial"/>
                <a:cs typeface="Arial"/>
              </a:rPr>
              <a:t>to</a:t>
            </a:r>
            <a:r>
              <a:rPr sz="1650" spc="-125" dirty="0">
                <a:solidFill>
                  <a:srgbClr val="FFFFFF"/>
                </a:solidFill>
                <a:latin typeface="Arial"/>
                <a:cs typeface="Arial"/>
              </a:rPr>
              <a:t> </a:t>
            </a:r>
            <a:r>
              <a:rPr sz="1650" b="1" spc="-65" dirty="0">
                <a:solidFill>
                  <a:srgbClr val="FFFFFF"/>
                </a:solidFill>
                <a:latin typeface="Arial"/>
                <a:cs typeface="Arial"/>
              </a:rPr>
              <a:t>audio/videotape</a:t>
            </a:r>
            <a:r>
              <a:rPr sz="1650" b="1" spc="-110" dirty="0">
                <a:solidFill>
                  <a:srgbClr val="FFFFFF"/>
                </a:solidFill>
                <a:latin typeface="Arial"/>
                <a:cs typeface="Arial"/>
              </a:rPr>
              <a:t> </a:t>
            </a:r>
            <a:r>
              <a:rPr sz="1650" spc="-100" dirty="0">
                <a:solidFill>
                  <a:srgbClr val="FFFFFF"/>
                </a:solidFill>
                <a:latin typeface="Arial"/>
                <a:cs typeface="Arial"/>
              </a:rPr>
              <a:t>sessions.</a:t>
            </a:r>
            <a:r>
              <a:rPr sz="1650" spc="-190" dirty="0">
                <a:solidFill>
                  <a:srgbClr val="FFFFFF"/>
                </a:solidFill>
                <a:latin typeface="Arial"/>
                <a:cs typeface="Arial"/>
              </a:rPr>
              <a:t> </a:t>
            </a:r>
            <a:r>
              <a:rPr sz="1650" spc="-110" dirty="0">
                <a:solidFill>
                  <a:srgbClr val="FFFFFF"/>
                </a:solidFill>
                <a:latin typeface="Arial"/>
                <a:cs typeface="Arial"/>
              </a:rPr>
              <a:t>As  </a:t>
            </a:r>
            <a:r>
              <a:rPr sz="1650" spc="-85" dirty="0">
                <a:solidFill>
                  <a:srgbClr val="FFFFFF"/>
                </a:solidFill>
                <a:latin typeface="Arial"/>
                <a:cs typeface="Arial"/>
              </a:rPr>
              <a:t>such, </a:t>
            </a:r>
            <a:r>
              <a:rPr sz="1650" spc="65" dirty="0">
                <a:solidFill>
                  <a:srgbClr val="FFFFFF"/>
                </a:solidFill>
                <a:latin typeface="Arial"/>
                <a:cs typeface="Arial"/>
              </a:rPr>
              <a:t>it </a:t>
            </a:r>
            <a:r>
              <a:rPr sz="1650" spc="-75" dirty="0">
                <a:solidFill>
                  <a:srgbClr val="FFFFFF"/>
                </a:solidFill>
                <a:latin typeface="Arial"/>
                <a:cs typeface="Arial"/>
              </a:rPr>
              <a:t>is </a:t>
            </a:r>
            <a:r>
              <a:rPr sz="1650" spc="-55" dirty="0">
                <a:solidFill>
                  <a:srgbClr val="FFFFFF"/>
                </a:solidFill>
                <a:latin typeface="Arial"/>
                <a:cs typeface="Arial"/>
              </a:rPr>
              <a:t>recommended </a:t>
            </a:r>
            <a:r>
              <a:rPr sz="1650" spc="15" dirty="0">
                <a:solidFill>
                  <a:srgbClr val="FFFFFF"/>
                </a:solidFill>
                <a:latin typeface="Arial"/>
                <a:cs typeface="Arial"/>
              </a:rPr>
              <a:t>that </a:t>
            </a:r>
            <a:r>
              <a:rPr sz="1650" spc="-65" dirty="0">
                <a:solidFill>
                  <a:srgbClr val="FFFFFF"/>
                </a:solidFill>
                <a:latin typeface="Arial"/>
                <a:cs typeface="Arial"/>
              </a:rPr>
              <a:t>supervision </a:t>
            </a:r>
            <a:r>
              <a:rPr sz="1650" spc="-45" dirty="0">
                <a:solidFill>
                  <a:srgbClr val="FFFFFF"/>
                </a:solidFill>
                <a:latin typeface="Arial"/>
                <a:cs typeface="Arial"/>
              </a:rPr>
              <a:t>include </a:t>
            </a:r>
            <a:r>
              <a:rPr sz="1650" spc="-15" dirty="0">
                <a:solidFill>
                  <a:srgbClr val="FFFFFF"/>
                </a:solidFill>
                <a:latin typeface="Arial"/>
                <a:cs typeface="Arial"/>
              </a:rPr>
              <a:t>the </a:t>
            </a:r>
            <a:r>
              <a:rPr sz="1650" spc="-50" dirty="0">
                <a:solidFill>
                  <a:srgbClr val="FFFFFF"/>
                </a:solidFill>
                <a:latin typeface="Arial"/>
                <a:cs typeface="Arial"/>
              </a:rPr>
              <a:t>review </a:t>
            </a:r>
            <a:r>
              <a:rPr sz="1650" spc="10" dirty="0">
                <a:solidFill>
                  <a:srgbClr val="FFFFFF"/>
                </a:solidFill>
                <a:latin typeface="Arial"/>
                <a:cs typeface="Arial"/>
              </a:rPr>
              <a:t>of  </a:t>
            </a:r>
            <a:r>
              <a:rPr sz="1650" b="1" spc="-70" dirty="0">
                <a:solidFill>
                  <a:srgbClr val="FFFFFF"/>
                </a:solidFill>
                <a:latin typeface="Arial"/>
                <a:cs typeface="Arial"/>
              </a:rPr>
              <a:t>audio/videotaped</a:t>
            </a:r>
            <a:r>
              <a:rPr sz="1650" b="1" spc="-135" dirty="0">
                <a:solidFill>
                  <a:srgbClr val="FFFFFF"/>
                </a:solidFill>
                <a:latin typeface="Arial"/>
                <a:cs typeface="Arial"/>
              </a:rPr>
              <a:t> </a:t>
            </a:r>
            <a:r>
              <a:rPr sz="1650" spc="-60" dirty="0">
                <a:solidFill>
                  <a:srgbClr val="FFFFFF"/>
                </a:solidFill>
                <a:latin typeface="Arial"/>
                <a:cs typeface="Arial"/>
              </a:rPr>
              <a:t>counseling.</a:t>
            </a:r>
            <a:endParaRPr sz="1650">
              <a:latin typeface="Arial"/>
              <a:cs typeface="Arial"/>
            </a:endParaRPr>
          </a:p>
        </p:txBody>
      </p:sp>
      <p:sp>
        <p:nvSpPr>
          <p:cNvPr id="7" name="object 7"/>
          <p:cNvSpPr/>
          <p:nvPr/>
        </p:nvSpPr>
        <p:spPr>
          <a:xfrm>
            <a:off x="335279" y="2508504"/>
            <a:ext cx="1984438" cy="510540"/>
          </a:xfrm>
          <a:prstGeom prst="rect">
            <a:avLst/>
          </a:prstGeom>
          <a:blipFill>
            <a:blip r:embed="rId3" cstate="print"/>
            <a:stretch>
              <a:fillRect/>
            </a:stretch>
          </a:blipFill>
        </p:spPr>
        <p:txBody>
          <a:bodyPr wrap="square" lIns="0" tIns="0" rIns="0" bIns="0" rtlCol="0"/>
          <a:lstStyle/>
          <a:p>
            <a:endParaRPr/>
          </a:p>
        </p:txBody>
      </p:sp>
      <p:sp>
        <p:nvSpPr>
          <p:cNvPr id="8" name="object 8"/>
          <p:cNvSpPr txBox="1"/>
          <p:nvPr/>
        </p:nvSpPr>
        <p:spPr>
          <a:xfrm>
            <a:off x="3234823" y="7303973"/>
            <a:ext cx="3589020" cy="135890"/>
          </a:xfrm>
          <a:prstGeom prst="rect">
            <a:avLst/>
          </a:prstGeom>
        </p:spPr>
        <p:txBody>
          <a:bodyPr vert="horz" wrap="square" lIns="0" tIns="0" rIns="0" bIns="0" rtlCol="0">
            <a:spAutoFit/>
          </a:bodyPr>
          <a:lstStyle/>
          <a:p>
            <a:pPr marL="12700">
              <a:lnSpc>
                <a:spcPct val="100000"/>
              </a:lnSpc>
            </a:pPr>
            <a:r>
              <a:rPr sz="800" spc="-5" dirty="0">
                <a:latin typeface="Arial"/>
                <a:cs typeface="Arial"/>
              </a:rPr>
              <a:t>UNT Dallas </a:t>
            </a:r>
            <a:r>
              <a:rPr sz="800" dirty="0">
                <a:latin typeface="Arial"/>
                <a:cs typeface="Arial"/>
              </a:rPr>
              <a:t>School </a:t>
            </a:r>
            <a:r>
              <a:rPr sz="800" spc="-5" dirty="0">
                <a:latin typeface="Arial"/>
                <a:cs typeface="Arial"/>
              </a:rPr>
              <a:t>Counselor </a:t>
            </a:r>
            <a:r>
              <a:rPr sz="800" dirty="0">
                <a:latin typeface="Arial"/>
                <a:cs typeface="Arial"/>
              </a:rPr>
              <a:t>Site Supervisor/Adjunct/Obervator</a:t>
            </a:r>
            <a:r>
              <a:rPr sz="800" spc="-80" dirty="0">
                <a:latin typeface="Arial"/>
                <a:cs typeface="Arial"/>
              </a:rPr>
              <a:t> </a:t>
            </a:r>
            <a:r>
              <a:rPr sz="800" dirty="0">
                <a:latin typeface="Arial"/>
                <a:cs typeface="Arial"/>
              </a:rPr>
              <a:t>Training4/612</a:t>
            </a:r>
            <a:endParaRPr sz="800">
              <a:latin typeface="Arial"/>
              <a:cs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1684020"/>
            <a:ext cx="2841625" cy="4398645"/>
          </a:xfrm>
          <a:custGeom>
            <a:avLst/>
            <a:gdLst/>
            <a:ahLst/>
            <a:cxnLst/>
            <a:rect l="l" t="t" r="r" b="b"/>
            <a:pathLst>
              <a:path w="2841625" h="4398645">
                <a:moveTo>
                  <a:pt x="0" y="0"/>
                </a:moveTo>
                <a:lnTo>
                  <a:pt x="0" y="4398263"/>
                </a:lnTo>
                <a:lnTo>
                  <a:pt x="2841117" y="4398263"/>
                </a:lnTo>
                <a:lnTo>
                  <a:pt x="2841117" y="0"/>
                </a:lnTo>
                <a:lnTo>
                  <a:pt x="0" y="0"/>
                </a:lnTo>
                <a:close/>
              </a:path>
            </a:pathLst>
          </a:custGeom>
          <a:solidFill>
            <a:srgbClr val="40BAD2"/>
          </a:solidFill>
        </p:spPr>
        <p:txBody>
          <a:bodyPr wrap="square" lIns="0" tIns="0" rIns="0" bIns="0" rtlCol="0"/>
          <a:lstStyle/>
          <a:p>
            <a:endParaRPr/>
          </a:p>
        </p:txBody>
      </p:sp>
      <p:sp>
        <p:nvSpPr>
          <p:cNvPr id="3" name="object 3"/>
          <p:cNvSpPr/>
          <p:nvPr/>
        </p:nvSpPr>
        <p:spPr>
          <a:xfrm>
            <a:off x="9748266" y="1684020"/>
            <a:ext cx="310133" cy="4398264"/>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3087478" y="2835620"/>
            <a:ext cx="5062855" cy="1654299"/>
          </a:xfrm>
          <a:prstGeom prst="rect">
            <a:avLst/>
          </a:prstGeom>
        </p:spPr>
        <p:txBody>
          <a:bodyPr vert="horz" wrap="square" lIns="0" tIns="0" rIns="0" bIns="0" rtlCol="0">
            <a:spAutoFit/>
          </a:bodyPr>
          <a:lstStyle/>
          <a:p>
            <a:pPr marL="12700" marR="5080">
              <a:lnSpc>
                <a:spcPts val="4270"/>
              </a:lnSpc>
            </a:pPr>
            <a:r>
              <a:rPr lang="en-US" sz="3950" spc="-160" dirty="0">
                <a:solidFill>
                  <a:srgbClr val="FFFFFF"/>
                </a:solidFill>
                <a:latin typeface="Arial"/>
                <a:cs typeface="Arial"/>
              </a:rPr>
              <a:t>Practicum and </a:t>
            </a:r>
            <a:r>
              <a:rPr sz="3950" spc="-160" dirty="0">
                <a:solidFill>
                  <a:srgbClr val="FFFFFF"/>
                </a:solidFill>
                <a:latin typeface="Arial"/>
                <a:cs typeface="Arial"/>
              </a:rPr>
              <a:t>Internship</a:t>
            </a:r>
            <a:r>
              <a:rPr sz="3950" spc="-570" dirty="0">
                <a:solidFill>
                  <a:srgbClr val="FFFFFF"/>
                </a:solidFill>
                <a:latin typeface="Arial"/>
                <a:cs typeface="Arial"/>
              </a:rPr>
              <a:t> </a:t>
            </a:r>
            <a:r>
              <a:rPr sz="3950" spc="-155" dirty="0">
                <a:solidFill>
                  <a:srgbClr val="FFFFFF"/>
                </a:solidFill>
                <a:latin typeface="Arial"/>
                <a:cs typeface="Arial"/>
              </a:rPr>
              <a:t>Site</a:t>
            </a:r>
            <a:r>
              <a:rPr sz="3950" spc="-585" dirty="0">
                <a:solidFill>
                  <a:srgbClr val="FFFFFF"/>
                </a:solidFill>
                <a:latin typeface="Arial"/>
                <a:cs typeface="Arial"/>
              </a:rPr>
              <a:t> </a:t>
            </a:r>
            <a:r>
              <a:rPr sz="3950" spc="-235" dirty="0">
                <a:solidFill>
                  <a:srgbClr val="FFFFFF"/>
                </a:solidFill>
                <a:latin typeface="Arial"/>
                <a:cs typeface="Arial"/>
              </a:rPr>
              <a:t>Supervisor  </a:t>
            </a:r>
            <a:r>
              <a:rPr sz="3950" spc="-114" dirty="0">
                <a:solidFill>
                  <a:srgbClr val="FFFFFF"/>
                </a:solidFill>
                <a:latin typeface="Arial"/>
                <a:cs typeface="Arial"/>
              </a:rPr>
              <a:t>Orientation</a:t>
            </a:r>
            <a:r>
              <a:rPr sz="3950" spc="-450" dirty="0">
                <a:solidFill>
                  <a:srgbClr val="FFFFFF"/>
                </a:solidFill>
                <a:latin typeface="Arial"/>
                <a:cs typeface="Arial"/>
              </a:rPr>
              <a:t> </a:t>
            </a:r>
            <a:r>
              <a:rPr sz="3950" spc="15" dirty="0">
                <a:solidFill>
                  <a:srgbClr val="FFFFFF"/>
                </a:solidFill>
                <a:latin typeface="Arial"/>
                <a:cs typeface="Arial"/>
              </a:rPr>
              <a:t>&amp;</a:t>
            </a:r>
            <a:r>
              <a:rPr sz="3950" spc="-760" dirty="0">
                <a:solidFill>
                  <a:srgbClr val="FFFFFF"/>
                </a:solidFill>
                <a:latin typeface="Arial"/>
                <a:cs typeface="Arial"/>
              </a:rPr>
              <a:t> </a:t>
            </a:r>
            <a:r>
              <a:rPr sz="3950" spc="-204" dirty="0">
                <a:solidFill>
                  <a:srgbClr val="FFFFFF"/>
                </a:solidFill>
                <a:latin typeface="Arial"/>
                <a:cs typeface="Arial"/>
              </a:rPr>
              <a:t>Training</a:t>
            </a:r>
            <a:endParaRPr sz="3950" dirty="0">
              <a:latin typeface="Arial"/>
              <a:cs typeface="Arial"/>
            </a:endParaRPr>
          </a:p>
        </p:txBody>
      </p:sp>
      <p:sp>
        <p:nvSpPr>
          <p:cNvPr id="5" name="object 5"/>
          <p:cNvSpPr txBox="1"/>
          <p:nvPr/>
        </p:nvSpPr>
        <p:spPr>
          <a:xfrm>
            <a:off x="3269234" y="4909566"/>
            <a:ext cx="2604770" cy="274320"/>
          </a:xfrm>
          <a:prstGeom prst="rect">
            <a:avLst/>
          </a:prstGeom>
        </p:spPr>
        <p:txBody>
          <a:bodyPr vert="horz" wrap="square" lIns="0" tIns="0" rIns="0" bIns="0" rtlCol="0">
            <a:spAutoFit/>
          </a:bodyPr>
          <a:lstStyle/>
          <a:p>
            <a:pPr marL="12700">
              <a:lnSpc>
                <a:spcPct val="100000"/>
              </a:lnSpc>
            </a:pPr>
            <a:r>
              <a:rPr sz="1800" spc="-35" dirty="0">
                <a:solidFill>
                  <a:srgbClr val="FFFFFF"/>
                </a:solidFill>
                <a:latin typeface="Arial"/>
                <a:cs typeface="Arial"/>
              </a:rPr>
              <a:t>Part</a:t>
            </a:r>
            <a:r>
              <a:rPr sz="1800" spc="-175" dirty="0">
                <a:solidFill>
                  <a:srgbClr val="FFFFFF"/>
                </a:solidFill>
                <a:latin typeface="Arial"/>
                <a:cs typeface="Arial"/>
              </a:rPr>
              <a:t> </a:t>
            </a:r>
            <a:r>
              <a:rPr sz="1800" spc="-50" dirty="0">
                <a:solidFill>
                  <a:srgbClr val="FFFFFF"/>
                </a:solidFill>
                <a:latin typeface="Arial"/>
                <a:cs typeface="Arial"/>
              </a:rPr>
              <a:t>II:</a:t>
            </a:r>
            <a:r>
              <a:rPr sz="1800" spc="-210" dirty="0">
                <a:solidFill>
                  <a:srgbClr val="FFFFFF"/>
                </a:solidFill>
                <a:latin typeface="Arial"/>
                <a:cs typeface="Arial"/>
              </a:rPr>
              <a:t> </a:t>
            </a:r>
            <a:r>
              <a:rPr sz="1800" spc="-60" dirty="0">
                <a:solidFill>
                  <a:srgbClr val="FFFFFF"/>
                </a:solidFill>
                <a:latin typeface="Arial"/>
                <a:cs typeface="Arial"/>
              </a:rPr>
              <a:t>Supervision</a:t>
            </a:r>
            <a:r>
              <a:rPr sz="1800" spc="-305" dirty="0">
                <a:solidFill>
                  <a:srgbClr val="FFFFFF"/>
                </a:solidFill>
                <a:latin typeface="Arial"/>
                <a:cs typeface="Arial"/>
              </a:rPr>
              <a:t> </a:t>
            </a:r>
            <a:r>
              <a:rPr sz="1800" spc="-50" dirty="0">
                <a:solidFill>
                  <a:srgbClr val="FFFFFF"/>
                </a:solidFill>
                <a:latin typeface="Arial"/>
                <a:cs typeface="Arial"/>
              </a:rPr>
              <a:t>Training</a:t>
            </a:r>
            <a:endParaRPr sz="1800">
              <a:latin typeface="Arial"/>
              <a:cs typeface="Arial"/>
            </a:endParaRPr>
          </a:p>
        </p:txBody>
      </p:sp>
      <p:sp>
        <p:nvSpPr>
          <p:cNvPr id="6" name="object 6"/>
          <p:cNvSpPr txBox="1"/>
          <p:nvPr/>
        </p:nvSpPr>
        <p:spPr>
          <a:xfrm>
            <a:off x="3254755" y="6307834"/>
            <a:ext cx="4928235" cy="156845"/>
          </a:xfrm>
          <a:prstGeom prst="rect">
            <a:avLst/>
          </a:prstGeom>
        </p:spPr>
        <p:txBody>
          <a:bodyPr vert="horz" wrap="square" lIns="0" tIns="0" rIns="0" bIns="0" rtlCol="0">
            <a:spAutoFit/>
          </a:bodyPr>
          <a:lstStyle/>
          <a:p>
            <a:pPr marL="12700">
              <a:lnSpc>
                <a:spcPct val="100000"/>
              </a:lnSpc>
            </a:pPr>
            <a:r>
              <a:rPr sz="900" spc="-40" dirty="0">
                <a:solidFill>
                  <a:srgbClr val="F1F1F1"/>
                </a:solidFill>
                <a:latin typeface="Arial"/>
                <a:cs typeface="Arial"/>
              </a:rPr>
              <a:t>UNT </a:t>
            </a:r>
            <a:r>
              <a:rPr sz="900" spc="-45" dirty="0">
                <a:solidFill>
                  <a:srgbClr val="F1F1F1"/>
                </a:solidFill>
                <a:latin typeface="Arial"/>
                <a:cs typeface="Arial"/>
              </a:rPr>
              <a:t>Dallas </a:t>
            </a:r>
            <a:r>
              <a:rPr sz="900" spc="-20" dirty="0">
                <a:solidFill>
                  <a:srgbClr val="F1F1F1"/>
                </a:solidFill>
                <a:latin typeface="Arial"/>
                <a:cs typeface="Arial"/>
              </a:rPr>
              <a:t>Internship </a:t>
            </a:r>
            <a:r>
              <a:rPr sz="900" spc="-35" dirty="0">
                <a:solidFill>
                  <a:srgbClr val="F1F1F1"/>
                </a:solidFill>
                <a:latin typeface="Arial"/>
                <a:cs typeface="Arial"/>
              </a:rPr>
              <a:t>Supervisor </a:t>
            </a:r>
            <a:r>
              <a:rPr sz="900" spc="-10" dirty="0">
                <a:solidFill>
                  <a:srgbClr val="F1F1F1"/>
                </a:solidFill>
                <a:latin typeface="Arial"/>
                <a:cs typeface="Arial"/>
              </a:rPr>
              <a:t>Orientation </a:t>
            </a:r>
            <a:r>
              <a:rPr sz="900" spc="5" dirty="0">
                <a:solidFill>
                  <a:srgbClr val="F1F1F1"/>
                </a:solidFill>
                <a:latin typeface="Arial"/>
                <a:cs typeface="Arial"/>
              </a:rPr>
              <a:t>&amp; </a:t>
            </a:r>
            <a:r>
              <a:rPr sz="900" spc="-20" dirty="0">
                <a:solidFill>
                  <a:srgbClr val="F1F1F1"/>
                </a:solidFill>
                <a:latin typeface="Arial"/>
                <a:cs typeface="Arial"/>
              </a:rPr>
              <a:t>Training</a:t>
            </a:r>
            <a:r>
              <a:rPr sz="900" spc="-20" dirty="0">
                <a:solidFill>
                  <a:srgbClr val="F1F1F1"/>
                </a:solidFill>
                <a:latin typeface="Arial Unicode MS"/>
                <a:cs typeface="Arial Unicode MS"/>
              </a:rPr>
              <a:t>‐ </a:t>
            </a:r>
            <a:r>
              <a:rPr sz="900" i="1" spc="-40" dirty="0">
                <a:solidFill>
                  <a:srgbClr val="F1F1F1"/>
                </a:solidFill>
                <a:latin typeface="Arial"/>
                <a:cs typeface="Arial"/>
              </a:rPr>
              <a:t>Clinical </a:t>
            </a:r>
            <a:r>
              <a:rPr sz="900" i="1" spc="-25" dirty="0">
                <a:solidFill>
                  <a:srgbClr val="F1F1F1"/>
                </a:solidFill>
                <a:latin typeface="Arial"/>
                <a:cs typeface="Arial"/>
              </a:rPr>
              <a:t>Mental Health </a:t>
            </a:r>
            <a:r>
              <a:rPr sz="900" i="1" spc="-60" dirty="0">
                <a:solidFill>
                  <a:srgbClr val="F1F1F1"/>
                </a:solidFill>
                <a:latin typeface="Arial"/>
                <a:cs typeface="Arial"/>
              </a:rPr>
              <a:t>Counseling</a:t>
            </a:r>
            <a:r>
              <a:rPr sz="900" i="1" spc="-95" dirty="0">
                <a:solidFill>
                  <a:srgbClr val="F1F1F1"/>
                </a:solidFill>
                <a:latin typeface="Arial"/>
                <a:cs typeface="Arial"/>
              </a:rPr>
              <a:t> </a:t>
            </a:r>
            <a:r>
              <a:rPr sz="900" spc="-40" dirty="0">
                <a:solidFill>
                  <a:srgbClr val="F1F1F1"/>
                </a:solidFill>
                <a:latin typeface="Arial"/>
                <a:cs typeface="Arial"/>
              </a:rPr>
              <a:t>(2015</a:t>
            </a:r>
            <a:r>
              <a:rPr sz="900" spc="-40" dirty="0">
                <a:solidFill>
                  <a:srgbClr val="F1F1F1"/>
                </a:solidFill>
                <a:latin typeface="Arial Unicode MS"/>
                <a:cs typeface="Arial Unicode MS"/>
              </a:rPr>
              <a:t>‐</a:t>
            </a:r>
            <a:r>
              <a:rPr sz="900" spc="-40" dirty="0">
                <a:solidFill>
                  <a:srgbClr val="F1F1F1"/>
                </a:solidFill>
                <a:latin typeface="Arial"/>
                <a:cs typeface="Arial"/>
              </a:rPr>
              <a:t>2006)</a:t>
            </a:r>
            <a:endParaRPr sz="900">
              <a:latin typeface="Arial"/>
              <a:cs typeface="Arial"/>
            </a:endParaRPr>
          </a:p>
        </p:txBody>
      </p:sp>
      <p:sp>
        <p:nvSpPr>
          <p:cNvPr id="7" name="object 7"/>
          <p:cNvSpPr/>
          <p:nvPr/>
        </p:nvSpPr>
        <p:spPr>
          <a:xfrm>
            <a:off x="399288" y="3772661"/>
            <a:ext cx="1983092" cy="511301"/>
          </a:xfrm>
          <a:prstGeom prst="rect">
            <a:avLst/>
          </a:prstGeom>
          <a:blipFill>
            <a:blip r:embed="rId3" cstate="print"/>
            <a:stretch>
              <a:fillRect/>
            </a:stretch>
          </a:blipFill>
        </p:spPr>
        <p:txBody>
          <a:bodyPr wrap="square" lIns="0" tIns="0" rIns="0" bIns="0" rtlCol="0"/>
          <a:lstStyle/>
          <a:p>
            <a:endParaRPr/>
          </a:p>
        </p:txBody>
      </p:sp>
      <p:sp>
        <p:nvSpPr>
          <p:cNvPr id="8" name="object 8"/>
          <p:cNvSpPr txBox="1"/>
          <p:nvPr/>
        </p:nvSpPr>
        <p:spPr>
          <a:xfrm>
            <a:off x="3234823" y="7303973"/>
            <a:ext cx="3589020" cy="135890"/>
          </a:xfrm>
          <a:prstGeom prst="rect">
            <a:avLst/>
          </a:prstGeom>
        </p:spPr>
        <p:txBody>
          <a:bodyPr vert="horz" wrap="square" lIns="0" tIns="0" rIns="0" bIns="0" rtlCol="0">
            <a:spAutoFit/>
          </a:bodyPr>
          <a:lstStyle/>
          <a:p>
            <a:pPr marL="12700">
              <a:lnSpc>
                <a:spcPct val="100000"/>
              </a:lnSpc>
            </a:pPr>
            <a:r>
              <a:rPr sz="800" spc="-5" dirty="0">
                <a:latin typeface="Arial"/>
                <a:cs typeface="Arial"/>
              </a:rPr>
              <a:t>UNT Dallas </a:t>
            </a:r>
            <a:r>
              <a:rPr sz="800" dirty="0">
                <a:latin typeface="Arial"/>
                <a:cs typeface="Arial"/>
              </a:rPr>
              <a:t>School </a:t>
            </a:r>
            <a:r>
              <a:rPr sz="800" spc="-5" dirty="0">
                <a:latin typeface="Arial"/>
                <a:cs typeface="Arial"/>
              </a:rPr>
              <a:t>Counselor </a:t>
            </a:r>
            <a:r>
              <a:rPr sz="800" dirty="0">
                <a:latin typeface="Arial"/>
                <a:cs typeface="Arial"/>
              </a:rPr>
              <a:t>Site Supervisor/Adjunct/Obervator</a:t>
            </a:r>
            <a:r>
              <a:rPr sz="800" spc="-80" dirty="0">
                <a:latin typeface="Arial"/>
                <a:cs typeface="Arial"/>
              </a:rPr>
              <a:t> </a:t>
            </a:r>
            <a:r>
              <a:rPr sz="800" dirty="0">
                <a:latin typeface="Arial"/>
                <a:cs typeface="Arial"/>
              </a:rPr>
              <a:t>Training4/613</a:t>
            </a:r>
            <a:endParaRPr sz="800">
              <a:latin typeface="Arial"/>
              <a:cs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748266" y="1684020"/>
            <a:ext cx="310133" cy="4398264"/>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71525" y="3247486"/>
            <a:ext cx="1834514" cy="1256665"/>
          </a:xfrm>
          <a:prstGeom prst="rect">
            <a:avLst/>
          </a:prstGeom>
        </p:spPr>
        <p:txBody>
          <a:bodyPr vert="horz" wrap="square" lIns="0" tIns="0" rIns="0" bIns="0" rtlCol="0">
            <a:spAutoFit/>
          </a:bodyPr>
          <a:lstStyle/>
          <a:p>
            <a:pPr marL="12700" marR="5080" algn="just">
              <a:lnSpc>
                <a:spcPct val="90600"/>
              </a:lnSpc>
            </a:pPr>
            <a:r>
              <a:rPr sz="2950" spc="-130" dirty="0">
                <a:solidFill>
                  <a:srgbClr val="FFFFFF"/>
                </a:solidFill>
                <a:latin typeface="Arial"/>
                <a:cs typeface="Arial"/>
              </a:rPr>
              <a:t>Overview</a:t>
            </a:r>
            <a:r>
              <a:rPr sz="2950" spc="-380" dirty="0">
                <a:solidFill>
                  <a:srgbClr val="FFFFFF"/>
                </a:solidFill>
                <a:latin typeface="Arial"/>
                <a:cs typeface="Arial"/>
              </a:rPr>
              <a:t> </a:t>
            </a:r>
            <a:r>
              <a:rPr sz="2950" spc="-20" dirty="0">
                <a:solidFill>
                  <a:srgbClr val="FFFFFF"/>
                </a:solidFill>
                <a:latin typeface="Arial"/>
                <a:cs typeface="Arial"/>
              </a:rPr>
              <a:t>of  </a:t>
            </a:r>
            <a:r>
              <a:rPr sz="2950" spc="-150" dirty="0">
                <a:solidFill>
                  <a:srgbClr val="FFFFFF"/>
                </a:solidFill>
                <a:latin typeface="Arial"/>
                <a:cs typeface="Arial"/>
              </a:rPr>
              <a:t>Supervision  </a:t>
            </a:r>
            <a:r>
              <a:rPr sz="2950" spc="-135" dirty="0">
                <a:solidFill>
                  <a:srgbClr val="FFFFFF"/>
                </a:solidFill>
                <a:latin typeface="Arial"/>
                <a:cs typeface="Arial"/>
              </a:rPr>
              <a:t>Training</a:t>
            </a:r>
            <a:endParaRPr sz="2950">
              <a:latin typeface="Arial"/>
              <a:cs typeface="Arial"/>
            </a:endParaRPr>
          </a:p>
        </p:txBody>
      </p:sp>
      <p:sp>
        <p:nvSpPr>
          <p:cNvPr id="4" name="object 4"/>
          <p:cNvSpPr txBox="1">
            <a:spLocks noGrp="1"/>
          </p:cNvSpPr>
          <p:nvPr>
            <p:ph type="title"/>
          </p:nvPr>
        </p:nvSpPr>
        <p:spPr>
          <a:xfrm>
            <a:off x="3254755" y="2422905"/>
            <a:ext cx="2342515" cy="350520"/>
          </a:xfrm>
          <a:prstGeom prst="rect">
            <a:avLst/>
          </a:prstGeom>
        </p:spPr>
        <p:txBody>
          <a:bodyPr vert="horz" wrap="square" lIns="0" tIns="0" rIns="0" bIns="0" rtlCol="0">
            <a:spAutoFit/>
          </a:bodyPr>
          <a:lstStyle/>
          <a:p>
            <a:pPr marL="12700">
              <a:lnSpc>
                <a:spcPct val="100000"/>
              </a:lnSpc>
            </a:pPr>
            <a:r>
              <a:rPr u="heavy" spc="-85" dirty="0"/>
              <a:t>Supervisor</a:t>
            </a:r>
            <a:r>
              <a:rPr u="heavy" spc="-390" dirty="0"/>
              <a:t> </a:t>
            </a:r>
            <a:r>
              <a:rPr u="heavy" spc="-75" dirty="0"/>
              <a:t>Training</a:t>
            </a:r>
          </a:p>
        </p:txBody>
      </p:sp>
      <p:sp>
        <p:nvSpPr>
          <p:cNvPr id="5" name="object 5"/>
          <p:cNvSpPr txBox="1"/>
          <p:nvPr/>
        </p:nvSpPr>
        <p:spPr>
          <a:xfrm>
            <a:off x="3254755" y="2879597"/>
            <a:ext cx="5547360" cy="2013585"/>
          </a:xfrm>
          <a:prstGeom prst="rect">
            <a:avLst/>
          </a:prstGeom>
        </p:spPr>
        <p:txBody>
          <a:bodyPr vert="horz" wrap="square" lIns="0" tIns="0" rIns="0" bIns="0" rtlCol="0">
            <a:spAutoFit/>
          </a:bodyPr>
          <a:lstStyle/>
          <a:p>
            <a:pPr marL="163195" indent="-150495">
              <a:lnSpc>
                <a:spcPct val="100000"/>
              </a:lnSpc>
              <a:buClr>
                <a:srgbClr val="40BAD2"/>
              </a:buClr>
              <a:buFont typeface="Wingdings 2"/>
              <a:buChar char=""/>
              <a:tabLst>
                <a:tab pos="163830" algn="l"/>
              </a:tabLst>
            </a:pPr>
            <a:r>
              <a:rPr sz="1650" spc="-65" dirty="0">
                <a:solidFill>
                  <a:srgbClr val="FFFFFF"/>
                </a:solidFill>
                <a:latin typeface="Arial"/>
                <a:cs typeface="Arial"/>
              </a:rPr>
              <a:t>Supervisor </a:t>
            </a:r>
            <a:r>
              <a:rPr sz="1650" spc="-105" dirty="0">
                <a:solidFill>
                  <a:srgbClr val="FFFFFF"/>
                </a:solidFill>
                <a:latin typeface="Arial"/>
                <a:cs typeface="Arial"/>
              </a:rPr>
              <a:t>Roles </a:t>
            </a:r>
            <a:r>
              <a:rPr sz="1650" dirty="0">
                <a:solidFill>
                  <a:srgbClr val="FFFFFF"/>
                </a:solidFill>
                <a:latin typeface="Arial"/>
                <a:cs typeface="Arial"/>
              </a:rPr>
              <a:t>&amp;</a:t>
            </a:r>
            <a:r>
              <a:rPr sz="1650" spc="-295" dirty="0">
                <a:solidFill>
                  <a:srgbClr val="FFFFFF"/>
                </a:solidFill>
                <a:latin typeface="Arial"/>
                <a:cs typeface="Arial"/>
              </a:rPr>
              <a:t> </a:t>
            </a:r>
            <a:r>
              <a:rPr sz="1650" spc="-55" dirty="0">
                <a:solidFill>
                  <a:srgbClr val="FFFFFF"/>
                </a:solidFill>
                <a:latin typeface="Arial"/>
                <a:cs typeface="Arial"/>
              </a:rPr>
              <a:t>Responsibilities</a:t>
            </a:r>
            <a:endParaRPr sz="1650">
              <a:latin typeface="Arial"/>
              <a:cs typeface="Arial"/>
            </a:endParaRPr>
          </a:p>
          <a:p>
            <a:pPr marL="163195" indent="-150495">
              <a:lnSpc>
                <a:spcPct val="100000"/>
              </a:lnSpc>
              <a:spcBef>
                <a:spcPts val="790"/>
              </a:spcBef>
              <a:buClr>
                <a:srgbClr val="40BAD2"/>
              </a:buClr>
              <a:buFont typeface="Wingdings 2"/>
              <a:buChar char=""/>
              <a:tabLst>
                <a:tab pos="163830" algn="l"/>
              </a:tabLst>
            </a:pPr>
            <a:r>
              <a:rPr sz="1650" spc="-80" dirty="0">
                <a:solidFill>
                  <a:srgbClr val="FFFFFF"/>
                </a:solidFill>
                <a:latin typeface="Arial"/>
                <a:cs typeface="Arial"/>
              </a:rPr>
              <a:t>Supervisee </a:t>
            </a:r>
            <a:r>
              <a:rPr sz="1650" spc="-105" dirty="0">
                <a:solidFill>
                  <a:srgbClr val="FFFFFF"/>
                </a:solidFill>
                <a:latin typeface="Arial"/>
                <a:cs typeface="Arial"/>
              </a:rPr>
              <a:t>Roles </a:t>
            </a:r>
            <a:r>
              <a:rPr sz="1650" dirty="0">
                <a:solidFill>
                  <a:srgbClr val="FFFFFF"/>
                </a:solidFill>
                <a:latin typeface="Arial"/>
                <a:cs typeface="Arial"/>
              </a:rPr>
              <a:t>&amp;</a:t>
            </a:r>
            <a:r>
              <a:rPr sz="1650" spc="-270" dirty="0">
                <a:solidFill>
                  <a:srgbClr val="FFFFFF"/>
                </a:solidFill>
                <a:latin typeface="Arial"/>
                <a:cs typeface="Arial"/>
              </a:rPr>
              <a:t> </a:t>
            </a:r>
            <a:r>
              <a:rPr sz="1650" spc="-55" dirty="0">
                <a:solidFill>
                  <a:srgbClr val="FFFFFF"/>
                </a:solidFill>
                <a:latin typeface="Arial"/>
                <a:cs typeface="Arial"/>
              </a:rPr>
              <a:t>Responsibilities</a:t>
            </a:r>
            <a:endParaRPr sz="1650">
              <a:latin typeface="Arial"/>
              <a:cs typeface="Arial"/>
            </a:endParaRPr>
          </a:p>
          <a:p>
            <a:pPr marL="163195" indent="-150495">
              <a:lnSpc>
                <a:spcPct val="100000"/>
              </a:lnSpc>
              <a:spcBef>
                <a:spcPts val="790"/>
              </a:spcBef>
              <a:buClr>
                <a:srgbClr val="40BAD2"/>
              </a:buClr>
              <a:buFont typeface="Wingdings 2"/>
              <a:buChar char=""/>
              <a:tabLst>
                <a:tab pos="163830" algn="l"/>
              </a:tabLst>
            </a:pPr>
            <a:r>
              <a:rPr sz="1650" spc="-55" dirty="0">
                <a:solidFill>
                  <a:srgbClr val="FFFFFF"/>
                </a:solidFill>
                <a:latin typeface="Arial"/>
                <a:cs typeface="Arial"/>
              </a:rPr>
              <a:t>Field</a:t>
            </a:r>
            <a:r>
              <a:rPr sz="1650" spc="-140" dirty="0">
                <a:solidFill>
                  <a:srgbClr val="FFFFFF"/>
                </a:solidFill>
                <a:latin typeface="Arial"/>
                <a:cs typeface="Arial"/>
              </a:rPr>
              <a:t> </a:t>
            </a:r>
            <a:r>
              <a:rPr sz="1650" spc="-55" dirty="0">
                <a:solidFill>
                  <a:srgbClr val="FFFFFF"/>
                </a:solidFill>
                <a:latin typeface="Arial"/>
                <a:cs typeface="Arial"/>
              </a:rPr>
              <a:t>Placement</a:t>
            </a:r>
            <a:r>
              <a:rPr sz="1650" spc="-180" dirty="0">
                <a:solidFill>
                  <a:srgbClr val="FFFFFF"/>
                </a:solidFill>
                <a:latin typeface="Arial"/>
                <a:cs typeface="Arial"/>
              </a:rPr>
              <a:t> </a:t>
            </a:r>
            <a:r>
              <a:rPr sz="1650" spc="-45" dirty="0">
                <a:solidFill>
                  <a:srgbClr val="FFFFFF"/>
                </a:solidFill>
                <a:latin typeface="Arial"/>
                <a:cs typeface="Arial"/>
              </a:rPr>
              <a:t>Site</a:t>
            </a:r>
            <a:r>
              <a:rPr sz="1650" spc="-210" dirty="0">
                <a:solidFill>
                  <a:srgbClr val="FFFFFF"/>
                </a:solidFill>
                <a:latin typeface="Arial"/>
                <a:cs typeface="Arial"/>
              </a:rPr>
              <a:t> </a:t>
            </a:r>
            <a:r>
              <a:rPr sz="1650" spc="-55" dirty="0">
                <a:solidFill>
                  <a:srgbClr val="FFFFFF"/>
                </a:solidFill>
                <a:latin typeface="Arial"/>
                <a:cs typeface="Arial"/>
              </a:rPr>
              <a:t>Agreements</a:t>
            </a:r>
            <a:r>
              <a:rPr sz="1650" spc="-110" dirty="0">
                <a:solidFill>
                  <a:srgbClr val="FFFFFF"/>
                </a:solidFill>
                <a:latin typeface="Arial"/>
                <a:cs typeface="Arial"/>
              </a:rPr>
              <a:t> </a:t>
            </a:r>
            <a:r>
              <a:rPr sz="1650" dirty="0">
                <a:solidFill>
                  <a:srgbClr val="FFFFFF"/>
                </a:solidFill>
                <a:latin typeface="Arial"/>
                <a:cs typeface="Arial"/>
              </a:rPr>
              <a:t>&amp;</a:t>
            </a:r>
            <a:r>
              <a:rPr sz="1650" spc="-145" dirty="0">
                <a:solidFill>
                  <a:srgbClr val="FFFFFF"/>
                </a:solidFill>
                <a:latin typeface="Arial"/>
                <a:cs typeface="Arial"/>
              </a:rPr>
              <a:t> </a:t>
            </a:r>
            <a:r>
              <a:rPr sz="1650" spc="-30" dirty="0">
                <a:solidFill>
                  <a:srgbClr val="FFFFFF"/>
                </a:solidFill>
                <a:latin typeface="Arial"/>
                <a:cs typeface="Arial"/>
              </a:rPr>
              <a:t>Documentation</a:t>
            </a:r>
            <a:endParaRPr sz="1650">
              <a:latin typeface="Arial"/>
              <a:cs typeface="Arial"/>
            </a:endParaRPr>
          </a:p>
          <a:p>
            <a:pPr marL="163195" indent="-150495">
              <a:lnSpc>
                <a:spcPct val="100000"/>
              </a:lnSpc>
              <a:spcBef>
                <a:spcPts val="790"/>
              </a:spcBef>
              <a:buClr>
                <a:srgbClr val="40BAD2"/>
              </a:buClr>
              <a:buFont typeface="Wingdings 2"/>
              <a:buChar char=""/>
              <a:tabLst>
                <a:tab pos="163830" algn="l"/>
              </a:tabLst>
            </a:pPr>
            <a:r>
              <a:rPr sz="1650" spc="-65" dirty="0">
                <a:solidFill>
                  <a:srgbClr val="FFFFFF"/>
                </a:solidFill>
                <a:latin typeface="Arial"/>
                <a:cs typeface="Arial"/>
              </a:rPr>
              <a:t>Supervisor</a:t>
            </a:r>
            <a:r>
              <a:rPr sz="1650" spc="-295" dirty="0">
                <a:solidFill>
                  <a:srgbClr val="FFFFFF"/>
                </a:solidFill>
                <a:latin typeface="Arial"/>
                <a:cs typeface="Arial"/>
              </a:rPr>
              <a:t> </a:t>
            </a:r>
            <a:r>
              <a:rPr sz="1650" spc="-55" dirty="0">
                <a:solidFill>
                  <a:srgbClr val="FFFFFF"/>
                </a:solidFill>
                <a:latin typeface="Arial"/>
                <a:cs typeface="Arial"/>
              </a:rPr>
              <a:t>Training</a:t>
            </a:r>
            <a:endParaRPr sz="1650">
              <a:latin typeface="Arial"/>
              <a:cs typeface="Arial"/>
            </a:endParaRPr>
          </a:p>
          <a:p>
            <a:pPr marL="578485" marR="5080" lvl="1" indent="-150495">
              <a:lnSpc>
                <a:spcPts val="1600"/>
              </a:lnSpc>
              <a:spcBef>
                <a:spcPts val="280"/>
              </a:spcBef>
              <a:buClr>
                <a:srgbClr val="40BAD2"/>
              </a:buClr>
              <a:buFont typeface="Wingdings 2"/>
              <a:buChar char=""/>
              <a:tabLst>
                <a:tab pos="579120" algn="l"/>
              </a:tabLst>
            </a:pPr>
            <a:r>
              <a:rPr sz="1450" spc="-10" dirty="0">
                <a:solidFill>
                  <a:srgbClr val="FFFFFF"/>
                </a:solidFill>
                <a:latin typeface="Arial"/>
                <a:cs typeface="Arial"/>
              </a:rPr>
              <a:t>Integrated</a:t>
            </a:r>
            <a:r>
              <a:rPr sz="1450" spc="-114" dirty="0">
                <a:solidFill>
                  <a:srgbClr val="FFFFFF"/>
                </a:solidFill>
                <a:latin typeface="Arial"/>
                <a:cs typeface="Arial"/>
              </a:rPr>
              <a:t> </a:t>
            </a:r>
            <a:r>
              <a:rPr sz="1450" spc="-25" dirty="0">
                <a:solidFill>
                  <a:srgbClr val="FFFFFF"/>
                </a:solidFill>
                <a:latin typeface="Arial"/>
                <a:cs typeface="Arial"/>
              </a:rPr>
              <a:t>Developmental</a:t>
            </a:r>
            <a:r>
              <a:rPr sz="1450" spc="-114" dirty="0">
                <a:solidFill>
                  <a:srgbClr val="FFFFFF"/>
                </a:solidFill>
                <a:latin typeface="Arial"/>
                <a:cs typeface="Arial"/>
              </a:rPr>
              <a:t> </a:t>
            </a:r>
            <a:r>
              <a:rPr sz="1450" spc="-15" dirty="0">
                <a:solidFill>
                  <a:srgbClr val="FFFFFF"/>
                </a:solidFill>
                <a:latin typeface="Arial"/>
                <a:cs typeface="Arial"/>
              </a:rPr>
              <a:t>Model</a:t>
            </a:r>
            <a:r>
              <a:rPr sz="1450" spc="-114" dirty="0">
                <a:solidFill>
                  <a:srgbClr val="FFFFFF"/>
                </a:solidFill>
                <a:latin typeface="Arial"/>
                <a:cs typeface="Arial"/>
              </a:rPr>
              <a:t> </a:t>
            </a:r>
            <a:r>
              <a:rPr sz="1450" spc="-30" dirty="0">
                <a:solidFill>
                  <a:srgbClr val="FFFFFF"/>
                </a:solidFill>
                <a:latin typeface="Arial"/>
                <a:cs typeface="Arial"/>
              </a:rPr>
              <a:t>(IDM,</a:t>
            </a:r>
            <a:r>
              <a:rPr sz="1450" spc="-160" dirty="0">
                <a:solidFill>
                  <a:srgbClr val="FFFFFF"/>
                </a:solidFill>
                <a:latin typeface="Arial"/>
                <a:cs typeface="Arial"/>
              </a:rPr>
              <a:t> </a:t>
            </a:r>
            <a:r>
              <a:rPr sz="1450" spc="-10" dirty="0">
                <a:solidFill>
                  <a:srgbClr val="FFFFFF"/>
                </a:solidFill>
                <a:latin typeface="Arial"/>
                <a:cs typeface="Arial"/>
              </a:rPr>
              <a:t>Stoltenberg,</a:t>
            </a:r>
            <a:r>
              <a:rPr sz="1450" spc="170" dirty="0">
                <a:solidFill>
                  <a:srgbClr val="FFFFFF"/>
                </a:solidFill>
                <a:latin typeface="Arial"/>
                <a:cs typeface="Arial"/>
              </a:rPr>
              <a:t> </a:t>
            </a:r>
            <a:r>
              <a:rPr sz="1450" spc="-15" dirty="0">
                <a:solidFill>
                  <a:srgbClr val="FFFFFF"/>
                </a:solidFill>
                <a:latin typeface="Arial"/>
                <a:cs typeface="Arial"/>
              </a:rPr>
              <a:t>McNeill,</a:t>
            </a:r>
            <a:r>
              <a:rPr sz="1450" spc="-120" dirty="0">
                <a:solidFill>
                  <a:srgbClr val="FFFFFF"/>
                </a:solidFill>
                <a:latin typeface="Arial"/>
                <a:cs typeface="Arial"/>
              </a:rPr>
              <a:t> </a:t>
            </a:r>
            <a:r>
              <a:rPr sz="1450" spc="25" dirty="0">
                <a:solidFill>
                  <a:srgbClr val="FFFFFF"/>
                </a:solidFill>
                <a:latin typeface="Arial"/>
                <a:cs typeface="Arial"/>
              </a:rPr>
              <a:t>&amp;  </a:t>
            </a:r>
            <a:r>
              <a:rPr sz="1450" dirty="0">
                <a:solidFill>
                  <a:srgbClr val="FFFFFF"/>
                </a:solidFill>
                <a:latin typeface="Arial"/>
                <a:cs typeface="Arial"/>
              </a:rPr>
              <a:t>Delworth,</a:t>
            </a:r>
            <a:r>
              <a:rPr sz="1450" spc="-190" dirty="0">
                <a:solidFill>
                  <a:srgbClr val="FFFFFF"/>
                </a:solidFill>
                <a:latin typeface="Arial"/>
                <a:cs typeface="Arial"/>
              </a:rPr>
              <a:t> </a:t>
            </a:r>
            <a:r>
              <a:rPr sz="1450" spc="-60" dirty="0">
                <a:solidFill>
                  <a:srgbClr val="FFFFFF"/>
                </a:solidFill>
                <a:latin typeface="Arial"/>
                <a:cs typeface="Arial"/>
              </a:rPr>
              <a:t>1998)</a:t>
            </a:r>
            <a:endParaRPr sz="1450">
              <a:latin typeface="Arial"/>
              <a:cs typeface="Arial"/>
            </a:endParaRPr>
          </a:p>
          <a:p>
            <a:pPr marL="578485" lvl="1" indent="-150495">
              <a:lnSpc>
                <a:spcPct val="100000"/>
              </a:lnSpc>
              <a:spcBef>
                <a:spcPts val="325"/>
              </a:spcBef>
              <a:buClr>
                <a:srgbClr val="40BAD2"/>
              </a:buClr>
              <a:buFont typeface="Wingdings 2"/>
              <a:buChar char=""/>
              <a:tabLst>
                <a:tab pos="579120" algn="l"/>
              </a:tabLst>
            </a:pPr>
            <a:r>
              <a:rPr sz="1450" spc="-15" dirty="0">
                <a:solidFill>
                  <a:srgbClr val="FFFFFF"/>
                </a:solidFill>
                <a:latin typeface="Arial"/>
                <a:cs typeface="Arial"/>
              </a:rPr>
              <a:t>Discrimination</a:t>
            </a:r>
            <a:r>
              <a:rPr sz="1450" spc="-135" dirty="0">
                <a:solidFill>
                  <a:srgbClr val="FFFFFF"/>
                </a:solidFill>
                <a:latin typeface="Arial"/>
                <a:cs typeface="Arial"/>
              </a:rPr>
              <a:t> </a:t>
            </a:r>
            <a:r>
              <a:rPr sz="1450" spc="-15" dirty="0">
                <a:solidFill>
                  <a:srgbClr val="FFFFFF"/>
                </a:solidFill>
                <a:latin typeface="Arial"/>
                <a:cs typeface="Arial"/>
              </a:rPr>
              <a:t>Model</a:t>
            </a:r>
            <a:r>
              <a:rPr sz="1450" spc="-125" dirty="0">
                <a:solidFill>
                  <a:srgbClr val="FFFFFF"/>
                </a:solidFill>
                <a:latin typeface="Arial"/>
                <a:cs typeface="Arial"/>
              </a:rPr>
              <a:t> </a:t>
            </a:r>
            <a:r>
              <a:rPr sz="1450" spc="-40" dirty="0">
                <a:solidFill>
                  <a:srgbClr val="FFFFFF"/>
                </a:solidFill>
                <a:latin typeface="Arial"/>
                <a:cs typeface="Arial"/>
              </a:rPr>
              <a:t>(Bernard</a:t>
            </a:r>
            <a:r>
              <a:rPr sz="1450" spc="-130" dirty="0">
                <a:solidFill>
                  <a:srgbClr val="FFFFFF"/>
                </a:solidFill>
                <a:latin typeface="Arial"/>
                <a:cs typeface="Arial"/>
              </a:rPr>
              <a:t> </a:t>
            </a:r>
            <a:r>
              <a:rPr sz="1450" spc="25" dirty="0">
                <a:solidFill>
                  <a:srgbClr val="FFFFFF"/>
                </a:solidFill>
                <a:latin typeface="Arial"/>
                <a:cs typeface="Arial"/>
              </a:rPr>
              <a:t>&amp;</a:t>
            </a:r>
            <a:r>
              <a:rPr sz="1450" spc="-175" dirty="0">
                <a:solidFill>
                  <a:srgbClr val="FFFFFF"/>
                </a:solidFill>
                <a:latin typeface="Arial"/>
                <a:cs typeface="Arial"/>
              </a:rPr>
              <a:t> </a:t>
            </a:r>
            <a:r>
              <a:rPr sz="1450" spc="-50" dirty="0">
                <a:solidFill>
                  <a:srgbClr val="FFFFFF"/>
                </a:solidFill>
                <a:latin typeface="Arial"/>
                <a:cs typeface="Arial"/>
              </a:rPr>
              <a:t>Goodyear,</a:t>
            </a:r>
            <a:r>
              <a:rPr sz="1450" spc="-114" dirty="0">
                <a:solidFill>
                  <a:srgbClr val="FFFFFF"/>
                </a:solidFill>
                <a:latin typeface="Arial"/>
                <a:cs typeface="Arial"/>
              </a:rPr>
              <a:t> </a:t>
            </a:r>
            <a:r>
              <a:rPr sz="1450" spc="-50" dirty="0">
                <a:solidFill>
                  <a:srgbClr val="FFFFFF"/>
                </a:solidFill>
                <a:latin typeface="Arial"/>
                <a:cs typeface="Arial"/>
              </a:rPr>
              <a:t>2009)</a:t>
            </a:r>
            <a:endParaRPr sz="1450">
              <a:latin typeface="Arial"/>
              <a:cs typeface="Arial"/>
            </a:endParaRPr>
          </a:p>
        </p:txBody>
      </p:sp>
      <p:sp>
        <p:nvSpPr>
          <p:cNvPr id="6" name="object 6"/>
          <p:cNvSpPr txBox="1"/>
          <p:nvPr/>
        </p:nvSpPr>
        <p:spPr>
          <a:xfrm>
            <a:off x="3254755" y="6307834"/>
            <a:ext cx="4928235" cy="156845"/>
          </a:xfrm>
          <a:prstGeom prst="rect">
            <a:avLst/>
          </a:prstGeom>
        </p:spPr>
        <p:txBody>
          <a:bodyPr vert="horz" wrap="square" lIns="0" tIns="0" rIns="0" bIns="0" rtlCol="0">
            <a:spAutoFit/>
          </a:bodyPr>
          <a:lstStyle/>
          <a:p>
            <a:pPr marL="12700">
              <a:lnSpc>
                <a:spcPct val="100000"/>
              </a:lnSpc>
            </a:pPr>
            <a:r>
              <a:rPr sz="900" spc="-40" dirty="0">
                <a:solidFill>
                  <a:srgbClr val="F1F1F1"/>
                </a:solidFill>
                <a:latin typeface="Arial"/>
                <a:cs typeface="Arial"/>
              </a:rPr>
              <a:t>UNT </a:t>
            </a:r>
            <a:r>
              <a:rPr sz="900" spc="-45" dirty="0">
                <a:solidFill>
                  <a:srgbClr val="F1F1F1"/>
                </a:solidFill>
                <a:latin typeface="Arial"/>
                <a:cs typeface="Arial"/>
              </a:rPr>
              <a:t>Dallas </a:t>
            </a:r>
            <a:r>
              <a:rPr sz="900" spc="-20" dirty="0">
                <a:solidFill>
                  <a:srgbClr val="F1F1F1"/>
                </a:solidFill>
                <a:latin typeface="Arial"/>
                <a:cs typeface="Arial"/>
              </a:rPr>
              <a:t>Internship </a:t>
            </a:r>
            <a:r>
              <a:rPr sz="900" spc="-35" dirty="0">
                <a:solidFill>
                  <a:srgbClr val="F1F1F1"/>
                </a:solidFill>
                <a:latin typeface="Arial"/>
                <a:cs typeface="Arial"/>
              </a:rPr>
              <a:t>Supervisor </a:t>
            </a:r>
            <a:r>
              <a:rPr sz="900" spc="-10" dirty="0">
                <a:solidFill>
                  <a:srgbClr val="F1F1F1"/>
                </a:solidFill>
                <a:latin typeface="Arial"/>
                <a:cs typeface="Arial"/>
              </a:rPr>
              <a:t>Orientation </a:t>
            </a:r>
            <a:r>
              <a:rPr sz="900" spc="5" dirty="0">
                <a:solidFill>
                  <a:srgbClr val="F1F1F1"/>
                </a:solidFill>
                <a:latin typeface="Arial"/>
                <a:cs typeface="Arial"/>
              </a:rPr>
              <a:t>&amp; </a:t>
            </a:r>
            <a:r>
              <a:rPr sz="900" spc="-20" dirty="0">
                <a:solidFill>
                  <a:srgbClr val="F1F1F1"/>
                </a:solidFill>
                <a:latin typeface="Arial"/>
                <a:cs typeface="Arial"/>
              </a:rPr>
              <a:t>Training</a:t>
            </a:r>
            <a:r>
              <a:rPr sz="900" spc="-20" dirty="0">
                <a:solidFill>
                  <a:srgbClr val="F1F1F1"/>
                </a:solidFill>
                <a:latin typeface="Arial Unicode MS"/>
                <a:cs typeface="Arial Unicode MS"/>
              </a:rPr>
              <a:t>‐ </a:t>
            </a:r>
            <a:r>
              <a:rPr sz="900" i="1" spc="-40" dirty="0">
                <a:solidFill>
                  <a:srgbClr val="F1F1F1"/>
                </a:solidFill>
                <a:latin typeface="Arial"/>
                <a:cs typeface="Arial"/>
              </a:rPr>
              <a:t>Clinical </a:t>
            </a:r>
            <a:r>
              <a:rPr sz="900" i="1" spc="-25" dirty="0">
                <a:solidFill>
                  <a:srgbClr val="F1F1F1"/>
                </a:solidFill>
                <a:latin typeface="Arial"/>
                <a:cs typeface="Arial"/>
              </a:rPr>
              <a:t>Mental Health </a:t>
            </a:r>
            <a:r>
              <a:rPr sz="900" i="1" spc="-60" dirty="0">
                <a:solidFill>
                  <a:srgbClr val="F1F1F1"/>
                </a:solidFill>
                <a:latin typeface="Arial"/>
                <a:cs typeface="Arial"/>
              </a:rPr>
              <a:t>Counseling</a:t>
            </a:r>
            <a:r>
              <a:rPr sz="900" i="1" spc="-95" dirty="0">
                <a:solidFill>
                  <a:srgbClr val="F1F1F1"/>
                </a:solidFill>
                <a:latin typeface="Arial"/>
                <a:cs typeface="Arial"/>
              </a:rPr>
              <a:t> </a:t>
            </a:r>
            <a:r>
              <a:rPr sz="900" spc="-40" dirty="0">
                <a:solidFill>
                  <a:srgbClr val="F1F1F1"/>
                </a:solidFill>
                <a:latin typeface="Arial"/>
                <a:cs typeface="Arial"/>
              </a:rPr>
              <a:t>(2015</a:t>
            </a:r>
            <a:r>
              <a:rPr sz="900" spc="-40" dirty="0">
                <a:solidFill>
                  <a:srgbClr val="F1F1F1"/>
                </a:solidFill>
                <a:latin typeface="Arial Unicode MS"/>
                <a:cs typeface="Arial Unicode MS"/>
              </a:rPr>
              <a:t>‐</a:t>
            </a:r>
            <a:r>
              <a:rPr sz="900" spc="-40" dirty="0">
                <a:solidFill>
                  <a:srgbClr val="F1F1F1"/>
                </a:solidFill>
                <a:latin typeface="Arial"/>
                <a:cs typeface="Arial"/>
              </a:rPr>
              <a:t>2006)</a:t>
            </a:r>
            <a:endParaRPr sz="900">
              <a:latin typeface="Arial"/>
              <a:cs typeface="Arial"/>
            </a:endParaRPr>
          </a:p>
        </p:txBody>
      </p:sp>
      <p:sp>
        <p:nvSpPr>
          <p:cNvPr id="7" name="object 7"/>
          <p:cNvSpPr/>
          <p:nvPr/>
        </p:nvSpPr>
        <p:spPr>
          <a:xfrm>
            <a:off x="335279" y="2508504"/>
            <a:ext cx="1984438" cy="510540"/>
          </a:xfrm>
          <a:prstGeom prst="rect">
            <a:avLst/>
          </a:prstGeom>
          <a:blipFill>
            <a:blip r:embed="rId3" cstate="print"/>
            <a:stretch>
              <a:fillRect/>
            </a:stretch>
          </a:blipFill>
        </p:spPr>
        <p:txBody>
          <a:bodyPr wrap="square" lIns="0" tIns="0" rIns="0" bIns="0" rtlCol="0"/>
          <a:lstStyle/>
          <a:p>
            <a:endParaRPr/>
          </a:p>
        </p:txBody>
      </p:sp>
      <p:sp>
        <p:nvSpPr>
          <p:cNvPr id="8" name="object 8"/>
          <p:cNvSpPr txBox="1"/>
          <p:nvPr/>
        </p:nvSpPr>
        <p:spPr>
          <a:xfrm>
            <a:off x="3234823" y="7303973"/>
            <a:ext cx="3589020" cy="135890"/>
          </a:xfrm>
          <a:prstGeom prst="rect">
            <a:avLst/>
          </a:prstGeom>
        </p:spPr>
        <p:txBody>
          <a:bodyPr vert="horz" wrap="square" lIns="0" tIns="0" rIns="0" bIns="0" rtlCol="0">
            <a:spAutoFit/>
          </a:bodyPr>
          <a:lstStyle/>
          <a:p>
            <a:pPr marL="12700">
              <a:lnSpc>
                <a:spcPct val="100000"/>
              </a:lnSpc>
            </a:pPr>
            <a:r>
              <a:rPr sz="800" spc="-5" dirty="0">
                <a:latin typeface="Arial"/>
                <a:cs typeface="Arial"/>
              </a:rPr>
              <a:t>UNT Dallas </a:t>
            </a:r>
            <a:r>
              <a:rPr sz="800" dirty="0">
                <a:latin typeface="Arial"/>
                <a:cs typeface="Arial"/>
              </a:rPr>
              <a:t>School </a:t>
            </a:r>
            <a:r>
              <a:rPr sz="800" spc="-5" dirty="0">
                <a:latin typeface="Arial"/>
                <a:cs typeface="Arial"/>
              </a:rPr>
              <a:t>Counselor </a:t>
            </a:r>
            <a:r>
              <a:rPr sz="800" dirty="0">
                <a:latin typeface="Arial"/>
                <a:cs typeface="Arial"/>
              </a:rPr>
              <a:t>Site Supervisor/Adjunct/Obervator</a:t>
            </a:r>
            <a:r>
              <a:rPr sz="800" spc="-80" dirty="0">
                <a:latin typeface="Arial"/>
                <a:cs typeface="Arial"/>
              </a:rPr>
              <a:t> </a:t>
            </a:r>
            <a:r>
              <a:rPr sz="800" dirty="0">
                <a:latin typeface="Arial"/>
                <a:cs typeface="Arial"/>
              </a:rPr>
              <a:t>Training4/614</a:t>
            </a:r>
            <a:endParaRPr sz="800">
              <a:latin typeface="Arial"/>
              <a:cs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1684020"/>
            <a:ext cx="2841625" cy="4398645"/>
          </a:xfrm>
          <a:custGeom>
            <a:avLst/>
            <a:gdLst/>
            <a:ahLst/>
            <a:cxnLst/>
            <a:rect l="l" t="t" r="r" b="b"/>
            <a:pathLst>
              <a:path w="2841625" h="4398645">
                <a:moveTo>
                  <a:pt x="0" y="0"/>
                </a:moveTo>
                <a:lnTo>
                  <a:pt x="0" y="4398263"/>
                </a:lnTo>
                <a:lnTo>
                  <a:pt x="2841117" y="4398263"/>
                </a:lnTo>
                <a:lnTo>
                  <a:pt x="2841117" y="0"/>
                </a:lnTo>
                <a:lnTo>
                  <a:pt x="0" y="0"/>
                </a:lnTo>
                <a:close/>
              </a:path>
            </a:pathLst>
          </a:custGeom>
          <a:solidFill>
            <a:srgbClr val="40BAD2"/>
          </a:solidFill>
        </p:spPr>
        <p:txBody>
          <a:bodyPr wrap="square" lIns="0" tIns="0" rIns="0" bIns="0" rtlCol="0"/>
          <a:lstStyle/>
          <a:p>
            <a:endParaRPr/>
          </a:p>
        </p:txBody>
      </p:sp>
      <p:sp>
        <p:nvSpPr>
          <p:cNvPr id="3" name="object 3"/>
          <p:cNvSpPr/>
          <p:nvPr/>
        </p:nvSpPr>
        <p:spPr>
          <a:xfrm>
            <a:off x="9748266" y="1684020"/>
            <a:ext cx="310133" cy="4398264"/>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383715" y="3250260"/>
            <a:ext cx="2078989" cy="1275715"/>
          </a:xfrm>
          <a:prstGeom prst="rect">
            <a:avLst/>
          </a:prstGeom>
        </p:spPr>
        <p:txBody>
          <a:bodyPr vert="horz" wrap="square" lIns="0" tIns="0" rIns="0" bIns="0" rtlCol="0">
            <a:spAutoFit/>
          </a:bodyPr>
          <a:lstStyle/>
          <a:p>
            <a:pPr marL="12065" marR="5080" indent="1905" algn="ctr">
              <a:lnSpc>
                <a:spcPct val="91000"/>
              </a:lnSpc>
            </a:pPr>
            <a:r>
              <a:rPr sz="2950" spc="-40" dirty="0">
                <a:solidFill>
                  <a:srgbClr val="FFFFFF"/>
                </a:solidFill>
                <a:latin typeface="Comic Sans MS"/>
                <a:cs typeface="Comic Sans MS"/>
              </a:rPr>
              <a:t>The  </a:t>
            </a:r>
            <a:r>
              <a:rPr sz="2950" spc="-50" dirty="0">
                <a:solidFill>
                  <a:srgbClr val="FFFFFF"/>
                </a:solidFill>
                <a:latin typeface="Comic Sans MS"/>
                <a:cs typeface="Comic Sans MS"/>
              </a:rPr>
              <a:t>Supervisory  </a:t>
            </a:r>
            <a:r>
              <a:rPr sz="2950" spc="-45" dirty="0">
                <a:solidFill>
                  <a:srgbClr val="FFFFFF"/>
                </a:solidFill>
                <a:latin typeface="Comic Sans MS"/>
                <a:cs typeface="Comic Sans MS"/>
              </a:rPr>
              <a:t>Relationship</a:t>
            </a:r>
            <a:endParaRPr sz="2950">
              <a:latin typeface="Comic Sans MS"/>
              <a:cs typeface="Comic Sans MS"/>
            </a:endParaRPr>
          </a:p>
        </p:txBody>
      </p:sp>
      <p:sp>
        <p:nvSpPr>
          <p:cNvPr id="5" name="object 5"/>
          <p:cNvSpPr/>
          <p:nvPr/>
        </p:nvSpPr>
        <p:spPr>
          <a:xfrm>
            <a:off x="3534917" y="2575560"/>
            <a:ext cx="4527803" cy="3394709"/>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4876038" y="1729739"/>
            <a:ext cx="1983092" cy="511301"/>
          </a:xfrm>
          <a:prstGeom prst="rect">
            <a:avLst/>
          </a:prstGeom>
          <a:blipFill>
            <a:blip r:embed="rId4" cstate="print"/>
            <a:stretch>
              <a:fillRect/>
            </a:stretch>
          </a:blipFill>
        </p:spPr>
        <p:txBody>
          <a:bodyPr wrap="square" lIns="0" tIns="0" rIns="0" bIns="0" rtlCol="0"/>
          <a:lstStyle/>
          <a:p>
            <a:endParaRPr/>
          </a:p>
        </p:txBody>
      </p:sp>
      <p:sp>
        <p:nvSpPr>
          <p:cNvPr id="7" name="object 7"/>
          <p:cNvSpPr txBox="1"/>
          <p:nvPr/>
        </p:nvSpPr>
        <p:spPr>
          <a:xfrm>
            <a:off x="3618991" y="6145021"/>
            <a:ext cx="5111750" cy="172085"/>
          </a:xfrm>
          <a:prstGeom prst="rect">
            <a:avLst/>
          </a:prstGeom>
        </p:spPr>
        <p:txBody>
          <a:bodyPr vert="horz" wrap="square" lIns="0" tIns="0" rIns="0" bIns="0" rtlCol="0">
            <a:spAutoFit/>
          </a:bodyPr>
          <a:lstStyle/>
          <a:p>
            <a:pPr marL="12700">
              <a:lnSpc>
                <a:spcPct val="100000"/>
              </a:lnSpc>
            </a:pPr>
            <a:r>
              <a:rPr sz="950" spc="-50" dirty="0">
                <a:solidFill>
                  <a:srgbClr val="F1F1F1"/>
                </a:solidFill>
                <a:latin typeface="Arial"/>
                <a:cs typeface="Arial"/>
              </a:rPr>
              <a:t>UNT</a:t>
            </a:r>
            <a:r>
              <a:rPr sz="950" spc="-70" dirty="0">
                <a:solidFill>
                  <a:srgbClr val="F1F1F1"/>
                </a:solidFill>
                <a:latin typeface="Arial"/>
                <a:cs typeface="Arial"/>
              </a:rPr>
              <a:t> </a:t>
            </a:r>
            <a:r>
              <a:rPr sz="950" spc="-50" dirty="0">
                <a:solidFill>
                  <a:srgbClr val="F1F1F1"/>
                </a:solidFill>
                <a:latin typeface="Arial"/>
                <a:cs typeface="Arial"/>
              </a:rPr>
              <a:t>Dallas</a:t>
            </a:r>
            <a:r>
              <a:rPr sz="950" spc="-70" dirty="0">
                <a:solidFill>
                  <a:srgbClr val="F1F1F1"/>
                </a:solidFill>
                <a:latin typeface="Arial"/>
                <a:cs typeface="Arial"/>
              </a:rPr>
              <a:t> </a:t>
            </a:r>
            <a:r>
              <a:rPr sz="950" spc="-25" dirty="0">
                <a:solidFill>
                  <a:srgbClr val="F1F1F1"/>
                </a:solidFill>
                <a:latin typeface="Arial"/>
                <a:cs typeface="Arial"/>
              </a:rPr>
              <a:t>Internship</a:t>
            </a:r>
            <a:r>
              <a:rPr sz="950" spc="-80" dirty="0">
                <a:solidFill>
                  <a:srgbClr val="F1F1F1"/>
                </a:solidFill>
                <a:latin typeface="Arial"/>
                <a:cs typeface="Arial"/>
              </a:rPr>
              <a:t> </a:t>
            </a:r>
            <a:r>
              <a:rPr sz="950" spc="-45" dirty="0">
                <a:solidFill>
                  <a:srgbClr val="F1F1F1"/>
                </a:solidFill>
                <a:latin typeface="Arial"/>
                <a:cs typeface="Arial"/>
              </a:rPr>
              <a:t>Supervisor</a:t>
            </a:r>
            <a:r>
              <a:rPr sz="950" spc="-100" dirty="0">
                <a:solidFill>
                  <a:srgbClr val="F1F1F1"/>
                </a:solidFill>
                <a:latin typeface="Arial"/>
                <a:cs typeface="Arial"/>
              </a:rPr>
              <a:t> </a:t>
            </a:r>
            <a:r>
              <a:rPr sz="950" spc="-20" dirty="0">
                <a:solidFill>
                  <a:srgbClr val="F1F1F1"/>
                </a:solidFill>
                <a:latin typeface="Arial"/>
                <a:cs typeface="Arial"/>
              </a:rPr>
              <a:t>Orientation</a:t>
            </a:r>
            <a:r>
              <a:rPr sz="950" spc="-60" dirty="0">
                <a:solidFill>
                  <a:srgbClr val="F1F1F1"/>
                </a:solidFill>
                <a:latin typeface="Arial"/>
                <a:cs typeface="Arial"/>
              </a:rPr>
              <a:t> </a:t>
            </a:r>
            <a:r>
              <a:rPr sz="950" spc="-5" dirty="0">
                <a:solidFill>
                  <a:srgbClr val="F1F1F1"/>
                </a:solidFill>
                <a:latin typeface="Arial"/>
                <a:cs typeface="Arial"/>
              </a:rPr>
              <a:t>&amp;</a:t>
            </a:r>
            <a:r>
              <a:rPr sz="950" spc="-140" dirty="0">
                <a:solidFill>
                  <a:srgbClr val="F1F1F1"/>
                </a:solidFill>
                <a:latin typeface="Arial"/>
                <a:cs typeface="Arial"/>
              </a:rPr>
              <a:t> </a:t>
            </a:r>
            <a:r>
              <a:rPr sz="950" spc="-35" dirty="0">
                <a:solidFill>
                  <a:srgbClr val="F1F1F1"/>
                </a:solidFill>
                <a:latin typeface="Arial"/>
                <a:cs typeface="Arial"/>
              </a:rPr>
              <a:t>Training</a:t>
            </a:r>
            <a:r>
              <a:rPr sz="950" spc="-35" dirty="0">
                <a:solidFill>
                  <a:srgbClr val="F1F1F1"/>
                </a:solidFill>
                <a:latin typeface="Arial Unicode MS"/>
                <a:cs typeface="Arial Unicode MS"/>
              </a:rPr>
              <a:t>‐</a:t>
            </a:r>
            <a:r>
              <a:rPr sz="950" spc="-100" dirty="0">
                <a:solidFill>
                  <a:srgbClr val="F1F1F1"/>
                </a:solidFill>
                <a:latin typeface="Arial Unicode MS"/>
                <a:cs typeface="Arial Unicode MS"/>
              </a:rPr>
              <a:t> </a:t>
            </a:r>
            <a:r>
              <a:rPr sz="950" spc="-30" dirty="0">
                <a:solidFill>
                  <a:srgbClr val="F1F1F1"/>
                </a:solidFill>
                <a:latin typeface="Arial"/>
                <a:cs typeface="Arial"/>
              </a:rPr>
              <a:t>Community</a:t>
            </a:r>
            <a:r>
              <a:rPr sz="950" spc="-80" dirty="0">
                <a:solidFill>
                  <a:srgbClr val="F1F1F1"/>
                </a:solidFill>
                <a:latin typeface="Arial"/>
                <a:cs typeface="Arial"/>
              </a:rPr>
              <a:t> </a:t>
            </a:r>
            <a:r>
              <a:rPr sz="950" spc="-50" dirty="0">
                <a:solidFill>
                  <a:srgbClr val="F1F1F1"/>
                </a:solidFill>
                <a:latin typeface="Arial"/>
                <a:cs typeface="Arial"/>
              </a:rPr>
              <a:t>Counseling</a:t>
            </a:r>
            <a:r>
              <a:rPr sz="950" spc="-105" dirty="0">
                <a:solidFill>
                  <a:srgbClr val="F1F1F1"/>
                </a:solidFill>
                <a:latin typeface="Arial"/>
                <a:cs typeface="Arial"/>
              </a:rPr>
              <a:t> </a:t>
            </a:r>
            <a:r>
              <a:rPr sz="950" spc="-60" dirty="0">
                <a:solidFill>
                  <a:srgbClr val="F1F1F1"/>
                </a:solidFill>
                <a:latin typeface="Arial"/>
                <a:cs typeface="Arial"/>
              </a:rPr>
              <a:t>Track</a:t>
            </a:r>
            <a:r>
              <a:rPr sz="950" spc="-65" dirty="0">
                <a:solidFill>
                  <a:srgbClr val="F1F1F1"/>
                </a:solidFill>
                <a:latin typeface="Arial"/>
                <a:cs typeface="Arial"/>
              </a:rPr>
              <a:t> </a:t>
            </a:r>
            <a:r>
              <a:rPr sz="950" spc="-60" dirty="0">
                <a:solidFill>
                  <a:srgbClr val="F1F1F1"/>
                </a:solidFill>
                <a:latin typeface="Arial"/>
                <a:cs typeface="Arial"/>
              </a:rPr>
              <a:t>(2015</a:t>
            </a:r>
            <a:r>
              <a:rPr sz="950" spc="-60" dirty="0">
                <a:solidFill>
                  <a:srgbClr val="F1F1F1"/>
                </a:solidFill>
                <a:latin typeface="Arial Unicode MS"/>
                <a:cs typeface="Arial Unicode MS"/>
              </a:rPr>
              <a:t>‐</a:t>
            </a:r>
            <a:r>
              <a:rPr sz="950" spc="-60" dirty="0">
                <a:solidFill>
                  <a:srgbClr val="F1F1F1"/>
                </a:solidFill>
                <a:latin typeface="Arial"/>
                <a:cs typeface="Arial"/>
              </a:rPr>
              <a:t>2016)</a:t>
            </a:r>
            <a:endParaRPr sz="950">
              <a:latin typeface="Arial"/>
              <a:cs typeface="Arial"/>
            </a:endParaRPr>
          </a:p>
        </p:txBody>
      </p:sp>
      <p:sp>
        <p:nvSpPr>
          <p:cNvPr id="8" name="object 8"/>
          <p:cNvSpPr txBox="1"/>
          <p:nvPr/>
        </p:nvSpPr>
        <p:spPr>
          <a:xfrm>
            <a:off x="3234823" y="7303973"/>
            <a:ext cx="3589020" cy="135890"/>
          </a:xfrm>
          <a:prstGeom prst="rect">
            <a:avLst/>
          </a:prstGeom>
        </p:spPr>
        <p:txBody>
          <a:bodyPr vert="horz" wrap="square" lIns="0" tIns="0" rIns="0" bIns="0" rtlCol="0">
            <a:spAutoFit/>
          </a:bodyPr>
          <a:lstStyle/>
          <a:p>
            <a:pPr marL="12700">
              <a:lnSpc>
                <a:spcPct val="100000"/>
              </a:lnSpc>
            </a:pPr>
            <a:r>
              <a:rPr sz="800" spc="-5" dirty="0">
                <a:latin typeface="Arial"/>
                <a:cs typeface="Arial"/>
              </a:rPr>
              <a:t>UNT Dallas </a:t>
            </a:r>
            <a:r>
              <a:rPr sz="800" dirty="0">
                <a:latin typeface="Arial"/>
                <a:cs typeface="Arial"/>
              </a:rPr>
              <a:t>School </a:t>
            </a:r>
            <a:r>
              <a:rPr sz="800" spc="-5" dirty="0">
                <a:latin typeface="Arial"/>
                <a:cs typeface="Arial"/>
              </a:rPr>
              <a:t>Counselor </a:t>
            </a:r>
            <a:r>
              <a:rPr sz="800" dirty="0">
                <a:latin typeface="Arial"/>
                <a:cs typeface="Arial"/>
              </a:rPr>
              <a:t>Site Supervisor/Adjunct/Obervator</a:t>
            </a:r>
            <a:r>
              <a:rPr sz="800" spc="-80" dirty="0">
                <a:latin typeface="Arial"/>
                <a:cs typeface="Arial"/>
              </a:rPr>
              <a:t> </a:t>
            </a:r>
            <a:r>
              <a:rPr sz="800" dirty="0">
                <a:latin typeface="Arial"/>
                <a:cs typeface="Arial"/>
              </a:rPr>
              <a:t>Training4/615</a:t>
            </a:r>
            <a:endParaRPr sz="80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1146555"/>
            <a:ext cx="10058400" cy="5657850"/>
          </a:xfrm>
          <a:custGeom>
            <a:avLst/>
            <a:gdLst/>
            <a:ahLst/>
            <a:cxnLst/>
            <a:rect l="l" t="t" r="r" b="b"/>
            <a:pathLst>
              <a:path w="10058400" h="5657850">
                <a:moveTo>
                  <a:pt x="0" y="0"/>
                </a:moveTo>
                <a:lnTo>
                  <a:pt x="0" y="5657850"/>
                </a:lnTo>
                <a:lnTo>
                  <a:pt x="10058019" y="5657850"/>
                </a:lnTo>
                <a:lnTo>
                  <a:pt x="10058019" y="0"/>
                </a:lnTo>
                <a:lnTo>
                  <a:pt x="0" y="0"/>
                </a:lnTo>
                <a:close/>
              </a:path>
            </a:pathLst>
          </a:custGeom>
          <a:solidFill>
            <a:srgbClr val="00B050"/>
          </a:solidFill>
        </p:spPr>
        <p:txBody>
          <a:bodyPr wrap="square" lIns="0" tIns="0" rIns="0" bIns="0" rtlCol="0"/>
          <a:lstStyle/>
          <a:p>
            <a:endParaRPr/>
          </a:p>
        </p:txBody>
      </p:sp>
      <p:sp>
        <p:nvSpPr>
          <p:cNvPr id="3" name="object 3"/>
          <p:cNvSpPr/>
          <p:nvPr/>
        </p:nvSpPr>
        <p:spPr>
          <a:xfrm>
            <a:off x="380" y="1684020"/>
            <a:ext cx="2841625" cy="4398645"/>
          </a:xfrm>
          <a:custGeom>
            <a:avLst/>
            <a:gdLst/>
            <a:ahLst/>
            <a:cxnLst/>
            <a:rect l="l" t="t" r="r" b="b"/>
            <a:pathLst>
              <a:path w="2841625" h="4398645">
                <a:moveTo>
                  <a:pt x="0" y="0"/>
                </a:moveTo>
                <a:lnTo>
                  <a:pt x="0" y="4398263"/>
                </a:lnTo>
                <a:lnTo>
                  <a:pt x="2841117" y="4398263"/>
                </a:lnTo>
                <a:lnTo>
                  <a:pt x="2841117" y="0"/>
                </a:lnTo>
                <a:lnTo>
                  <a:pt x="0" y="0"/>
                </a:lnTo>
                <a:close/>
              </a:path>
            </a:pathLst>
          </a:custGeom>
          <a:solidFill>
            <a:srgbClr val="40BAD2"/>
          </a:solidFill>
        </p:spPr>
        <p:txBody>
          <a:bodyPr wrap="square" lIns="0" tIns="0" rIns="0" bIns="0" rtlCol="0"/>
          <a:lstStyle/>
          <a:p>
            <a:endParaRPr/>
          </a:p>
        </p:txBody>
      </p:sp>
      <p:sp>
        <p:nvSpPr>
          <p:cNvPr id="4" name="object 4"/>
          <p:cNvSpPr/>
          <p:nvPr/>
        </p:nvSpPr>
        <p:spPr>
          <a:xfrm>
            <a:off x="9748266" y="1684020"/>
            <a:ext cx="310133" cy="4398264"/>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271525" y="3612134"/>
            <a:ext cx="1455420" cy="484505"/>
          </a:xfrm>
          <a:prstGeom prst="rect">
            <a:avLst/>
          </a:prstGeom>
        </p:spPr>
        <p:txBody>
          <a:bodyPr vert="horz" wrap="square" lIns="0" tIns="0" rIns="0" bIns="0" rtlCol="0">
            <a:spAutoFit/>
          </a:bodyPr>
          <a:lstStyle/>
          <a:p>
            <a:pPr marL="12700">
              <a:lnSpc>
                <a:spcPct val="100000"/>
              </a:lnSpc>
            </a:pPr>
            <a:r>
              <a:rPr sz="2950" spc="-135" dirty="0">
                <a:solidFill>
                  <a:srgbClr val="FFFFFF"/>
                </a:solidFill>
                <a:latin typeface="Arial"/>
                <a:cs typeface="Arial"/>
              </a:rPr>
              <a:t>Overview</a:t>
            </a:r>
            <a:endParaRPr sz="2950">
              <a:latin typeface="Arial"/>
              <a:cs typeface="Arial"/>
            </a:endParaRPr>
          </a:p>
        </p:txBody>
      </p:sp>
      <p:sp>
        <p:nvSpPr>
          <p:cNvPr id="6" name="object 6"/>
          <p:cNvSpPr txBox="1"/>
          <p:nvPr/>
        </p:nvSpPr>
        <p:spPr>
          <a:xfrm>
            <a:off x="3253994" y="2195829"/>
            <a:ext cx="2670810" cy="3505835"/>
          </a:xfrm>
          <a:prstGeom prst="rect">
            <a:avLst/>
          </a:prstGeom>
        </p:spPr>
        <p:txBody>
          <a:bodyPr vert="horz" wrap="square" lIns="0" tIns="0" rIns="0" bIns="0" rtlCol="0">
            <a:spAutoFit/>
          </a:bodyPr>
          <a:lstStyle/>
          <a:p>
            <a:pPr marL="12700">
              <a:lnSpc>
                <a:spcPct val="100000"/>
              </a:lnSpc>
            </a:pPr>
            <a:r>
              <a:rPr sz="2300" u="heavy" spc="-20" dirty="0">
                <a:solidFill>
                  <a:srgbClr val="FFFFFF"/>
                </a:solidFill>
                <a:latin typeface="Arial"/>
                <a:cs typeface="Arial"/>
              </a:rPr>
              <a:t>Orientation</a:t>
            </a:r>
            <a:endParaRPr sz="2300">
              <a:latin typeface="Arial"/>
              <a:cs typeface="Arial"/>
            </a:endParaRPr>
          </a:p>
          <a:p>
            <a:pPr marL="163830" indent="-151130">
              <a:lnSpc>
                <a:spcPct val="100000"/>
              </a:lnSpc>
              <a:spcBef>
                <a:spcPts val="835"/>
              </a:spcBef>
              <a:buClr>
                <a:srgbClr val="40BAD2"/>
              </a:buClr>
              <a:buFont typeface="Wingdings 2"/>
              <a:buChar char=""/>
              <a:tabLst>
                <a:tab pos="163830" algn="l"/>
              </a:tabLst>
            </a:pPr>
            <a:r>
              <a:rPr sz="1650" spc="-15" dirty="0">
                <a:solidFill>
                  <a:srgbClr val="FFFFFF"/>
                </a:solidFill>
                <a:latin typeface="Arial"/>
                <a:cs typeface="Arial"/>
              </a:rPr>
              <a:t>Introduction</a:t>
            </a:r>
            <a:r>
              <a:rPr sz="1650" spc="-165" dirty="0">
                <a:solidFill>
                  <a:srgbClr val="FFFFFF"/>
                </a:solidFill>
                <a:latin typeface="Arial"/>
                <a:cs typeface="Arial"/>
              </a:rPr>
              <a:t> </a:t>
            </a:r>
            <a:r>
              <a:rPr sz="1650" spc="35" dirty="0">
                <a:solidFill>
                  <a:srgbClr val="FFFFFF"/>
                </a:solidFill>
                <a:latin typeface="Arial"/>
                <a:cs typeface="Arial"/>
              </a:rPr>
              <a:t>to</a:t>
            </a:r>
            <a:r>
              <a:rPr sz="1650" spc="-200" dirty="0">
                <a:solidFill>
                  <a:srgbClr val="FFFFFF"/>
                </a:solidFill>
                <a:latin typeface="Arial"/>
                <a:cs typeface="Arial"/>
              </a:rPr>
              <a:t> </a:t>
            </a:r>
            <a:r>
              <a:rPr sz="1650" spc="-75" dirty="0">
                <a:solidFill>
                  <a:srgbClr val="FFFFFF"/>
                </a:solidFill>
                <a:latin typeface="Arial"/>
                <a:cs typeface="Arial"/>
              </a:rPr>
              <a:t>UNT</a:t>
            </a:r>
            <a:r>
              <a:rPr sz="1650" spc="-160" dirty="0">
                <a:solidFill>
                  <a:srgbClr val="FFFFFF"/>
                </a:solidFill>
                <a:latin typeface="Arial"/>
                <a:cs typeface="Arial"/>
              </a:rPr>
              <a:t> </a:t>
            </a:r>
            <a:r>
              <a:rPr sz="1650" spc="-75" dirty="0">
                <a:solidFill>
                  <a:srgbClr val="FFFFFF"/>
                </a:solidFill>
                <a:latin typeface="Arial"/>
                <a:cs typeface="Arial"/>
              </a:rPr>
              <a:t>Dallas</a:t>
            </a:r>
            <a:endParaRPr sz="1650">
              <a:latin typeface="Arial"/>
              <a:cs typeface="Arial"/>
            </a:endParaRPr>
          </a:p>
          <a:p>
            <a:pPr marL="163195" indent="-150495">
              <a:lnSpc>
                <a:spcPct val="100000"/>
              </a:lnSpc>
              <a:spcBef>
                <a:spcPts val="790"/>
              </a:spcBef>
              <a:buClr>
                <a:srgbClr val="40BAD2"/>
              </a:buClr>
              <a:buFont typeface="Wingdings 2"/>
              <a:buChar char=""/>
              <a:tabLst>
                <a:tab pos="163830" algn="l"/>
              </a:tabLst>
            </a:pPr>
            <a:r>
              <a:rPr sz="1650" spc="-15" dirty="0">
                <a:solidFill>
                  <a:srgbClr val="FFFFFF"/>
                </a:solidFill>
                <a:latin typeface="Arial"/>
                <a:cs typeface="Arial"/>
              </a:rPr>
              <a:t>Introduction</a:t>
            </a:r>
            <a:r>
              <a:rPr sz="1650" spc="-155" dirty="0">
                <a:solidFill>
                  <a:srgbClr val="FFFFFF"/>
                </a:solidFill>
                <a:latin typeface="Arial"/>
                <a:cs typeface="Arial"/>
              </a:rPr>
              <a:t> </a:t>
            </a:r>
            <a:r>
              <a:rPr sz="1650" spc="10" dirty="0">
                <a:solidFill>
                  <a:srgbClr val="FFFFFF"/>
                </a:solidFill>
                <a:latin typeface="Arial"/>
                <a:cs typeface="Arial"/>
              </a:rPr>
              <a:t>of</a:t>
            </a:r>
            <a:r>
              <a:rPr sz="1650" spc="-155" dirty="0">
                <a:solidFill>
                  <a:srgbClr val="FFFFFF"/>
                </a:solidFill>
                <a:latin typeface="Arial"/>
                <a:cs typeface="Arial"/>
              </a:rPr>
              <a:t> </a:t>
            </a:r>
            <a:r>
              <a:rPr sz="1650" spc="-15" dirty="0">
                <a:solidFill>
                  <a:srgbClr val="FFFFFF"/>
                </a:solidFill>
                <a:latin typeface="Arial"/>
                <a:cs typeface="Arial"/>
              </a:rPr>
              <a:t>the</a:t>
            </a:r>
            <a:r>
              <a:rPr sz="1650" spc="-130" dirty="0">
                <a:solidFill>
                  <a:srgbClr val="FFFFFF"/>
                </a:solidFill>
                <a:latin typeface="Arial"/>
                <a:cs typeface="Arial"/>
              </a:rPr>
              <a:t> </a:t>
            </a:r>
            <a:r>
              <a:rPr sz="1650" spc="-60" dirty="0">
                <a:solidFill>
                  <a:srgbClr val="FFFFFF"/>
                </a:solidFill>
                <a:latin typeface="Arial"/>
                <a:cs typeface="Arial"/>
              </a:rPr>
              <a:t>Faculty</a:t>
            </a:r>
            <a:endParaRPr sz="1650">
              <a:latin typeface="Arial"/>
              <a:cs typeface="Arial"/>
            </a:endParaRPr>
          </a:p>
          <a:p>
            <a:pPr marL="163195" indent="-150495">
              <a:lnSpc>
                <a:spcPct val="100000"/>
              </a:lnSpc>
              <a:spcBef>
                <a:spcPts val="790"/>
              </a:spcBef>
              <a:buClr>
                <a:srgbClr val="40BAD2"/>
              </a:buClr>
              <a:buFont typeface="Wingdings 2"/>
              <a:buChar char=""/>
              <a:tabLst>
                <a:tab pos="163830" algn="l"/>
              </a:tabLst>
            </a:pPr>
            <a:r>
              <a:rPr sz="1650" spc="-50" dirty="0">
                <a:solidFill>
                  <a:srgbClr val="FFFFFF"/>
                </a:solidFill>
                <a:latin typeface="Arial"/>
                <a:cs typeface="Arial"/>
              </a:rPr>
              <a:t>Program </a:t>
            </a:r>
            <a:r>
              <a:rPr sz="1650" spc="-60" dirty="0">
                <a:solidFill>
                  <a:srgbClr val="FFFFFF"/>
                </a:solidFill>
                <a:latin typeface="Arial"/>
                <a:cs typeface="Arial"/>
              </a:rPr>
              <a:t>Mission </a:t>
            </a:r>
            <a:r>
              <a:rPr sz="1650" dirty="0">
                <a:solidFill>
                  <a:srgbClr val="FFFFFF"/>
                </a:solidFill>
                <a:latin typeface="Arial"/>
                <a:cs typeface="Arial"/>
              </a:rPr>
              <a:t>&amp;</a:t>
            </a:r>
            <a:r>
              <a:rPr sz="1650" spc="-365" dirty="0">
                <a:solidFill>
                  <a:srgbClr val="FFFFFF"/>
                </a:solidFill>
                <a:latin typeface="Arial"/>
                <a:cs typeface="Arial"/>
              </a:rPr>
              <a:t> </a:t>
            </a:r>
            <a:r>
              <a:rPr sz="1650" spc="-40" dirty="0">
                <a:solidFill>
                  <a:srgbClr val="FFFFFF"/>
                </a:solidFill>
                <a:latin typeface="Arial"/>
                <a:cs typeface="Arial"/>
              </a:rPr>
              <a:t>Structure</a:t>
            </a:r>
            <a:endParaRPr sz="1650">
              <a:latin typeface="Arial"/>
              <a:cs typeface="Arial"/>
            </a:endParaRPr>
          </a:p>
          <a:p>
            <a:pPr marL="163830" marR="309880" indent="-151130">
              <a:lnSpc>
                <a:spcPts val="1780"/>
              </a:lnSpc>
              <a:spcBef>
                <a:spcPts val="1015"/>
              </a:spcBef>
              <a:buClr>
                <a:srgbClr val="40BAD2"/>
              </a:buClr>
              <a:buFont typeface="Wingdings 2"/>
              <a:buChar char=""/>
              <a:tabLst>
                <a:tab pos="163830" algn="l"/>
              </a:tabLst>
            </a:pPr>
            <a:r>
              <a:rPr sz="1650" spc="-95" dirty="0">
                <a:solidFill>
                  <a:srgbClr val="FFFFFF"/>
                </a:solidFill>
                <a:latin typeface="Arial"/>
                <a:cs typeface="Arial"/>
              </a:rPr>
              <a:t>Goals</a:t>
            </a:r>
            <a:r>
              <a:rPr sz="1650" spc="-165" dirty="0">
                <a:solidFill>
                  <a:srgbClr val="FFFFFF"/>
                </a:solidFill>
                <a:latin typeface="Arial"/>
                <a:cs typeface="Arial"/>
              </a:rPr>
              <a:t> </a:t>
            </a:r>
            <a:r>
              <a:rPr sz="1650" dirty="0">
                <a:solidFill>
                  <a:srgbClr val="FFFFFF"/>
                </a:solidFill>
                <a:latin typeface="Arial"/>
                <a:cs typeface="Arial"/>
              </a:rPr>
              <a:t>&amp;</a:t>
            </a:r>
            <a:r>
              <a:rPr sz="1650" spc="-150" dirty="0">
                <a:solidFill>
                  <a:srgbClr val="FFFFFF"/>
                </a:solidFill>
                <a:latin typeface="Arial"/>
                <a:cs typeface="Arial"/>
              </a:rPr>
              <a:t> </a:t>
            </a:r>
            <a:r>
              <a:rPr sz="1650" spc="-95" dirty="0">
                <a:solidFill>
                  <a:srgbClr val="FFFFFF"/>
                </a:solidFill>
                <a:latin typeface="Arial"/>
                <a:cs typeface="Arial"/>
              </a:rPr>
              <a:t>Purposes</a:t>
            </a:r>
            <a:r>
              <a:rPr sz="1650" spc="-135" dirty="0">
                <a:solidFill>
                  <a:srgbClr val="FFFFFF"/>
                </a:solidFill>
                <a:latin typeface="Arial"/>
                <a:cs typeface="Arial"/>
              </a:rPr>
              <a:t> </a:t>
            </a:r>
            <a:r>
              <a:rPr sz="1650" spc="10" dirty="0">
                <a:solidFill>
                  <a:srgbClr val="FFFFFF"/>
                </a:solidFill>
                <a:latin typeface="Arial"/>
                <a:cs typeface="Arial"/>
              </a:rPr>
              <a:t>of</a:t>
            </a:r>
            <a:r>
              <a:rPr sz="1650" spc="-155" dirty="0">
                <a:solidFill>
                  <a:srgbClr val="FFFFFF"/>
                </a:solidFill>
                <a:latin typeface="Arial"/>
                <a:cs typeface="Arial"/>
              </a:rPr>
              <a:t> </a:t>
            </a:r>
            <a:r>
              <a:rPr sz="1650" spc="-55" dirty="0">
                <a:solidFill>
                  <a:srgbClr val="FFFFFF"/>
                </a:solidFill>
                <a:latin typeface="Arial"/>
                <a:cs typeface="Arial"/>
              </a:rPr>
              <a:t>Field  Placement</a:t>
            </a:r>
            <a:endParaRPr sz="1650">
              <a:latin typeface="Arial"/>
              <a:cs typeface="Arial"/>
            </a:endParaRPr>
          </a:p>
          <a:p>
            <a:pPr marL="163830" indent="-151130">
              <a:lnSpc>
                <a:spcPct val="100000"/>
              </a:lnSpc>
              <a:spcBef>
                <a:spcPts val="760"/>
              </a:spcBef>
              <a:buClr>
                <a:srgbClr val="40BAD2"/>
              </a:buClr>
              <a:buFont typeface="Wingdings 2"/>
              <a:buChar char=""/>
              <a:tabLst>
                <a:tab pos="164465" algn="l"/>
              </a:tabLst>
            </a:pPr>
            <a:r>
              <a:rPr sz="1650" spc="-55" dirty="0">
                <a:solidFill>
                  <a:srgbClr val="FFFFFF"/>
                </a:solidFill>
                <a:latin typeface="Arial"/>
                <a:cs typeface="Arial"/>
              </a:rPr>
              <a:t>Field Placement</a:t>
            </a:r>
            <a:r>
              <a:rPr sz="1650" spc="-315" dirty="0">
                <a:solidFill>
                  <a:srgbClr val="FFFFFF"/>
                </a:solidFill>
                <a:latin typeface="Arial"/>
                <a:cs typeface="Arial"/>
              </a:rPr>
              <a:t> </a:t>
            </a:r>
            <a:r>
              <a:rPr sz="1650" spc="-65" dirty="0">
                <a:solidFill>
                  <a:srgbClr val="FFFFFF"/>
                </a:solidFill>
                <a:latin typeface="Arial"/>
                <a:cs typeface="Arial"/>
              </a:rPr>
              <a:t>Standards</a:t>
            </a:r>
            <a:endParaRPr sz="1650">
              <a:latin typeface="Arial"/>
              <a:cs typeface="Arial"/>
            </a:endParaRPr>
          </a:p>
          <a:p>
            <a:pPr marL="578485" lvl="1" indent="-150495">
              <a:lnSpc>
                <a:spcPct val="100000"/>
              </a:lnSpc>
              <a:spcBef>
                <a:spcPts val="110"/>
              </a:spcBef>
              <a:buClr>
                <a:srgbClr val="40BAD2"/>
              </a:buClr>
              <a:buFont typeface="Wingdings 2"/>
              <a:buChar char=""/>
              <a:tabLst>
                <a:tab pos="579120" algn="l"/>
              </a:tabLst>
            </a:pPr>
            <a:r>
              <a:rPr sz="1450" spc="-10" dirty="0">
                <a:solidFill>
                  <a:srgbClr val="FFFFFF"/>
                </a:solidFill>
                <a:latin typeface="Arial"/>
                <a:cs typeface="Arial"/>
              </a:rPr>
              <a:t>Department </a:t>
            </a:r>
            <a:r>
              <a:rPr sz="1450" spc="-45" dirty="0">
                <a:solidFill>
                  <a:srgbClr val="FFFFFF"/>
                </a:solidFill>
                <a:latin typeface="Arial"/>
                <a:cs typeface="Arial"/>
              </a:rPr>
              <a:t>Policy</a:t>
            </a:r>
            <a:r>
              <a:rPr sz="1450" spc="-270" dirty="0">
                <a:solidFill>
                  <a:srgbClr val="FFFFFF"/>
                </a:solidFill>
                <a:latin typeface="Arial"/>
                <a:cs typeface="Arial"/>
              </a:rPr>
              <a:t> </a:t>
            </a:r>
            <a:r>
              <a:rPr sz="1450" spc="25" dirty="0">
                <a:solidFill>
                  <a:srgbClr val="FFFFFF"/>
                </a:solidFill>
                <a:latin typeface="Arial"/>
                <a:cs typeface="Arial"/>
              </a:rPr>
              <a:t>&amp;</a:t>
            </a:r>
            <a:endParaRPr sz="1450">
              <a:latin typeface="Arial"/>
              <a:cs typeface="Arial"/>
            </a:endParaRPr>
          </a:p>
          <a:p>
            <a:pPr marL="179070">
              <a:lnSpc>
                <a:spcPct val="100000"/>
              </a:lnSpc>
              <a:spcBef>
                <a:spcPts val="1040"/>
              </a:spcBef>
            </a:pPr>
            <a:r>
              <a:rPr sz="1450" spc="-55" dirty="0">
                <a:solidFill>
                  <a:srgbClr val="FFFFFF"/>
                </a:solidFill>
                <a:latin typeface="Arial"/>
                <a:cs typeface="Arial"/>
              </a:rPr>
              <a:t>Procedures</a:t>
            </a:r>
            <a:endParaRPr sz="1450">
              <a:latin typeface="Arial"/>
              <a:cs typeface="Arial"/>
            </a:endParaRPr>
          </a:p>
          <a:p>
            <a:pPr marL="179070" marR="142240" indent="-151130">
              <a:lnSpc>
                <a:spcPts val="2100"/>
              </a:lnSpc>
              <a:spcBef>
                <a:spcPts val="105"/>
              </a:spcBef>
            </a:pPr>
            <a:r>
              <a:rPr sz="1450" spc="-120" dirty="0">
                <a:solidFill>
                  <a:srgbClr val="40BAD2"/>
                </a:solidFill>
                <a:latin typeface="Wingdings 2"/>
                <a:cs typeface="Wingdings 2"/>
              </a:rPr>
              <a:t></a:t>
            </a:r>
            <a:r>
              <a:rPr sz="1450" spc="-120" dirty="0">
                <a:solidFill>
                  <a:srgbClr val="FFFFFF"/>
                </a:solidFill>
                <a:latin typeface="Arial"/>
                <a:cs typeface="Arial"/>
              </a:rPr>
              <a:t>CACREP </a:t>
            </a:r>
            <a:r>
              <a:rPr sz="1450" spc="-45" dirty="0">
                <a:solidFill>
                  <a:srgbClr val="FFFFFF"/>
                </a:solidFill>
                <a:latin typeface="Arial"/>
                <a:cs typeface="Arial"/>
              </a:rPr>
              <a:t>(2009) </a:t>
            </a:r>
            <a:r>
              <a:rPr sz="1450" spc="-20" dirty="0">
                <a:solidFill>
                  <a:srgbClr val="FFFFFF"/>
                </a:solidFill>
                <a:latin typeface="Arial"/>
                <a:cs typeface="Arial"/>
              </a:rPr>
              <a:t>Standar</a:t>
            </a:r>
            <a:r>
              <a:rPr sz="1450" spc="-20" dirty="0">
                <a:solidFill>
                  <a:srgbClr val="FFFFFF"/>
                </a:solidFill>
                <a:latin typeface="Times New Roman"/>
                <a:cs typeface="Times New Roman"/>
              </a:rPr>
              <a:t>ds  </a:t>
            </a:r>
            <a:r>
              <a:rPr sz="1450" spc="-15" dirty="0">
                <a:solidFill>
                  <a:srgbClr val="FFFFFF"/>
                </a:solidFill>
                <a:latin typeface="Times New Roman"/>
                <a:cs typeface="Times New Roman"/>
              </a:rPr>
              <a:t>TEA </a:t>
            </a:r>
            <a:r>
              <a:rPr sz="1450" spc="20" dirty="0">
                <a:solidFill>
                  <a:srgbClr val="FFFFFF"/>
                </a:solidFill>
                <a:latin typeface="Times New Roman"/>
                <a:cs typeface="Times New Roman"/>
              </a:rPr>
              <a:t>Standards </a:t>
            </a:r>
            <a:r>
              <a:rPr sz="1450" spc="45" dirty="0">
                <a:solidFill>
                  <a:srgbClr val="FFFFFF"/>
                </a:solidFill>
                <a:latin typeface="Times New Roman"/>
                <a:cs typeface="Times New Roman"/>
              </a:rPr>
              <a:t>and</a:t>
            </a:r>
            <a:r>
              <a:rPr sz="1450" spc="-160" dirty="0">
                <a:solidFill>
                  <a:srgbClr val="FFFFFF"/>
                </a:solidFill>
                <a:latin typeface="Times New Roman"/>
                <a:cs typeface="Times New Roman"/>
              </a:rPr>
              <a:t> </a:t>
            </a:r>
            <a:r>
              <a:rPr sz="1450" spc="10" dirty="0">
                <a:solidFill>
                  <a:srgbClr val="FFFFFF"/>
                </a:solidFill>
                <a:latin typeface="Times New Roman"/>
                <a:cs typeface="Times New Roman"/>
              </a:rPr>
              <a:t>Guidelines</a:t>
            </a:r>
            <a:endParaRPr sz="1450">
              <a:latin typeface="Times New Roman"/>
              <a:cs typeface="Times New Roman"/>
            </a:endParaRPr>
          </a:p>
        </p:txBody>
      </p:sp>
      <p:sp>
        <p:nvSpPr>
          <p:cNvPr id="7" name="object 7"/>
          <p:cNvSpPr txBox="1">
            <a:spLocks noGrp="1"/>
          </p:cNvSpPr>
          <p:nvPr>
            <p:ph type="title"/>
          </p:nvPr>
        </p:nvSpPr>
        <p:spPr>
          <a:xfrm>
            <a:off x="6513068" y="1966467"/>
            <a:ext cx="2342515" cy="350520"/>
          </a:xfrm>
          <a:prstGeom prst="rect">
            <a:avLst/>
          </a:prstGeom>
        </p:spPr>
        <p:txBody>
          <a:bodyPr vert="horz" wrap="square" lIns="0" tIns="0" rIns="0" bIns="0" rtlCol="0">
            <a:spAutoFit/>
          </a:bodyPr>
          <a:lstStyle/>
          <a:p>
            <a:pPr marL="12700">
              <a:lnSpc>
                <a:spcPct val="100000"/>
              </a:lnSpc>
            </a:pPr>
            <a:r>
              <a:rPr u="heavy" spc="-85" dirty="0"/>
              <a:t>Supervisor</a:t>
            </a:r>
            <a:r>
              <a:rPr u="heavy" spc="-390" dirty="0"/>
              <a:t> </a:t>
            </a:r>
            <a:r>
              <a:rPr u="heavy" spc="-75" dirty="0"/>
              <a:t>Training</a:t>
            </a:r>
          </a:p>
        </p:txBody>
      </p:sp>
      <p:sp>
        <p:nvSpPr>
          <p:cNvPr id="8" name="object 8"/>
          <p:cNvSpPr txBox="1"/>
          <p:nvPr/>
        </p:nvSpPr>
        <p:spPr>
          <a:xfrm>
            <a:off x="6513068" y="2451861"/>
            <a:ext cx="2413635" cy="2946400"/>
          </a:xfrm>
          <a:prstGeom prst="rect">
            <a:avLst/>
          </a:prstGeom>
        </p:spPr>
        <p:txBody>
          <a:bodyPr vert="horz" wrap="square" lIns="0" tIns="0" rIns="0" bIns="0" rtlCol="0">
            <a:spAutoFit/>
          </a:bodyPr>
          <a:lstStyle/>
          <a:p>
            <a:pPr marL="163195" marR="623570" indent="-150495">
              <a:lnSpc>
                <a:spcPts val="1780"/>
              </a:lnSpc>
              <a:buClr>
                <a:srgbClr val="40BAD2"/>
              </a:buClr>
              <a:buFont typeface="Wingdings 2"/>
              <a:buChar char=""/>
              <a:tabLst>
                <a:tab pos="163830" algn="l"/>
              </a:tabLst>
            </a:pPr>
            <a:r>
              <a:rPr sz="1650" spc="-65" dirty="0">
                <a:solidFill>
                  <a:srgbClr val="FFFFFF"/>
                </a:solidFill>
                <a:latin typeface="Arial"/>
                <a:cs typeface="Arial"/>
              </a:rPr>
              <a:t>Supervisor </a:t>
            </a:r>
            <a:r>
              <a:rPr sz="1650" spc="-105" dirty="0">
                <a:solidFill>
                  <a:srgbClr val="FFFFFF"/>
                </a:solidFill>
                <a:latin typeface="Arial"/>
                <a:cs typeface="Arial"/>
              </a:rPr>
              <a:t>Roles</a:t>
            </a:r>
            <a:r>
              <a:rPr sz="1650" spc="-260" dirty="0">
                <a:solidFill>
                  <a:srgbClr val="FFFFFF"/>
                </a:solidFill>
                <a:latin typeface="Arial"/>
                <a:cs typeface="Arial"/>
              </a:rPr>
              <a:t> </a:t>
            </a:r>
            <a:r>
              <a:rPr sz="1650" dirty="0">
                <a:solidFill>
                  <a:srgbClr val="FFFFFF"/>
                </a:solidFill>
                <a:latin typeface="Arial"/>
                <a:cs typeface="Arial"/>
              </a:rPr>
              <a:t>&amp;  </a:t>
            </a:r>
            <a:r>
              <a:rPr sz="1650" spc="-55" dirty="0">
                <a:solidFill>
                  <a:srgbClr val="FFFFFF"/>
                </a:solidFill>
                <a:latin typeface="Arial"/>
                <a:cs typeface="Arial"/>
              </a:rPr>
              <a:t>Responsibilities</a:t>
            </a:r>
            <a:endParaRPr sz="1650">
              <a:latin typeface="Arial"/>
              <a:cs typeface="Arial"/>
            </a:endParaRPr>
          </a:p>
          <a:p>
            <a:pPr marL="163195" marR="596265" indent="-150495">
              <a:lnSpc>
                <a:spcPts val="1780"/>
              </a:lnSpc>
              <a:spcBef>
                <a:spcPts val="990"/>
              </a:spcBef>
              <a:buClr>
                <a:srgbClr val="40BAD2"/>
              </a:buClr>
              <a:buFont typeface="Wingdings 2"/>
              <a:buChar char=""/>
              <a:tabLst>
                <a:tab pos="163830" algn="l"/>
              </a:tabLst>
            </a:pPr>
            <a:r>
              <a:rPr sz="1650" spc="-80" dirty="0">
                <a:solidFill>
                  <a:srgbClr val="FFFFFF"/>
                </a:solidFill>
                <a:latin typeface="Arial"/>
                <a:cs typeface="Arial"/>
              </a:rPr>
              <a:t>Supervisee </a:t>
            </a:r>
            <a:r>
              <a:rPr sz="1650" spc="-105" dirty="0">
                <a:solidFill>
                  <a:srgbClr val="FFFFFF"/>
                </a:solidFill>
                <a:latin typeface="Arial"/>
                <a:cs typeface="Arial"/>
              </a:rPr>
              <a:t>Roles</a:t>
            </a:r>
            <a:r>
              <a:rPr sz="1650" spc="-245" dirty="0">
                <a:solidFill>
                  <a:srgbClr val="FFFFFF"/>
                </a:solidFill>
                <a:latin typeface="Arial"/>
                <a:cs typeface="Arial"/>
              </a:rPr>
              <a:t> </a:t>
            </a:r>
            <a:r>
              <a:rPr sz="1650" dirty="0">
                <a:solidFill>
                  <a:srgbClr val="FFFFFF"/>
                </a:solidFill>
                <a:latin typeface="Arial"/>
                <a:cs typeface="Arial"/>
              </a:rPr>
              <a:t>&amp;  </a:t>
            </a:r>
            <a:r>
              <a:rPr sz="1650" spc="-55" dirty="0">
                <a:solidFill>
                  <a:srgbClr val="FFFFFF"/>
                </a:solidFill>
                <a:latin typeface="Arial"/>
                <a:cs typeface="Arial"/>
              </a:rPr>
              <a:t>Responsibilities</a:t>
            </a:r>
            <a:endParaRPr sz="1650">
              <a:latin typeface="Arial"/>
              <a:cs typeface="Arial"/>
            </a:endParaRPr>
          </a:p>
          <a:p>
            <a:pPr marL="163195" marR="472440" indent="-150495">
              <a:lnSpc>
                <a:spcPts val="1780"/>
              </a:lnSpc>
              <a:spcBef>
                <a:spcPts val="990"/>
              </a:spcBef>
              <a:buClr>
                <a:srgbClr val="40BAD2"/>
              </a:buClr>
              <a:buFont typeface="Wingdings 2"/>
              <a:buChar char=""/>
              <a:tabLst>
                <a:tab pos="163830" algn="l"/>
              </a:tabLst>
            </a:pPr>
            <a:r>
              <a:rPr sz="1650" spc="-55" dirty="0">
                <a:solidFill>
                  <a:srgbClr val="FFFFFF"/>
                </a:solidFill>
                <a:latin typeface="Arial"/>
                <a:cs typeface="Arial"/>
              </a:rPr>
              <a:t>Field Placement</a:t>
            </a:r>
            <a:r>
              <a:rPr sz="1650" spc="-325" dirty="0">
                <a:solidFill>
                  <a:srgbClr val="FFFFFF"/>
                </a:solidFill>
                <a:latin typeface="Arial"/>
                <a:cs typeface="Arial"/>
              </a:rPr>
              <a:t> </a:t>
            </a:r>
            <a:r>
              <a:rPr sz="1650" spc="-45" dirty="0">
                <a:solidFill>
                  <a:srgbClr val="FFFFFF"/>
                </a:solidFill>
                <a:latin typeface="Arial"/>
                <a:cs typeface="Arial"/>
              </a:rPr>
              <a:t>Site  </a:t>
            </a:r>
            <a:r>
              <a:rPr sz="1650" spc="-55" dirty="0">
                <a:solidFill>
                  <a:srgbClr val="FFFFFF"/>
                </a:solidFill>
                <a:latin typeface="Arial"/>
                <a:cs typeface="Arial"/>
              </a:rPr>
              <a:t>Agreements</a:t>
            </a:r>
            <a:endParaRPr sz="1650">
              <a:latin typeface="Arial"/>
              <a:cs typeface="Arial"/>
            </a:endParaRPr>
          </a:p>
          <a:p>
            <a:pPr marL="163195" indent="-150495">
              <a:lnSpc>
                <a:spcPct val="100000"/>
              </a:lnSpc>
              <a:spcBef>
                <a:spcPts val="765"/>
              </a:spcBef>
              <a:buClr>
                <a:srgbClr val="40BAD2"/>
              </a:buClr>
              <a:buFont typeface="Wingdings 2"/>
              <a:buChar char=""/>
              <a:tabLst>
                <a:tab pos="163830" algn="l"/>
              </a:tabLst>
            </a:pPr>
            <a:r>
              <a:rPr sz="1650" spc="-65" dirty="0">
                <a:solidFill>
                  <a:srgbClr val="FFFFFF"/>
                </a:solidFill>
                <a:latin typeface="Arial"/>
                <a:cs typeface="Arial"/>
              </a:rPr>
              <a:t>Supervisor</a:t>
            </a:r>
            <a:r>
              <a:rPr sz="1650" spc="-295" dirty="0">
                <a:solidFill>
                  <a:srgbClr val="FFFFFF"/>
                </a:solidFill>
                <a:latin typeface="Arial"/>
                <a:cs typeface="Arial"/>
              </a:rPr>
              <a:t> </a:t>
            </a:r>
            <a:r>
              <a:rPr sz="1650" spc="-55" dirty="0">
                <a:solidFill>
                  <a:srgbClr val="FFFFFF"/>
                </a:solidFill>
                <a:latin typeface="Arial"/>
                <a:cs typeface="Arial"/>
              </a:rPr>
              <a:t>Training</a:t>
            </a:r>
            <a:endParaRPr sz="1650">
              <a:latin typeface="Arial"/>
              <a:cs typeface="Arial"/>
            </a:endParaRPr>
          </a:p>
          <a:p>
            <a:pPr marL="302895" marR="5080" lvl="1" indent="-124460">
              <a:lnSpc>
                <a:spcPct val="101200"/>
              </a:lnSpc>
              <a:spcBef>
                <a:spcPts val="95"/>
              </a:spcBef>
              <a:buClr>
                <a:srgbClr val="40BAD2"/>
              </a:buClr>
              <a:buFont typeface="Wingdings 2"/>
              <a:buChar char=""/>
              <a:tabLst>
                <a:tab pos="329565" algn="l"/>
              </a:tabLst>
            </a:pPr>
            <a:r>
              <a:rPr sz="1450" spc="-10" dirty="0">
                <a:solidFill>
                  <a:srgbClr val="FFFFFF"/>
                </a:solidFill>
                <a:latin typeface="Arial"/>
                <a:cs typeface="Arial"/>
              </a:rPr>
              <a:t>Integrated </a:t>
            </a:r>
            <a:r>
              <a:rPr sz="1450" spc="-25" dirty="0">
                <a:solidFill>
                  <a:srgbClr val="FFFFFF"/>
                </a:solidFill>
                <a:latin typeface="Arial"/>
                <a:cs typeface="Arial"/>
              </a:rPr>
              <a:t>Developmental  </a:t>
            </a:r>
            <a:r>
              <a:rPr sz="1450" spc="-15" dirty="0">
                <a:solidFill>
                  <a:srgbClr val="FFFFFF"/>
                </a:solidFill>
                <a:latin typeface="Arial"/>
                <a:cs typeface="Arial"/>
              </a:rPr>
              <a:t>Model </a:t>
            </a:r>
            <a:r>
              <a:rPr sz="1450" spc="-30" dirty="0">
                <a:solidFill>
                  <a:srgbClr val="FFFFFF"/>
                </a:solidFill>
                <a:latin typeface="Arial"/>
                <a:cs typeface="Arial"/>
              </a:rPr>
              <a:t>(IDM, </a:t>
            </a:r>
            <a:r>
              <a:rPr sz="1450" spc="-15" dirty="0">
                <a:solidFill>
                  <a:srgbClr val="FFFFFF"/>
                </a:solidFill>
                <a:latin typeface="Arial"/>
                <a:cs typeface="Arial"/>
              </a:rPr>
              <a:t>Stoltenberg,  McNeill,</a:t>
            </a:r>
            <a:r>
              <a:rPr sz="1450" spc="-150" dirty="0">
                <a:solidFill>
                  <a:srgbClr val="FFFFFF"/>
                </a:solidFill>
                <a:latin typeface="Arial"/>
                <a:cs typeface="Arial"/>
              </a:rPr>
              <a:t> </a:t>
            </a:r>
            <a:r>
              <a:rPr sz="1450" spc="25" dirty="0">
                <a:solidFill>
                  <a:srgbClr val="FFFFFF"/>
                </a:solidFill>
                <a:latin typeface="Arial"/>
                <a:cs typeface="Arial"/>
              </a:rPr>
              <a:t>&amp;</a:t>
            </a:r>
            <a:r>
              <a:rPr sz="1450" spc="-135" dirty="0">
                <a:solidFill>
                  <a:srgbClr val="FFFFFF"/>
                </a:solidFill>
                <a:latin typeface="Arial"/>
                <a:cs typeface="Arial"/>
              </a:rPr>
              <a:t> </a:t>
            </a:r>
            <a:r>
              <a:rPr sz="1450" dirty="0">
                <a:solidFill>
                  <a:srgbClr val="FFFFFF"/>
                </a:solidFill>
                <a:latin typeface="Arial"/>
                <a:cs typeface="Arial"/>
              </a:rPr>
              <a:t>Delworth,</a:t>
            </a:r>
            <a:r>
              <a:rPr sz="1450" spc="-135" dirty="0">
                <a:solidFill>
                  <a:srgbClr val="FFFFFF"/>
                </a:solidFill>
                <a:latin typeface="Arial"/>
                <a:cs typeface="Arial"/>
              </a:rPr>
              <a:t> </a:t>
            </a:r>
            <a:r>
              <a:rPr sz="1450" spc="-60" dirty="0">
                <a:solidFill>
                  <a:srgbClr val="FFFFFF"/>
                </a:solidFill>
                <a:latin typeface="Arial"/>
                <a:cs typeface="Arial"/>
              </a:rPr>
              <a:t>1998)</a:t>
            </a:r>
            <a:endParaRPr sz="1450">
              <a:latin typeface="Arial"/>
              <a:cs typeface="Arial"/>
            </a:endParaRPr>
          </a:p>
          <a:p>
            <a:pPr marL="473709" lvl="2" indent="-151130">
              <a:lnSpc>
                <a:spcPct val="100000"/>
              </a:lnSpc>
              <a:spcBef>
                <a:spcPts val="665"/>
              </a:spcBef>
              <a:buClr>
                <a:srgbClr val="40BAD2"/>
              </a:buClr>
              <a:buFont typeface="Wingdings 2"/>
              <a:buChar char=""/>
              <a:tabLst>
                <a:tab pos="474345" algn="l"/>
              </a:tabLst>
            </a:pPr>
            <a:r>
              <a:rPr sz="1450" spc="-15" dirty="0">
                <a:solidFill>
                  <a:srgbClr val="FFFFFF"/>
                </a:solidFill>
                <a:latin typeface="Arial"/>
                <a:cs typeface="Arial"/>
              </a:rPr>
              <a:t>Discrimination</a:t>
            </a:r>
            <a:r>
              <a:rPr sz="1450" spc="-190" dirty="0">
                <a:solidFill>
                  <a:srgbClr val="FFFFFF"/>
                </a:solidFill>
                <a:latin typeface="Arial"/>
                <a:cs typeface="Arial"/>
              </a:rPr>
              <a:t> </a:t>
            </a:r>
            <a:r>
              <a:rPr sz="1450" spc="-20" dirty="0">
                <a:solidFill>
                  <a:srgbClr val="FFFFFF"/>
                </a:solidFill>
                <a:latin typeface="Arial"/>
                <a:cs typeface="Arial"/>
              </a:rPr>
              <a:t>Model</a:t>
            </a:r>
            <a:endParaRPr sz="1450">
              <a:latin typeface="Arial"/>
              <a:cs typeface="Arial"/>
            </a:endParaRPr>
          </a:p>
        </p:txBody>
      </p:sp>
      <p:sp>
        <p:nvSpPr>
          <p:cNvPr id="9" name="object 9"/>
          <p:cNvSpPr txBox="1"/>
          <p:nvPr/>
        </p:nvSpPr>
        <p:spPr>
          <a:xfrm>
            <a:off x="6856154" y="5586581"/>
            <a:ext cx="1703070" cy="427355"/>
          </a:xfrm>
          <a:prstGeom prst="rect">
            <a:avLst/>
          </a:prstGeom>
        </p:spPr>
        <p:txBody>
          <a:bodyPr vert="horz" wrap="square" lIns="0" tIns="0" rIns="0" bIns="0" rtlCol="0">
            <a:spAutoFit/>
          </a:bodyPr>
          <a:lstStyle/>
          <a:p>
            <a:pPr marL="12700" marR="5080" indent="-635">
              <a:lnSpc>
                <a:spcPts val="1600"/>
              </a:lnSpc>
            </a:pPr>
            <a:r>
              <a:rPr sz="1450" spc="-40" dirty="0">
                <a:solidFill>
                  <a:srgbClr val="FFFFFF"/>
                </a:solidFill>
                <a:latin typeface="Arial"/>
                <a:cs typeface="Arial"/>
              </a:rPr>
              <a:t>(Bernard </a:t>
            </a:r>
            <a:r>
              <a:rPr sz="1450" spc="25" dirty="0">
                <a:solidFill>
                  <a:srgbClr val="FFFFFF"/>
                </a:solidFill>
                <a:latin typeface="Arial"/>
                <a:cs typeface="Arial"/>
              </a:rPr>
              <a:t>&amp;</a:t>
            </a:r>
            <a:r>
              <a:rPr sz="1450" spc="-305" dirty="0">
                <a:solidFill>
                  <a:srgbClr val="FFFFFF"/>
                </a:solidFill>
                <a:latin typeface="Arial"/>
                <a:cs typeface="Arial"/>
              </a:rPr>
              <a:t> </a:t>
            </a:r>
            <a:r>
              <a:rPr sz="1450" spc="-55" dirty="0">
                <a:solidFill>
                  <a:srgbClr val="FFFFFF"/>
                </a:solidFill>
                <a:latin typeface="Arial"/>
                <a:cs typeface="Arial"/>
              </a:rPr>
              <a:t>Goodyear,  </a:t>
            </a:r>
            <a:r>
              <a:rPr sz="1450" spc="-50" dirty="0">
                <a:solidFill>
                  <a:srgbClr val="FFFFFF"/>
                </a:solidFill>
                <a:latin typeface="Arial"/>
                <a:cs typeface="Arial"/>
              </a:rPr>
              <a:t>2009)</a:t>
            </a:r>
            <a:endParaRPr sz="1450">
              <a:latin typeface="Arial"/>
              <a:cs typeface="Arial"/>
            </a:endParaRPr>
          </a:p>
        </p:txBody>
      </p:sp>
      <p:sp>
        <p:nvSpPr>
          <p:cNvPr id="10" name="object 10"/>
          <p:cNvSpPr/>
          <p:nvPr/>
        </p:nvSpPr>
        <p:spPr>
          <a:xfrm>
            <a:off x="335279" y="2508504"/>
            <a:ext cx="1984438" cy="510540"/>
          </a:xfrm>
          <a:prstGeom prst="rect">
            <a:avLst/>
          </a:prstGeom>
          <a:blipFill>
            <a:blip r:embed="rId3" cstate="print"/>
            <a:stretch>
              <a:fillRect/>
            </a:stretch>
          </a:blipFill>
        </p:spPr>
        <p:txBody>
          <a:bodyPr wrap="square" lIns="0" tIns="0" rIns="0" bIns="0" rtlCol="0"/>
          <a:lstStyle/>
          <a:p>
            <a:endParaRPr/>
          </a:p>
        </p:txBody>
      </p:sp>
      <p:sp>
        <p:nvSpPr>
          <p:cNvPr id="11" name="object 11"/>
          <p:cNvSpPr txBox="1"/>
          <p:nvPr/>
        </p:nvSpPr>
        <p:spPr>
          <a:xfrm>
            <a:off x="3254755" y="6169912"/>
            <a:ext cx="4920615" cy="156845"/>
          </a:xfrm>
          <a:prstGeom prst="rect">
            <a:avLst/>
          </a:prstGeom>
        </p:spPr>
        <p:txBody>
          <a:bodyPr vert="horz" wrap="square" lIns="0" tIns="0" rIns="0" bIns="0" rtlCol="0">
            <a:spAutoFit/>
          </a:bodyPr>
          <a:lstStyle/>
          <a:p>
            <a:pPr marL="12700">
              <a:lnSpc>
                <a:spcPct val="100000"/>
              </a:lnSpc>
            </a:pPr>
            <a:r>
              <a:rPr sz="900" spc="-40" dirty="0">
                <a:solidFill>
                  <a:srgbClr val="F1F1F1"/>
                </a:solidFill>
                <a:latin typeface="Arial"/>
                <a:cs typeface="Arial"/>
              </a:rPr>
              <a:t>UNT </a:t>
            </a:r>
            <a:r>
              <a:rPr sz="900" spc="-45" dirty="0">
                <a:solidFill>
                  <a:srgbClr val="F1F1F1"/>
                </a:solidFill>
                <a:latin typeface="Arial"/>
                <a:cs typeface="Arial"/>
              </a:rPr>
              <a:t>Dallas </a:t>
            </a:r>
            <a:r>
              <a:rPr sz="900" spc="-20" dirty="0">
                <a:solidFill>
                  <a:srgbClr val="F1F1F1"/>
                </a:solidFill>
                <a:latin typeface="Arial"/>
                <a:cs typeface="Arial"/>
              </a:rPr>
              <a:t>Internship </a:t>
            </a:r>
            <a:r>
              <a:rPr sz="900" spc="-35" dirty="0">
                <a:solidFill>
                  <a:srgbClr val="F1F1F1"/>
                </a:solidFill>
                <a:latin typeface="Arial"/>
                <a:cs typeface="Arial"/>
              </a:rPr>
              <a:t>Supervisor </a:t>
            </a:r>
            <a:r>
              <a:rPr sz="900" spc="-10" dirty="0">
                <a:solidFill>
                  <a:srgbClr val="F1F1F1"/>
                </a:solidFill>
                <a:latin typeface="Arial"/>
                <a:cs typeface="Arial"/>
              </a:rPr>
              <a:t>Orientation </a:t>
            </a:r>
            <a:r>
              <a:rPr sz="900" spc="5" dirty="0">
                <a:solidFill>
                  <a:srgbClr val="F1F1F1"/>
                </a:solidFill>
                <a:latin typeface="Arial"/>
                <a:cs typeface="Arial"/>
              </a:rPr>
              <a:t>&amp; </a:t>
            </a:r>
            <a:r>
              <a:rPr sz="900" spc="-20" dirty="0">
                <a:solidFill>
                  <a:srgbClr val="F1F1F1"/>
                </a:solidFill>
                <a:latin typeface="Arial"/>
                <a:cs typeface="Arial"/>
              </a:rPr>
              <a:t>Training</a:t>
            </a:r>
            <a:r>
              <a:rPr sz="900" spc="-20" dirty="0">
                <a:solidFill>
                  <a:srgbClr val="F1F1F1"/>
                </a:solidFill>
                <a:latin typeface="Arial Unicode MS"/>
                <a:cs typeface="Arial Unicode MS"/>
              </a:rPr>
              <a:t>‐ </a:t>
            </a:r>
            <a:r>
              <a:rPr sz="900" i="1" spc="-40" dirty="0">
                <a:solidFill>
                  <a:srgbClr val="F1F1F1"/>
                </a:solidFill>
                <a:latin typeface="Arial"/>
                <a:cs typeface="Arial"/>
              </a:rPr>
              <a:t>Clinical </a:t>
            </a:r>
            <a:r>
              <a:rPr sz="900" i="1" spc="-25" dirty="0">
                <a:solidFill>
                  <a:srgbClr val="F1F1F1"/>
                </a:solidFill>
                <a:latin typeface="Arial"/>
                <a:cs typeface="Arial"/>
              </a:rPr>
              <a:t>Mental Health </a:t>
            </a:r>
            <a:r>
              <a:rPr sz="900" i="1" spc="-60" dirty="0">
                <a:solidFill>
                  <a:srgbClr val="F1F1F1"/>
                </a:solidFill>
                <a:latin typeface="Arial"/>
                <a:cs typeface="Arial"/>
              </a:rPr>
              <a:t>Counseling</a:t>
            </a:r>
            <a:r>
              <a:rPr sz="900" i="1" spc="-100" dirty="0">
                <a:solidFill>
                  <a:srgbClr val="F1F1F1"/>
                </a:solidFill>
                <a:latin typeface="Arial"/>
                <a:cs typeface="Arial"/>
              </a:rPr>
              <a:t> </a:t>
            </a:r>
            <a:r>
              <a:rPr sz="900" spc="-45" dirty="0">
                <a:solidFill>
                  <a:srgbClr val="F1F1F1"/>
                </a:solidFill>
                <a:latin typeface="Arial"/>
                <a:cs typeface="Arial"/>
              </a:rPr>
              <a:t>(2015</a:t>
            </a:r>
            <a:r>
              <a:rPr sz="900" spc="-45" dirty="0">
                <a:solidFill>
                  <a:srgbClr val="F1F1F1"/>
                </a:solidFill>
                <a:latin typeface="Arial Unicode MS"/>
                <a:cs typeface="Arial Unicode MS"/>
              </a:rPr>
              <a:t>‐</a:t>
            </a:r>
            <a:r>
              <a:rPr sz="900" spc="-45" dirty="0">
                <a:solidFill>
                  <a:srgbClr val="F1F1F1"/>
                </a:solidFill>
                <a:latin typeface="Arial"/>
                <a:cs typeface="Arial"/>
              </a:rPr>
              <a:t>2016)</a:t>
            </a:r>
            <a:endParaRPr sz="900">
              <a:latin typeface="Arial"/>
              <a:cs typeface="Arial"/>
            </a:endParaRPr>
          </a:p>
        </p:txBody>
      </p:sp>
      <p:sp>
        <p:nvSpPr>
          <p:cNvPr id="12" name="object 12"/>
          <p:cNvSpPr txBox="1"/>
          <p:nvPr/>
        </p:nvSpPr>
        <p:spPr>
          <a:xfrm>
            <a:off x="3263080" y="7303973"/>
            <a:ext cx="3532504" cy="135890"/>
          </a:xfrm>
          <a:prstGeom prst="rect">
            <a:avLst/>
          </a:prstGeom>
        </p:spPr>
        <p:txBody>
          <a:bodyPr vert="horz" wrap="square" lIns="0" tIns="0" rIns="0" bIns="0" rtlCol="0">
            <a:spAutoFit/>
          </a:bodyPr>
          <a:lstStyle/>
          <a:p>
            <a:pPr marL="12700">
              <a:lnSpc>
                <a:spcPct val="100000"/>
              </a:lnSpc>
            </a:pPr>
            <a:r>
              <a:rPr sz="800" spc="-5" dirty="0">
                <a:latin typeface="Arial"/>
                <a:cs typeface="Arial"/>
              </a:rPr>
              <a:t>UNT Dallas </a:t>
            </a:r>
            <a:r>
              <a:rPr sz="800" dirty="0">
                <a:latin typeface="Arial"/>
                <a:cs typeface="Arial"/>
              </a:rPr>
              <a:t>School </a:t>
            </a:r>
            <a:r>
              <a:rPr sz="800" spc="-5" dirty="0">
                <a:latin typeface="Arial"/>
                <a:cs typeface="Arial"/>
              </a:rPr>
              <a:t>Counselor </a:t>
            </a:r>
            <a:r>
              <a:rPr sz="800" dirty="0">
                <a:latin typeface="Arial"/>
                <a:cs typeface="Arial"/>
              </a:rPr>
              <a:t>Site Supervisor/Adjunct/Obervator</a:t>
            </a:r>
            <a:r>
              <a:rPr sz="800" spc="-80" dirty="0">
                <a:latin typeface="Arial"/>
                <a:cs typeface="Arial"/>
              </a:rPr>
              <a:t> </a:t>
            </a:r>
            <a:r>
              <a:rPr sz="800" dirty="0">
                <a:latin typeface="Arial"/>
                <a:cs typeface="Arial"/>
              </a:rPr>
              <a:t>Training4/62</a:t>
            </a:r>
            <a:endParaRPr sz="800">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1684020"/>
            <a:ext cx="2841625" cy="4398645"/>
          </a:xfrm>
          <a:custGeom>
            <a:avLst/>
            <a:gdLst/>
            <a:ahLst/>
            <a:cxnLst/>
            <a:rect l="l" t="t" r="r" b="b"/>
            <a:pathLst>
              <a:path w="2841625" h="4398645">
                <a:moveTo>
                  <a:pt x="0" y="0"/>
                </a:moveTo>
                <a:lnTo>
                  <a:pt x="0" y="4398263"/>
                </a:lnTo>
                <a:lnTo>
                  <a:pt x="2841117" y="4398263"/>
                </a:lnTo>
                <a:lnTo>
                  <a:pt x="2841117" y="0"/>
                </a:lnTo>
                <a:lnTo>
                  <a:pt x="0" y="0"/>
                </a:lnTo>
                <a:close/>
              </a:path>
            </a:pathLst>
          </a:custGeom>
          <a:solidFill>
            <a:srgbClr val="40BAD2"/>
          </a:solidFill>
        </p:spPr>
        <p:txBody>
          <a:bodyPr wrap="square" lIns="0" tIns="0" rIns="0" bIns="0" rtlCol="0"/>
          <a:lstStyle/>
          <a:p>
            <a:endParaRPr/>
          </a:p>
        </p:txBody>
      </p:sp>
      <p:sp>
        <p:nvSpPr>
          <p:cNvPr id="3" name="object 3"/>
          <p:cNvSpPr/>
          <p:nvPr/>
        </p:nvSpPr>
        <p:spPr>
          <a:xfrm>
            <a:off x="9748266" y="1684020"/>
            <a:ext cx="310133" cy="4398264"/>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271525" y="2271730"/>
            <a:ext cx="2215515" cy="2942590"/>
          </a:xfrm>
          <a:prstGeom prst="rect">
            <a:avLst/>
          </a:prstGeom>
        </p:spPr>
        <p:txBody>
          <a:bodyPr vert="horz" wrap="square" lIns="0" tIns="6985" rIns="0" bIns="0" rtlCol="0">
            <a:spAutoFit/>
          </a:bodyPr>
          <a:lstStyle/>
          <a:p>
            <a:pPr marL="12700" marR="5080">
              <a:lnSpc>
                <a:spcPts val="2850"/>
              </a:lnSpc>
              <a:spcBef>
                <a:spcPts val="55"/>
              </a:spcBef>
            </a:pPr>
            <a:r>
              <a:rPr sz="2600" spc="-45" dirty="0">
                <a:solidFill>
                  <a:srgbClr val="FFFFFF"/>
                </a:solidFill>
                <a:latin typeface="Comic Sans MS"/>
                <a:cs typeface="Comic Sans MS"/>
              </a:rPr>
              <a:t>First </a:t>
            </a:r>
            <a:r>
              <a:rPr sz="2600" spc="-30" dirty="0">
                <a:solidFill>
                  <a:srgbClr val="FFFFFF"/>
                </a:solidFill>
                <a:latin typeface="Comic Sans MS"/>
                <a:cs typeface="Comic Sans MS"/>
              </a:rPr>
              <a:t>of </a:t>
            </a:r>
            <a:r>
              <a:rPr sz="2600" spc="-45" dirty="0">
                <a:solidFill>
                  <a:srgbClr val="FFFFFF"/>
                </a:solidFill>
                <a:latin typeface="Comic Sans MS"/>
                <a:cs typeface="Comic Sans MS"/>
              </a:rPr>
              <a:t>all, </a:t>
            </a:r>
            <a:r>
              <a:rPr sz="2600" spc="-60" dirty="0">
                <a:solidFill>
                  <a:srgbClr val="FFFFFF"/>
                </a:solidFill>
                <a:latin typeface="Comic Sans MS"/>
                <a:cs typeface="Comic Sans MS"/>
              </a:rPr>
              <a:t>we  </a:t>
            </a:r>
            <a:r>
              <a:rPr sz="2600" spc="-45" dirty="0">
                <a:solidFill>
                  <a:srgbClr val="FFFFFF"/>
                </a:solidFill>
                <a:latin typeface="Comic Sans MS"/>
                <a:cs typeface="Comic Sans MS"/>
              </a:rPr>
              <a:t>hope </a:t>
            </a:r>
            <a:r>
              <a:rPr sz="2600" spc="-55" dirty="0">
                <a:solidFill>
                  <a:srgbClr val="FFFFFF"/>
                </a:solidFill>
                <a:latin typeface="Comic Sans MS"/>
                <a:cs typeface="Comic Sans MS"/>
              </a:rPr>
              <a:t>that  neither </a:t>
            </a:r>
            <a:r>
              <a:rPr sz="2600" spc="-60" dirty="0">
                <a:solidFill>
                  <a:srgbClr val="FFFFFF"/>
                </a:solidFill>
                <a:latin typeface="Comic Sans MS"/>
                <a:cs typeface="Comic Sans MS"/>
              </a:rPr>
              <a:t>you  </a:t>
            </a:r>
            <a:r>
              <a:rPr sz="2600" spc="-20" dirty="0">
                <a:solidFill>
                  <a:srgbClr val="FFFFFF"/>
                </a:solidFill>
                <a:latin typeface="Comic Sans MS"/>
                <a:cs typeface="Comic Sans MS"/>
              </a:rPr>
              <a:t>nor</a:t>
            </a:r>
            <a:r>
              <a:rPr sz="2600" spc="-165" dirty="0">
                <a:solidFill>
                  <a:srgbClr val="FFFFFF"/>
                </a:solidFill>
                <a:latin typeface="Comic Sans MS"/>
                <a:cs typeface="Comic Sans MS"/>
              </a:rPr>
              <a:t> </a:t>
            </a:r>
            <a:r>
              <a:rPr sz="2600" spc="-30" dirty="0">
                <a:solidFill>
                  <a:srgbClr val="FFFFFF"/>
                </a:solidFill>
                <a:latin typeface="Comic Sans MS"/>
                <a:cs typeface="Comic Sans MS"/>
              </a:rPr>
              <a:t>your</a:t>
            </a:r>
            <a:endParaRPr sz="2600">
              <a:latin typeface="Comic Sans MS"/>
              <a:cs typeface="Comic Sans MS"/>
            </a:endParaRPr>
          </a:p>
          <a:p>
            <a:pPr marL="12700" marR="29845">
              <a:lnSpc>
                <a:spcPct val="89800"/>
              </a:lnSpc>
            </a:pPr>
            <a:r>
              <a:rPr sz="2600" spc="-30" dirty="0">
                <a:solidFill>
                  <a:srgbClr val="FFFFFF"/>
                </a:solidFill>
                <a:latin typeface="Comic Sans MS"/>
                <a:cs typeface="Comic Sans MS"/>
              </a:rPr>
              <a:t>supervisee</a:t>
            </a:r>
            <a:r>
              <a:rPr sz="2600" spc="-140" dirty="0">
                <a:solidFill>
                  <a:srgbClr val="FFFFFF"/>
                </a:solidFill>
                <a:latin typeface="Comic Sans MS"/>
                <a:cs typeface="Comic Sans MS"/>
              </a:rPr>
              <a:t> </a:t>
            </a:r>
            <a:r>
              <a:rPr sz="2600" spc="-35" dirty="0">
                <a:solidFill>
                  <a:srgbClr val="FFFFFF"/>
                </a:solidFill>
                <a:latin typeface="Comic Sans MS"/>
                <a:cs typeface="Comic Sans MS"/>
              </a:rPr>
              <a:t>will  </a:t>
            </a:r>
            <a:r>
              <a:rPr sz="2600" spc="-45" dirty="0">
                <a:solidFill>
                  <a:srgbClr val="FFFFFF"/>
                </a:solidFill>
                <a:latin typeface="Comic Sans MS"/>
                <a:cs typeface="Comic Sans MS"/>
              </a:rPr>
              <a:t>ever feel </a:t>
            </a:r>
            <a:r>
              <a:rPr sz="2600" spc="-55" dirty="0">
                <a:solidFill>
                  <a:srgbClr val="FFFFFF"/>
                </a:solidFill>
                <a:latin typeface="Comic Sans MS"/>
                <a:cs typeface="Comic Sans MS"/>
              </a:rPr>
              <a:t>this  </a:t>
            </a:r>
            <a:r>
              <a:rPr sz="2600" spc="-40" dirty="0">
                <a:solidFill>
                  <a:srgbClr val="FFFFFF"/>
                </a:solidFill>
                <a:latin typeface="Comic Sans MS"/>
                <a:cs typeface="Comic Sans MS"/>
              </a:rPr>
              <a:t>way </a:t>
            </a:r>
            <a:r>
              <a:rPr sz="2600" spc="-60" dirty="0">
                <a:solidFill>
                  <a:srgbClr val="FFFFFF"/>
                </a:solidFill>
                <a:latin typeface="Comic Sans MS"/>
                <a:cs typeface="Comic Sans MS"/>
              </a:rPr>
              <a:t>in  </a:t>
            </a:r>
            <a:r>
              <a:rPr sz="2600" spc="-55" dirty="0">
                <a:solidFill>
                  <a:srgbClr val="FFFFFF"/>
                </a:solidFill>
                <a:latin typeface="Comic Sans MS"/>
                <a:cs typeface="Comic Sans MS"/>
              </a:rPr>
              <a:t>supervision.</a:t>
            </a:r>
            <a:endParaRPr sz="2600">
              <a:latin typeface="Comic Sans MS"/>
              <a:cs typeface="Comic Sans MS"/>
            </a:endParaRPr>
          </a:p>
        </p:txBody>
      </p:sp>
      <p:sp>
        <p:nvSpPr>
          <p:cNvPr id="5" name="object 5"/>
          <p:cNvSpPr/>
          <p:nvPr/>
        </p:nvSpPr>
        <p:spPr>
          <a:xfrm>
            <a:off x="4357878" y="2975609"/>
            <a:ext cx="2766060" cy="1750314"/>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4610100" y="1789938"/>
            <a:ext cx="1983092" cy="511301"/>
          </a:xfrm>
          <a:prstGeom prst="rect">
            <a:avLst/>
          </a:prstGeom>
          <a:blipFill>
            <a:blip r:embed="rId4" cstate="print"/>
            <a:stretch>
              <a:fillRect/>
            </a:stretch>
          </a:blipFill>
        </p:spPr>
        <p:txBody>
          <a:bodyPr wrap="square" lIns="0" tIns="0" rIns="0" bIns="0" rtlCol="0"/>
          <a:lstStyle/>
          <a:p>
            <a:endParaRPr/>
          </a:p>
        </p:txBody>
      </p:sp>
      <p:sp>
        <p:nvSpPr>
          <p:cNvPr id="7" name="object 7"/>
          <p:cNvSpPr txBox="1"/>
          <p:nvPr/>
        </p:nvSpPr>
        <p:spPr>
          <a:xfrm>
            <a:off x="3571747" y="6199884"/>
            <a:ext cx="5327015" cy="172085"/>
          </a:xfrm>
          <a:prstGeom prst="rect">
            <a:avLst/>
          </a:prstGeom>
        </p:spPr>
        <p:txBody>
          <a:bodyPr vert="horz" wrap="square" lIns="0" tIns="0" rIns="0" bIns="0" rtlCol="0">
            <a:spAutoFit/>
          </a:bodyPr>
          <a:lstStyle/>
          <a:p>
            <a:pPr marL="12700">
              <a:lnSpc>
                <a:spcPct val="100000"/>
              </a:lnSpc>
            </a:pPr>
            <a:r>
              <a:rPr sz="950" spc="-50" dirty="0">
                <a:solidFill>
                  <a:srgbClr val="F1F1F1"/>
                </a:solidFill>
                <a:latin typeface="Arial"/>
                <a:cs typeface="Arial"/>
              </a:rPr>
              <a:t>UNT Dallas </a:t>
            </a:r>
            <a:r>
              <a:rPr sz="950" spc="-25" dirty="0">
                <a:solidFill>
                  <a:srgbClr val="F1F1F1"/>
                </a:solidFill>
                <a:latin typeface="Arial"/>
                <a:cs typeface="Arial"/>
              </a:rPr>
              <a:t>Internship </a:t>
            </a:r>
            <a:r>
              <a:rPr sz="950" spc="-45" dirty="0">
                <a:solidFill>
                  <a:srgbClr val="F1F1F1"/>
                </a:solidFill>
                <a:latin typeface="Arial"/>
                <a:cs typeface="Arial"/>
              </a:rPr>
              <a:t>Supervisor </a:t>
            </a:r>
            <a:r>
              <a:rPr sz="950" spc="-20" dirty="0">
                <a:solidFill>
                  <a:srgbClr val="F1F1F1"/>
                </a:solidFill>
                <a:latin typeface="Arial"/>
                <a:cs typeface="Arial"/>
              </a:rPr>
              <a:t>Orientation </a:t>
            </a:r>
            <a:r>
              <a:rPr sz="950" spc="-5" dirty="0">
                <a:solidFill>
                  <a:srgbClr val="F1F1F1"/>
                </a:solidFill>
                <a:latin typeface="Arial"/>
                <a:cs typeface="Arial"/>
              </a:rPr>
              <a:t>&amp;</a:t>
            </a:r>
            <a:r>
              <a:rPr sz="950" spc="-180" dirty="0">
                <a:solidFill>
                  <a:srgbClr val="F1F1F1"/>
                </a:solidFill>
                <a:latin typeface="Arial"/>
                <a:cs typeface="Arial"/>
              </a:rPr>
              <a:t> </a:t>
            </a:r>
            <a:r>
              <a:rPr sz="950" spc="-35" dirty="0">
                <a:solidFill>
                  <a:srgbClr val="F1F1F1"/>
                </a:solidFill>
                <a:latin typeface="Arial"/>
                <a:cs typeface="Arial"/>
              </a:rPr>
              <a:t>Training</a:t>
            </a:r>
            <a:r>
              <a:rPr sz="950" spc="-35" dirty="0">
                <a:solidFill>
                  <a:srgbClr val="F1F1F1"/>
                </a:solidFill>
                <a:latin typeface="Arial Unicode MS"/>
                <a:cs typeface="Arial Unicode MS"/>
              </a:rPr>
              <a:t>‐ </a:t>
            </a:r>
            <a:r>
              <a:rPr sz="950" i="1" spc="-50" dirty="0">
                <a:solidFill>
                  <a:srgbClr val="F1F1F1"/>
                </a:solidFill>
                <a:latin typeface="Arial"/>
                <a:cs typeface="Arial"/>
              </a:rPr>
              <a:t>Clinical </a:t>
            </a:r>
            <a:r>
              <a:rPr sz="950" i="1" spc="-30" dirty="0">
                <a:solidFill>
                  <a:srgbClr val="F1F1F1"/>
                </a:solidFill>
                <a:latin typeface="Arial"/>
                <a:cs typeface="Arial"/>
              </a:rPr>
              <a:t>Mental </a:t>
            </a:r>
            <a:r>
              <a:rPr sz="950" i="1" spc="-35" dirty="0">
                <a:solidFill>
                  <a:srgbClr val="F1F1F1"/>
                </a:solidFill>
                <a:latin typeface="Arial"/>
                <a:cs typeface="Arial"/>
              </a:rPr>
              <a:t>Health </a:t>
            </a:r>
            <a:r>
              <a:rPr sz="950" i="1" spc="-70" dirty="0">
                <a:solidFill>
                  <a:srgbClr val="F1F1F1"/>
                </a:solidFill>
                <a:latin typeface="Arial"/>
                <a:cs typeface="Arial"/>
              </a:rPr>
              <a:t>Counseling </a:t>
            </a:r>
            <a:r>
              <a:rPr sz="950" spc="-55" dirty="0">
                <a:solidFill>
                  <a:srgbClr val="F1F1F1"/>
                </a:solidFill>
                <a:latin typeface="Arial"/>
                <a:cs typeface="Arial"/>
              </a:rPr>
              <a:t>(2015</a:t>
            </a:r>
            <a:r>
              <a:rPr sz="950" spc="-55" dirty="0">
                <a:solidFill>
                  <a:srgbClr val="F1F1F1"/>
                </a:solidFill>
                <a:latin typeface="Arial Unicode MS"/>
                <a:cs typeface="Arial Unicode MS"/>
              </a:rPr>
              <a:t>‐</a:t>
            </a:r>
            <a:r>
              <a:rPr sz="950" spc="-55" dirty="0">
                <a:solidFill>
                  <a:srgbClr val="F1F1F1"/>
                </a:solidFill>
                <a:latin typeface="Arial"/>
                <a:cs typeface="Arial"/>
              </a:rPr>
              <a:t>2006)</a:t>
            </a:r>
            <a:endParaRPr sz="950">
              <a:latin typeface="Arial"/>
              <a:cs typeface="Arial"/>
            </a:endParaRPr>
          </a:p>
        </p:txBody>
      </p:sp>
      <p:sp>
        <p:nvSpPr>
          <p:cNvPr id="8" name="object 8"/>
          <p:cNvSpPr txBox="1"/>
          <p:nvPr/>
        </p:nvSpPr>
        <p:spPr>
          <a:xfrm>
            <a:off x="3234823" y="7303973"/>
            <a:ext cx="3589020" cy="135890"/>
          </a:xfrm>
          <a:prstGeom prst="rect">
            <a:avLst/>
          </a:prstGeom>
        </p:spPr>
        <p:txBody>
          <a:bodyPr vert="horz" wrap="square" lIns="0" tIns="0" rIns="0" bIns="0" rtlCol="0">
            <a:spAutoFit/>
          </a:bodyPr>
          <a:lstStyle/>
          <a:p>
            <a:pPr marL="12700">
              <a:lnSpc>
                <a:spcPct val="100000"/>
              </a:lnSpc>
            </a:pPr>
            <a:r>
              <a:rPr sz="800" spc="-5" dirty="0">
                <a:latin typeface="Arial"/>
                <a:cs typeface="Arial"/>
              </a:rPr>
              <a:t>UNT Dallas </a:t>
            </a:r>
            <a:r>
              <a:rPr sz="800" dirty="0">
                <a:latin typeface="Arial"/>
                <a:cs typeface="Arial"/>
              </a:rPr>
              <a:t>School </a:t>
            </a:r>
            <a:r>
              <a:rPr sz="800" spc="-5" dirty="0">
                <a:latin typeface="Arial"/>
                <a:cs typeface="Arial"/>
              </a:rPr>
              <a:t>Counselor </a:t>
            </a:r>
            <a:r>
              <a:rPr sz="800" dirty="0">
                <a:latin typeface="Arial"/>
                <a:cs typeface="Arial"/>
              </a:rPr>
              <a:t>Site Supervisor/Adjunct/Obervator</a:t>
            </a:r>
            <a:r>
              <a:rPr sz="800" spc="-80" dirty="0">
                <a:latin typeface="Arial"/>
                <a:cs typeface="Arial"/>
              </a:rPr>
              <a:t> </a:t>
            </a:r>
            <a:r>
              <a:rPr sz="800" dirty="0">
                <a:latin typeface="Arial"/>
                <a:cs typeface="Arial"/>
              </a:rPr>
              <a:t>Training4/616</a:t>
            </a:r>
            <a:endParaRPr sz="800">
              <a:latin typeface="Arial"/>
              <a:cs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748266" y="1684020"/>
            <a:ext cx="310133" cy="4398264"/>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71525" y="3461766"/>
            <a:ext cx="2178050" cy="856615"/>
          </a:xfrm>
          <a:prstGeom prst="rect">
            <a:avLst/>
          </a:prstGeom>
        </p:spPr>
        <p:txBody>
          <a:bodyPr vert="horz" wrap="square" lIns="0" tIns="0" rIns="0" bIns="0" rtlCol="0">
            <a:spAutoFit/>
          </a:bodyPr>
          <a:lstStyle/>
          <a:p>
            <a:pPr marL="12700" marR="5080">
              <a:lnSpc>
                <a:spcPts val="3210"/>
              </a:lnSpc>
            </a:pPr>
            <a:r>
              <a:rPr sz="2950" spc="-50" dirty="0">
                <a:solidFill>
                  <a:srgbClr val="FFFFFF"/>
                </a:solidFill>
                <a:latin typeface="Comic Sans MS"/>
                <a:cs typeface="Comic Sans MS"/>
              </a:rPr>
              <a:t>Supervisor's  </a:t>
            </a:r>
            <a:r>
              <a:rPr sz="2950" spc="-45" dirty="0">
                <a:solidFill>
                  <a:srgbClr val="FFFFFF"/>
                </a:solidFill>
                <a:latin typeface="Comic Sans MS"/>
                <a:cs typeface="Comic Sans MS"/>
              </a:rPr>
              <a:t>Roles</a:t>
            </a:r>
            <a:endParaRPr sz="2950">
              <a:latin typeface="Comic Sans MS"/>
              <a:cs typeface="Comic Sans MS"/>
            </a:endParaRPr>
          </a:p>
        </p:txBody>
      </p:sp>
      <p:sp>
        <p:nvSpPr>
          <p:cNvPr id="4" name="object 4"/>
          <p:cNvSpPr txBox="1">
            <a:spLocks noGrp="1"/>
          </p:cNvSpPr>
          <p:nvPr>
            <p:ph type="title"/>
          </p:nvPr>
        </p:nvSpPr>
        <p:spPr>
          <a:xfrm>
            <a:off x="3254755" y="2167635"/>
            <a:ext cx="2124710" cy="350520"/>
          </a:xfrm>
          <a:prstGeom prst="rect">
            <a:avLst/>
          </a:prstGeom>
        </p:spPr>
        <p:txBody>
          <a:bodyPr vert="horz" wrap="square" lIns="0" tIns="0" rIns="0" bIns="0" rtlCol="0">
            <a:spAutoFit/>
          </a:bodyPr>
          <a:lstStyle/>
          <a:p>
            <a:pPr marL="163195" indent="-150495">
              <a:lnSpc>
                <a:spcPct val="100000"/>
              </a:lnSpc>
              <a:buClr>
                <a:srgbClr val="40BAD2"/>
              </a:buClr>
              <a:buFont typeface="Wingdings 2"/>
              <a:buChar char=""/>
              <a:tabLst>
                <a:tab pos="163830" algn="l"/>
              </a:tabLst>
            </a:pPr>
            <a:r>
              <a:rPr spc="-80" dirty="0"/>
              <a:t>Sounding</a:t>
            </a:r>
            <a:r>
              <a:rPr spc="-250" dirty="0"/>
              <a:t> </a:t>
            </a:r>
            <a:r>
              <a:rPr spc="-85" dirty="0"/>
              <a:t>Board</a:t>
            </a:r>
          </a:p>
        </p:txBody>
      </p:sp>
      <p:sp>
        <p:nvSpPr>
          <p:cNvPr id="5" name="object 5"/>
          <p:cNvSpPr txBox="1"/>
          <p:nvPr/>
        </p:nvSpPr>
        <p:spPr>
          <a:xfrm>
            <a:off x="3254755" y="2610331"/>
            <a:ext cx="1871980" cy="2563495"/>
          </a:xfrm>
          <a:prstGeom prst="rect">
            <a:avLst/>
          </a:prstGeom>
        </p:spPr>
        <p:txBody>
          <a:bodyPr vert="horz" wrap="square" lIns="0" tIns="0" rIns="0" bIns="0" rtlCol="0">
            <a:spAutoFit/>
          </a:bodyPr>
          <a:lstStyle/>
          <a:p>
            <a:pPr marL="163195" indent="-150495">
              <a:lnSpc>
                <a:spcPct val="100000"/>
              </a:lnSpc>
              <a:buClr>
                <a:srgbClr val="40BAD2"/>
              </a:buClr>
              <a:buFont typeface="Wingdings 2"/>
              <a:buChar char=""/>
              <a:tabLst>
                <a:tab pos="163830" algn="l"/>
              </a:tabLst>
            </a:pPr>
            <a:r>
              <a:rPr sz="2300" spc="-125" dirty="0">
                <a:solidFill>
                  <a:srgbClr val="FFFFFF"/>
                </a:solidFill>
                <a:latin typeface="Arial"/>
                <a:cs typeface="Arial"/>
              </a:rPr>
              <a:t>Teacher</a:t>
            </a:r>
            <a:endParaRPr sz="2300">
              <a:latin typeface="Arial"/>
              <a:cs typeface="Arial"/>
            </a:endParaRPr>
          </a:p>
          <a:p>
            <a:pPr marL="163195" indent="-150495">
              <a:lnSpc>
                <a:spcPct val="100000"/>
              </a:lnSpc>
              <a:spcBef>
                <a:spcPts val="725"/>
              </a:spcBef>
              <a:buClr>
                <a:srgbClr val="40BAD2"/>
              </a:buClr>
              <a:buFont typeface="Wingdings 2"/>
              <a:buChar char=""/>
              <a:tabLst>
                <a:tab pos="163830" algn="l"/>
              </a:tabLst>
            </a:pPr>
            <a:r>
              <a:rPr sz="2300" spc="-20" dirty="0">
                <a:solidFill>
                  <a:srgbClr val="FFFFFF"/>
                </a:solidFill>
                <a:latin typeface="Arial"/>
                <a:cs typeface="Arial"/>
              </a:rPr>
              <a:t>Administrator</a:t>
            </a:r>
            <a:endParaRPr sz="2300">
              <a:latin typeface="Arial"/>
              <a:cs typeface="Arial"/>
            </a:endParaRPr>
          </a:p>
          <a:p>
            <a:pPr marL="163195" indent="-150495">
              <a:lnSpc>
                <a:spcPct val="100000"/>
              </a:lnSpc>
              <a:spcBef>
                <a:spcPts val="725"/>
              </a:spcBef>
              <a:buClr>
                <a:srgbClr val="40BAD2"/>
              </a:buClr>
              <a:buFont typeface="Wingdings 2"/>
              <a:buChar char=""/>
              <a:tabLst>
                <a:tab pos="163830" algn="l"/>
              </a:tabLst>
            </a:pPr>
            <a:r>
              <a:rPr sz="2300" spc="-70" dirty="0">
                <a:solidFill>
                  <a:srgbClr val="FFFFFF"/>
                </a:solidFill>
                <a:latin typeface="Arial"/>
                <a:cs typeface="Arial"/>
              </a:rPr>
              <a:t>Evaluator</a:t>
            </a:r>
            <a:endParaRPr sz="2300">
              <a:latin typeface="Arial"/>
              <a:cs typeface="Arial"/>
            </a:endParaRPr>
          </a:p>
          <a:p>
            <a:pPr marL="163195" indent="-150495">
              <a:lnSpc>
                <a:spcPct val="100000"/>
              </a:lnSpc>
              <a:spcBef>
                <a:spcPts val="715"/>
              </a:spcBef>
              <a:buClr>
                <a:srgbClr val="40BAD2"/>
              </a:buClr>
              <a:buFont typeface="Wingdings 2"/>
              <a:buChar char=""/>
              <a:tabLst>
                <a:tab pos="163830" algn="l"/>
              </a:tabLst>
            </a:pPr>
            <a:r>
              <a:rPr sz="2300" spc="-100" dirty="0">
                <a:solidFill>
                  <a:srgbClr val="FFFFFF"/>
                </a:solidFill>
                <a:latin typeface="Arial"/>
                <a:cs typeface="Arial"/>
              </a:rPr>
              <a:t>Counselor</a:t>
            </a:r>
            <a:endParaRPr sz="2300">
              <a:latin typeface="Arial"/>
              <a:cs typeface="Arial"/>
            </a:endParaRPr>
          </a:p>
          <a:p>
            <a:pPr marL="163195" indent="-150495">
              <a:lnSpc>
                <a:spcPct val="100000"/>
              </a:lnSpc>
              <a:spcBef>
                <a:spcPts val="720"/>
              </a:spcBef>
              <a:buClr>
                <a:srgbClr val="40BAD2"/>
              </a:buClr>
              <a:buFont typeface="Wingdings 2"/>
              <a:buChar char=""/>
              <a:tabLst>
                <a:tab pos="163830" algn="l"/>
              </a:tabLst>
            </a:pPr>
            <a:r>
              <a:rPr sz="2300" spc="-65" dirty="0">
                <a:solidFill>
                  <a:srgbClr val="FFFFFF"/>
                </a:solidFill>
                <a:latin typeface="Arial"/>
                <a:cs typeface="Arial"/>
              </a:rPr>
              <a:t>Consultant</a:t>
            </a:r>
            <a:endParaRPr sz="2300">
              <a:latin typeface="Arial"/>
              <a:cs typeface="Arial"/>
            </a:endParaRPr>
          </a:p>
          <a:p>
            <a:pPr marL="163195" indent="-150495">
              <a:lnSpc>
                <a:spcPct val="100000"/>
              </a:lnSpc>
              <a:spcBef>
                <a:spcPts val="720"/>
              </a:spcBef>
              <a:buClr>
                <a:srgbClr val="40BAD2"/>
              </a:buClr>
              <a:buFont typeface="Wingdings 2"/>
              <a:buChar char=""/>
              <a:tabLst>
                <a:tab pos="163830" algn="l"/>
              </a:tabLst>
            </a:pPr>
            <a:r>
              <a:rPr sz="2300" spc="-15" dirty="0">
                <a:solidFill>
                  <a:srgbClr val="FFFFFF"/>
                </a:solidFill>
                <a:latin typeface="Arial"/>
                <a:cs typeface="Arial"/>
              </a:rPr>
              <a:t>Mentor</a:t>
            </a:r>
            <a:endParaRPr sz="2300">
              <a:latin typeface="Arial"/>
              <a:cs typeface="Arial"/>
            </a:endParaRPr>
          </a:p>
        </p:txBody>
      </p:sp>
      <p:sp>
        <p:nvSpPr>
          <p:cNvPr id="6" name="object 6"/>
          <p:cNvSpPr/>
          <p:nvPr/>
        </p:nvSpPr>
        <p:spPr>
          <a:xfrm>
            <a:off x="335279" y="2508504"/>
            <a:ext cx="1984438" cy="510540"/>
          </a:xfrm>
          <a:prstGeom prst="rect">
            <a:avLst/>
          </a:prstGeom>
          <a:blipFill>
            <a:blip r:embed="rId3" cstate="print"/>
            <a:stretch>
              <a:fillRect/>
            </a:stretch>
          </a:blipFill>
        </p:spPr>
        <p:txBody>
          <a:bodyPr wrap="square" lIns="0" tIns="0" rIns="0" bIns="0" rtlCol="0"/>
          <a:lstStyle/>
          <a:p>
            <a:endParaRPr/>
          </a:p>
        </p:txBody>
      </p:sp>
      <p:sp>
        <p:nvSpPr>
          <p:cNvPr id="7" name="object 7"/>
          <p:cNvSpPr txBox="1"/>
          <p:nvPr/>
        </p:nvSpPr>
        <p:spPr>
          <a:xfrm>
            <a:off x="3254755" y="6280910"/>
            <a:ext cx="5327015" cy="165735"/>
          </a:xfrm>
          <a:prstGeom prst="rect">
            <a:avLst/>
          </a:prstGeom>
        </p:spPr>
        <p:txBody>
          <a:bodyPr vert="horz" wrap="square" lIns="0" tIns="0" rIns="0" bIns="0" rtlCol="0">
            <a:spAutoFit/>
          </a:bodyPr>
          <a:lstStyle/>
          <a:p>
            <a:pPr marL="12700">
              <a:lnSpc>
                <a:spcPct val="100000"/>
              </a:lnSpc>
            </a:pPr>
            <a:r>
              <a:rPr sz="950" spc="-20" dirty="0">
                <a:solidFill>
                  <a:srgbClr val="F1F1F1"/>
                </a:solidFill>
                <a:latin typeface="Arial"/>
                <a:cs typeface="Arial"/>
              </a:rPr>
              <a:t>UNT</a:t>
            </a:r>
            <a:r>
              <a:rPr sz="950" spc="-70" dirty="0">
                <a:solidFill>
                  <a:srgbClr val="F1F1F1"/>
                </a:solidFill>
                <a:latin typeface="Arial"/>
                <a:cs typeface="Arial"/>
              </a:rPr>
              <a:t> </a:t>
            </a:r>
            <a:r>
              <a:rPr sz="950" spc="-25" dirty="0">
                <a:solidFill>
                  <a:srgbClr val="F1F1F1"/>
                </a:solidFill>
                <a:latin typeface="Arial"/>
                <a:cs typeface="Arial"/>
              </a:rPr>
              <a:t>Dallas</a:t>
            </a:r>
            <a:r>
              <a:rPr sz="950" spc="-70" dirty="0">
                <a:solidFill>
                  <a:srgbClr val="F1F1F1"/>
                </a:solidFill>
                <a:latin typeface="Arial"/>
                <a:cs typeface="Arial"/>
              </a:rPr>
              <a:t> </a:t>
            </a:r>
            <a:r>
              <a:rPr sz="950" spc="-5" dirty="0">
                <a:solidFill>
                  <a:srgbClr val="F1F1F1"/>
                </a:solidFill>
                <a:latin typeface="Arial"/>
                <a:cs typeface="Arial"/>
              </a:rPr>
              <a:t>Internship</a:t>
            </a:r>
            <a:r>
              <a:rPr sz="950" spc="-80" dirty="0">
                <a:solidFill>
                  <a:srgbClr val="F1F1F1"/>
                </a:solidFill>
                <a:latin typeface="Arial"/>
                <a:cs typeface="Arial"/>
              </a:rPr>
              <a:t> </a:t>
            </a:r>
            <a:r>
              <a:rPr sz="950" spc="-20" dirty="0">
                <a:solidFill>
                  <a:srgbClr val="F1F1F1"/>
                </a:solidFill>
                <a:latin typeface="Arial"/>
                <a:cs typeface="Arial"/>
              </a:rPr>
              <a:t>Supervisor</a:t>
            </a:r>
            <a:r>
              <a:rPr sz="950" spc="-105" dirty="0">
                <a:solidFill>
                  <a:srgbClr val="F1F1F1"/>
                </a:solidFill>
                <a:latin typeface="Arial"/>
                <a:cs typeface="Arial"/>
              </a:rPr>
              <a:t> </a:t>
            </a:r>
            <a:r>
              <a:rPr sz="950" dirty="0">
                <a:solidFill>
                  <a:srgbClr val="F1F1F1"/>
                </a:solidFill>
                <a:latin typeface="Arial"/>
                <a:cs typeface="Arial"/>
              </a:rPr>
              <a:t>Orientation</a:t>
            </a:r>
            <a:r>
              <a:rPr sz="950" spc="-60" dirty="0">
                <a:solidFill>
                  <a:srgbClr val="F1F1F1"/>
                </a:solidFill>
                <a:latin typeface="Arial"/>
                <a:cs typeface="Arial"/>
              </a:rPr>
              <a:t> </a:t>
            </a:r>
            <a:r>
              <a:rPr sz="950" spc="25" dirty="0">
                <a:solidFill>
                  <a:srgbClr val="F1F1F1"/>
                </a:solidFill>
                <a:latin typeface="Arial"/>
                <a:cs typeface="Arial"/>
              </a:rPr>
              <a:t>&amp;</a:t>
            </a:r>
            <a:r>
              <a:rPr sz="950" spc="-140" dirty="0">
                <a:solidFill>
                  <a:srgbClr val="F1F1F1"/>
                </a:solidFill>
                <a:latin typeface="Arial"/>
                <a:cs typeface="Arial"/>
              </a:rPr>
              <a:t> </a:t>
            </a:r>
            <a:r>
              <a:rPr sz="950" spc="-15" dirty="0">
                <a:solidFill>
                  <a:srgbClr val="F1F1F1"/>
                </a:solidFill>
                <a:latin typeface="Arial"/>
                <a:cs typeface="Arial"/>
              </a:rPr>
              <a:t>Training</a:t>
            </a:r>
            <a:r>
              <a:rPr sz="950" spc="-15" dirty="0">
                <a:solidFill>
                  <a:srgbClr val="F1F1F1"/>
                </a:solidFill>
                <a:latin typeface="Arial Unicode MS"/>
                <a:cs typeface="Arial Unicode MS"/>
              </a:rPr>
              <a:t>‐</a:t>
            </a:r>
            <a:r>
              <a:rPr sz="950" spc="145" dirty="0">
                <a:solidFill>
                  <a:srgbClr val="F1F1F1"/>
                </a:solidFill>
                <a:latin typeface="Arial Unicode MS"/>
                <a:cs typeface="Arial Unicode MS"/>
              </a:rPr>
              <a:t> </a:t>
            </a:r>
            <a:r>
              <a:rPr sz="950" i="1" spc="-30" dirty="0">
                <a:solidFill>
                  <a:srgbClr val="F1F1F1"/>
                </a:solidFill>
                <a:latin typeface="Arial"/>
                <a:cs typeface="Arial"/>
              </a:rPr>
              <a:t>Clinical</a:t>
            </a:r>
            <a:r>
              <a:rPr sz="950" i="1" spc="-60" dirty="0">
                <a:solidFill>
                  <a:srgbClr val="F1F1F1"/>
                </a:solidFill>
                <a:latin typeface="Arial"/>
                <a:cs typeface="Arial"/>
              </a:rPr>
              <a:t> </a:t>
            </a:r>
            <a:r>
              <a:rPr sz="950" i="1" spc="-10" dirty="0">
                <a:solidFill>
                  <a:srgbClr val="F1F1F1"/>
                </a:solidFill>
                <a:latin typeface="Arial"/>
                <a:cs typeface="Arial"/>
              </a:rPr>
              <a:t>Mental</a:t>
            </a:r>
            <a:r>
              <a:rPr sz="950" i="1" spc="-50" dirty="0">
                <a:solidFill>
                  <a:srgbClr val="F1F1F1"/>
                </a:solidFill>
                <a:latin typeface="Arial"/>
                <a:cs typeface="Arial"/>
              </a:rPr>
              <a:t> </a:t>
            </a:r>
            <a:r>
              <a:rPr sz="950" i="1" spc="-10" dirty="0">
                <a:solidFill>
                  <a:srgbClr val="F1F1F1"/>
                </a:solidFill>
                <a:latin typeface="Arial"/>
                <a:cs typeface="Arial"/>
              </a:rPr>
              <a:t>Health</a:t>
            </a:r>
            <a:r>
              <a:rPr sz="950" i="1" spc="-100" dirty="0">
                <a:solidFill>
                  <a:srgbClr val="F1F1F1"/>
                </a:solidFill>
                <a:latin typeface="Arial"/>
                <a:cs typeface="Arial"/>
              </a:rPr>
              <a:t> </a:t>
            </a:r>
            <a:r>
              <a:rPr sz="950" i="1" spc="-45" dirty="0">
                <a:solidFill>
                  <a:srgbClr val="F1F1F1"/>
                </a:solidFill>
                <a:latin typeface="Arial"/>
                <a:cs typeface="Arial"/>
              </a:rPr>
              <a:t>Counseling</a:t>
            </a:r>
            <a:r>
              <a:rPr sz="950" i="1" spc="-55" dirty="0">
                <a:solidFill>
                  <a:srgbClr val="F1F1F1"/>
                </a:solidFill>
                <a:latin typeface="Arial"/>
                <a:cs typeface="Arial"/>
              </a:rPr>
              <a:t> </a:t>
            </a:r>
            <a:r>
              <a:rPr sz="950" spc="-35" dirty="0">
                <a:solidFill>
                  <a:srgbClr val="F1F1F1"/>
                </a:solidFill>
                <a:latin typeface="Arial"/>
                <a:cs typeface="Arial"/>
              </a:rPr>
              <a:t>(2015</a:t>
            </a:r>
            <a:r>
              <a:rPr sz="950" spc="-35" dirty="0">
                <a:solidFill>
                  <a:srgbClr val="F1F1F1"/>
                </a:solidFill>
                <a:latin typeface="Arial Unicode MS"/>
                <a:cs typeface="Arial Unicode MS"/>
              </a:rPr>
              <a:t>‐</a:t>
            </a:r>
            <a:r>
              <a:rPr sz="950" spc="-35" dirty="0">
                <a:solidFill>
                  <a:srgbClr val="F1F1F1"/>
                </a:solidFill>
                <a:latin typeface="Arial"/>
                <a:cs typeface="Arial"/>
              </a:rPr>
              <a:t>2006)</a:t>
            </a:r>
            <a:endParaRPr sz="950">
              <a:latin typeface="Arial"/>
              <a:cs typeface="Arial"/>
            </a:endParaRPr>
          </a:p>
        </p:txBody>
      </p:sp>
      <p:sp>
        <p:nvSpPr>
          <p:cNvPr id="8" name="object 8"/>
          <p:cNvSpPr txBox="1"/>
          <p:nvPr/>
        </p:nvSpPr>
        <p:spPr>
          <a:xfrm>
            <a:off x="3234823" y="7303973"/>
            <a:ext cx="3589020" cy="135890"/>
          </a:xfrm>
          <a:prstGeom prst="rect">
            <a:avLst/>
          </a:prstGeom>
        </p:spPr>
        <p:txBody>
          <a:bodyPr vert="horz" wrap="square" lIns="0" tIns="0" rIns="0" bIns="0" rtlCol="0">
            <a:spAutoFit/>
          </a:bodyPr>
          <a:lstStyle/>
          <a:p>
            <a:pPr marL="12700">
              <a:lnSpc>
                <a:spcPct val="100000"/>
              </a:lnSpc>
            </a:pPr>
            <a:r>
              <a:rPr sz="800" spc="-5" dirty="0">
                <a:latin typeface="Arial"/>
                <a:cs typeface="Arial"/>
              </a:rPr>
              <a:t>UNT Dallas </a:t>
            </a:r>
            <a:r>
              <a:rPr sz="800" dirty="0">
                <a:latin typeface="Arial"/>
                <a:cs typeface="Arial"/>
              </a:rPr>
              <a:t>School </a:t>
            </a:r>
            <a:r>
              <a:rPr sz="800" spc="-5" dirty="0">
                <a:latin typeface="Arial"/>
                <a:cs typeface="Arial"/>
              </a:rPr>
              <a:t>Counselor </a:t>
            </a:r>
            <a:r>
              <a:rPr sz="800" dirty="0">
                <a:latin typeface="Arial"/>
                <a:cs typeface="Arial"/>
              </a:rPr>
              <a:t>Site Supervisor/Adjunct/Obervator</a:t>
            </a:r>
            <a:r>
              <a:rPr sz="800" spc="-80" dirty="0">
                <a:latin typeface="Arial"/>
                <a:cs typeface="Arial"/>
              </a:rPr>
              <a:t> </a:t>
            </a:r>
            <a:r>
              <a:rPr sz="800" dirty="0">
                <a:latin typeface="Arial"/>
                <a:cs typeface="Arial"/>
              </a:rPr>
              <a:t>Training4/617</a:t>
            </a:r>
            <a:endParaRPr sz="800">
              <a:latin typeface="Arial"/>
              <a:cs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748266" y="1684020"/>
            <a:ext cx="310133" cy="4398264"/>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04470" y="3226561"/>
            <a:ext cx="2445385" cy="484505"/>
          </a:xfrm>
          <a:prstGeom prst="rect">
            <a:avLst/>
          </a:prstGeom>
        </p:spPr>
        <p:txBody>
          <a:bodyPr vert="horz" wrap="square" lIns="0" tIns="0" rIns="0" bIns="0" rtlCol="0">
            <a:spAutoFit/>
          </a:bodyPr>
          <a:lstStyle/>
          <a:p>
            <a:pPr marL="12700">
              <a:lnSpc>
                <a:spcPct val="100000"/>
              </a:lnSpc>
            </a:pPr>
            <a:r>
              <a:rPr sz="2950" spc="-135" dirty="0"/>
              <a:t>Sounding</a:t>
            </a:r>
            <a:r>
              <a:rPr sz="2950" spc="-405" dirty="0"/>
              <a:t> </a:t>
            </a:r>
            <a:r>
              <a:rPr sz="2950" spc="-150" dirty="0"/>
              <a:t>Board</a:t>
            </a:r>
            <a:endParaRPr sz="2950"/>
          </a:p>
        </p:txBody>
      </p:sp>
      <p:sp>
        <p:nvSpPr>
          <p:cNvPr id="4" name="object 4"/>
          <p:cNvSpPr txBox="1"/>
          <p:nvPr/>
        </p:nvSpPr>
        <p:spPr>
          <a:xfrm>
            <a:off x="3782821" y="3221954"/>
            <a:ext cx="3040380" cy="1612900"/>
          </a:xfrm>
          <a:prstGeom prst="rect">
            <a:avLst/>
          </a:prstGeom>
        </p:spPr>
        <p:txBody>
          <a:bodyPr vert="horz" wrap="square" lIns="0" tIns="0" rIns="0" bIns="0" rtlCol="0">
            <a:spAutoFit/>
          </a:bodyPr>
          <a:lstStyle/>
          <a:p>
            <a:pPr marL="163195" marR="5080" indent="-150495">
              <a:lnSpc>
                <a:spcPct val="90300"/>
              </a:lnSpc>
              <a:buClr>
                <a:srgbClr val="40BAD2"/>
              </a:buClr>
              <a:buFont typeface="Wingdings 2"/>
              <a:buChar char=""/>
              <a:tabLst>
                <a:tab pos="163830" algn="l"/>
              </a:tabLst>
            </a:pPr>
            <a:r>
              <a:rPr sz="2300" spc="-70" dirty="0">
                <a:solidFill>
                  <a:srgbClr val="FFFFFF"/>
                </a:solidFill>
                <a:latin typeface="Arial"/>
                <a:cs typeface="Arial"/>
              </a:rPr>
              <a:t>A</a:t>
            </a:r>
            <a:r>
              <a:rPr sz="2300" spc="-200" dirty="0">
                <a:solidFill>
                  <a:srgbClr val="FFFFFF"/>
                </a:solidFill>
                <a:latin typeface="Arial"/>
                <a:cs typeface="Arial"/>
              </a:rPr>
              <a:t> </a:t>
            </a:r>
            <a:r>
              <a:rPr sz="2300" spc="-105" dirty="0">
                <a:solidFill>
                  <a:srgbClr val="FFFFFF"/>
                </a:solidFill>
                <a:latin typeface="Arial"/>
                <a:cs typeface="Arial"/>
              </a:rPr>
              <a:t>safe</a:t>
            </a:r>
            <a:r>
              <a:rPr sz="2300" spc="-190" dirty="0">
                <a:solidFill>
                  <a:srgbClr val="FFFFFF"/>
                </a:solidFill>
                <a:latin typeface="Arial"/>
                <a:cs typeface="Arial"/>
              </a:rPr>
              <a:t> </a:t>
            </a:r>
            <a:r>
              <a:rPr sz="2300" spc="-90" dirty="0">
                <a:solidFill>
                  <a:srgbClr val="FFFFFF"/>
                </a:solidFill>
                <a:latin typeface="Arial"/>
                <a:cs typeface="Arial"/>
              </a:rPr>
              <a:t>place</a:t>
            </a:r>
            <a:r>
              <a:rPr sz="2300" spc="-195" dirty="0">
                <a:solidFill>
                  <a:srgbClr val="FFFFFF"/>
                </a:solidFill>
                <a:latin typeface="Arial"/>
                <a:cs typeface="Arial"/>
              </a:rPr>
              <a:t> </a:t>
            </a:r>
            <a:r>
              <a:rPr sz="2300" spc="-65" dirty="0">
                <a:solidFill>
                  <a:srgbClr val="FFFFFF"/>
                </a:solidFill>
                <a:latin typeface="Arial"/>
                <a:cs typeface="Arial"/>
              </a:rPr>
              <a:t>where</a:t>
            </a:r>
            <a:r>
              <a:rPr sz="2300" spc="-215" dirty="0">
                <a:solidFill>
                  <a:srgbClr val="FFFFFF"/>
                </a:solidFill>
                <a:latin typeface="Arial"/>
                <a:cs typeface="Arial"/>
              </a:rPr>
              <a:t> </a:t>
            </a:r>
            <a:r>
              <a:rPr sz="2300" spc="-50" dirty="0">
                <a:solidFill>
                  <a:srgbClr val="FFFFFF"/>
                </a:solidFill>
                <a:latin typeface="Arial"/>
                <a:cs typeface="Arial"/>
              </a:rPr>
              <a:t>your  </a:t>
            </a:r>
            <a:r>
              <a:rPr sz="2300" spc="-105" dirty="0">
                <a:solidFill>
                  <a:srgbClr val="FFFFFF"/>
                </a:solidFill>
                <a:latin typeface="Arial"/>
                <a:cs typeface="Arial"/>
              </a:rPr>
              <a:t>supervisee </a:t>
            </a:r>
            <a:r>
              <a:rPr sz="2300" spc="-120" dirty="0">
                <a:solidFill>
                  <a:srgbClr val="FFFFFF"/>
                </a:solidFill>
                <a:latin typeface="Arial"/>
                <a:cs typeface="Arial"/>
              </a:rPr>
              <a:t>can </a:t>
            </a:r>
            <a:r>
              <a:rPr sz="2300" spc="-130" dirty="0">
                <a:solidFill>
                  <a:srgbClr val="FFFFFF"/>
                </a:solidFill>
                <a:latin typeface="Arial"/>
                <a:cs typeface="Arial"/>
              </a:rPr>
              <a:t>discuss  </a:t>
            </a:r>
            <a:r>
              <a:rPr sz="2300" spc="-105" dirty="0">
                <a:solidFill>
                  <a:srgbClr val="FFFFFF"/>
                </a:solidFill>
                <a:latin typeface="Arial"/>
                <a:cs typeface="Arial"/>
              </a:rPr>
              <a:t>ideas </a:t>
            </a:r>
            <a:r>
              <a:rPr sz="2300" spc="30" dirty="0">
                <a:solidFill>
                  <a:srgbClr val="FFFFFF"/>
                </a:solidFill>
                <a:latin typeface="Arial"/>
                <a:cs typeface="Arial"/>
              </a:rPr>
              <a:t>with </a:t>
            </a:r>
            <a:r>
              <a:rPr sz="2300" spc="-55" dirty="0">
                <a:solidFill>
                  <a:srgbClr val="FFFFFF"/>
                </a:solidFill>
                <a:latin typeface="Arial"/>
                <a:cs typeface="Arial"/>
              </a:rPr>
              <a:t>you, </a:t>
            </a:r>
            <a:r>
              <a:rPr sz="2300" spc="-10" dirty="0">
                <a:solidFill>
                  <a:srgbClr val="FFFFFF"/>
                </a:solidFill>
                <a:latin typeface="Arial"/>
                <a:cs typeface="Arial"/>
              </a:rPr>
              <a:t>get  </a:t>
            </a:r>
            <a:r>
              <a:rPr sz="2300" spc="-70" dirty="0">
                <a:solidFill>
                  <a:srgbClr val="FFFFFF"/>
                </a:solidFill>
                <a:latin typeface="Arial"/>
                <a:cs typeface="Arial"/>
              </a:rPr>
              <a:t>feedback, </a:t>
            </a:r>
            <a:r>
              <a:rPr sz="2300" spc="-85" dirty="0">
                <a:solidFill>
                  <a:srgbClr val="FFFFFF"/>
                </a:solidFill>
                <a:latin typeface="Arial"/>
                <a:cs typeface="Arial"/>
              </a:rPr>
              <a:t>and </a:t>
            </a:r>
            <a:r>
              <a:rPr sz="2300" spc="-130" dirty="0">
                <a:solidFill>
                  <a:srgbClr val="FFFFFF"/>
                </a:solidFill>
                <a:latin typeface="Arial"/>
                <a:cs typeface="Arial"/>
              </a:rPr>
              <a:t>seek </a:t>
            </a:r>
            <a:r>
              <a:rPr sz="2300" spc="-105" dirty="0">
                <a:solidFill>
                  <a:srgbClr val="FFFFFF"/>
                </a:solidFill>
                <a:latin typeface="Arial"/>
                <a:cs typeface="Arial"/>
              </a:rPr>
              <a:t>an  </a:t>
            </a:r>
            <a:r>
              <a:rPr sz="2300" spc="-45" dirty="0">
                <a:solidFill>
                  <a:srgbClr val="FFFFFF"/>
                </a:solidFill>
                <a:latin typeface="Arial"/>
                <a:cs typeface="Arial"/>
              </a:rPr>
              <a:t>objective</a:t>
            </a:r>
            <a:r>
              <a:rPr sz="2300" spc="-254" dirty="0">
                <a:solidFill>
                  <a:srgbClr val="FFFFFF"/>
                </a:solidFill>
                <a:latin typeface="Arial"/>
                <a:cs typeface="Arial"/>
              </a:rPr>
              <a:t> </a:t>
            </a:r>
            <a:r>
              <a:rPr sz="2300" spc="-65" dirty="0">
                <a:solidFill>
                  <a:srgbClr val="FFFFFF"/>
                </a:solidFill>
                <a:latin typeface="Arial"/>
                <a:cs typeface="Arial"/>
              </a:rPr>
              <a:t>perspective.</a:t>
            </a:r>
            <a:endParaRPr sz="2300">
              <a:latin typeface="Arial"/>
              <a:cs typeface="Arial"/>
            </a:endParaRPr>
          </a:p>
        </p:txBody>
      </p:sp>
      <p:sp>
        <p:nvSpPr>
          <p:cNvPr id="5" name="object 5"/>
          <p:cNvSpPr/>
          <p:nvPr/>
        </p:nvSpPr>
        <p:spPr>
          <a:xfrm>
            <a:off x="299465" y="2206751"/>
            <a:ext cx="1983092" cy="511301"/>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3706621" y="6073394"/>
            <a:ext cx="5327015" cy="172085"/>
          </a:xfrm>
          <a:prstGeom prst="rect">
            <a:avLst/>
          </a:prstGeom>
        </p:spPr>
        <p:txBody>
          <a:bodyPr vert="horz" wrap="square" lIns="0" tIns="0" rIns="0" bIns="0" rtlCol="0">
            <a:spAutoFit/>
          </a:bodyPr>
          <a:lstStyle/>
          <a:p>
            <a:pPr marL="12700">
              <a:lnSpc>
                <a:spcPct val="100000"/>
              </a:lnSpc>
            </a:pPr>
            <a:r>
              <a:rPr sz="950" spc="-50" dirty="0">
                <a:solidFill>
                  <a:srgbClr val="F1F1F1"/>
                </a:solidFill>
                <a:latin typeface="Arial"/>
                <a:cs typeface="Arial"/>
              </a:rPr>
              <a:t>UNT Dallas </a:t>
            </a:r>
            <a:r>
              <a:rPr sz="950" spc="-25" dirty="0">
                <a:solidFill>
                  <a:srgbClr val="F1F1F1"/>
                </a:solidFill>
                <a:latin typeface="Arial"/>
                <a:cs typeface="Arial"/>
              </a:rPr>
              <a:t>Internship </a:t>
            </a:r>
            <a:r>
              <a:rPr sz="950" spc="-45" dirty="0">
                <a:solidFill>
                  <a:srgbClr val="F1F1F1"/>
                </a:solidFill>
                <a:latin typeface="Arial"/>
                <a:cs typeface="Arial"/>
              </a:rPr>
              <a:t>Supervisor </a:t>
            </a:r>
            <a:r>
              <a:rPr sz="950" spc="-20" dirty="0">
                <a:solidFill>
                  <a:srgbClr val="F1F1F1"/>
                </a:solidFill>
                <a:latin typeface="Arial"/>
                <a:cs typeface="Arial"/>
              </a:rPr>
              <a:t>Orientation </a:t>
            </a:r>
            <a:r>
              <a:rPr sz="950" spc="-5" dirty="0">
                <a:solidFill>
                  <a:srgbClr val="F1F1F1"/>
                </a:solidFill>
                <a:latin typeface="Arial"/>
                <a:cs typeface="Arial"/>
              </a:rPr>
              <a:t>&amp;</a:t>
            </a:r>
            <a:r>
              <a:rPr sz="950" spc="-180" dirty="0">
                <a:solidFill>
                  <a:srgbClr val="F1F1F1"/>
                </a:solidFill>
                <a:latin typeface="Arial"/>
                <a:cs typeface="Arial"/>
              </a:rPr>
              <a:t> </a:t>
            </a:r>
            <a:r>
              <a:rPr sz="950" spc="-35" dirty="0">
                <a:solidFill>
                  <a:srgbClr val="F1F1F1"/>
                </a:solidFill>
                <a:latin typeface="Arial"/>
                <a:cs typeface="Arial"/>
              </a:rPr>
              <a:t>Training</a:t>
            </a:r>
            <a:r>
              <a:rPr sz="950" spc="-35" dirty="0">
                <a:solidFill>
                  <a:srgbClr val="F1F1F1"/>
                </a:solidFill>
                <a:latin typeface="Arial Unicode MS"/>
                <a:cs typeface="Arial Unicode MS"/>
              </a:rPr>
              <a:t>‐ </a:t>
            </a:r>
            <a:r>
              <a:rPr sz="950" i="1" spc="-50" dirty="0">
                <a:solidFill>
                  <a:srgbClr val="F1F1F1"/>
                </a:solidFill>
                <a:latin typeface="Arial"/>
                <a:cs typeface="Arial"/>
              </a:rPr>
              <a:t>Clinical </a:t>
            </a:r>
            <a:r>
              <a:rPr sz="950" i="1" spc="-30" dirty="0">
                <a:solidFill>
                  <a:srgbClr val="F1F1F1"/>
                </a:solidFill>
                <a:latin typeface="Arial"/>
                <a:cs typeface="Arial"/>
              </a:rPr>
              <a:t>Mental </a:t>
            </a:r>
            <a:r>
              <a:rPr sz="950" i="1" spc="-35" dirty="0">
                <a:solidFill>
                  <a:srgbClr val="F1F1F1"/>
                </a:solidFill>
                <a:latin typeface="Arial"/>
                <a:cs typeface="Arial"/>
              </a:rPr>
              <a:t>Health </a:t>
            </a:r>
            <a:r>
              <a:rPr sz="950" i="1" spc="-70" dirty="0">
                <a:solidFill>
                  <a:srgbClr val="F1F1F1"/>
                </a:solidFill>
                <a:latin typeface="Arial"/>
                <a:cs typeface="Arial"/>
              </a:rPr>
              <a:t>Counseling </a:t>
            </a:r>
            <a:r>
              <a:rPr sz="950" spc="-55" dirty="0">
                <a:solidFill>
                  <a:srgbClr val="F1F1F1"/>
                </a:solidFill>
                <a:latin typeface="Arial"/>
                <a:cs typeface="Arial"/>
              </a:rPr>
              <a:t>(2015</a:t>
            </a:r>
            <a:r>
              <a:rPr sz="950" spc="-55" dirty="0">
                <a:solidFill>
                  <a:srgbClr val="F1F1F1"/>
                </a:solidFill>
                <a:latin typeface="Arial Unicode MS"/>
                <a:cs typeface="Arial Unicode MS"/>
              </a:rPr>
              <a:t>‐</a:t>
            </a:r>
            <a:r>
              <a:rPr sz="950" spc="-55" dirty="0">
                <a:solidFill>
                  <a:srgbClr val="F1F1F1"/>
                </a:solidFill>
                <a:latin typeface="Arial"/>
                <a:cs typeface="Arial"/>
              </a:rPr>
              <a:t>2006)</a:t>
            </a:r>
            <a:endParaRPr sz="950">
              <a:latin typeface="Arial"/>
              <a:cs typeface="Arial"/>
            </a:endParaRPr>
          </a:p>
        </p:txBody>
      </p:sp>
      <p:sp>
        <p:nvSpPr>
          <p:cNvPr id="7" name="object 7"/>
          <p:cNvSpPr/>
          <p:nvPr/>
        </p:nvSpPr>
        <p:spPr>
          <a:xfrm>
            <a:off x="1028700" y="3991355"/>
            <a:ext cx="2615945" cy="1822704"/>
          </a:xfrm>
          <a:prstGeom prst="rect">
            <a:avLst/>
          </a:prstGeom>
          <a:blipFill>
            <a:blip r:embed="rId4" cstate="print"/>
            <a:stretch>
              <a:fillRect/>
            </a:stretch>
          </a:blipFill>
        </p:spPr>
        <p:txBody>
          <a:bodyPr wrap="square" lIns="0" tIns="0" rIns="0" bIns="0" rtlCol="0"/>
          <a:lstStyle/>
          <a:p>
            <a:endParaRPr/>
          </a:p>
        </p:txBody>
      </p:sp>
      <p:sp>
        <p:nvSpPr>
          <p:cNvPr id="8" name="object 8"/>
          <p:cNvSpPr txBox="1"/>
          <p:nvPr/>
        </p:nvSpPr>
        <p:spPr>
          <a:xfrm>
            <a:off x="3234823" y="7303973"/>
            <a:ext cx="3589020" cy="135890"/>
          </a:xfrm>
          <a:prstGeom prst="rect">
            <a:avLst/>
          </a:prstGeom>
        </p:spPr>
        <p:txBody>
          <a:bodyPr vert="horz" wrap="square" lIns="0" tIns="0" rIns="0" bIns="0" rtlCol="0">
            <a:spAutoFit/>
          </a:bodyPr>
          <a:lstStyle/>
          <a:p>
            <a:pPr marL="12700">
              <a:lnSpc>
                <a:spcPct val="100000"/>
              </a:lnSpc>
            </a:pPr>
            <a:r>
              <a:rPr sz="800" spc="-5" dirty="0">
                <a:latin typeface="Arial"/>
                <a:cs typeface="Arial"/>
              </a:rPr>
              <a:t>UNT Dallas </a:t>
            </a:r>
            <a:r>
              <a:rPr sz="800" dirty="0">
                <a:latin typeface="Arial"/>
                <a:cs typeface="Arial"/>
              </a:rPr>
              <a:t>School </a:t>
            </a:r>
            <a:r>
              <a:rPr sz="800" spc="-5" dirty="0">
                <a:latin typeface="Arial"/>
                <a:cs typeface="Arial"/>
              </a:rPr>
              <a:t>Counselor </a:t>
            </a:r>
            <a:r>
              <a:rPr sz="800" dirty="0">
                <a:latin typeface="Arial"/>
                <a:cs typeface="Arial"/>
              </a:rPr>
              <a:t>Site Supervisor/Adjunct/Obervator</a:t>
            </a:r>
            <a:r>
              <a:rPr sz="800" spc="-80" dirty="0">
                <a:latin typeface="Arial"/>
                <a:cs typeface="Arial"/>
              </a:rPr>
              <a:t> </a:t>
            </a:r>
            <a:r>
              <a:rPr sz="800" dirty="0">
                <a:latin typeface="Arial"/>
                <a:cs typeface="Arial"/>
              </a:rPr>
              <a:t>Training4/618</a:t>
            </a:r>
            <a:endParaRPr sz="800">
              <a:latin typeface="Arial"/>
              <a:cs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1684020"/>
            <a:ext cx="2841625" cy="4398645"/>
          </a:xfrm>
          <a:custGeom>
            <a:avLst/>
            <a:gdLst/>
            <a:ahLst/>
            <a:cxnLst/>
            <a:rect l="l" t="t" r="r" b="b"/>
            <a:pathLst>
              <a:path w="2841625" h="4398645">
                <a:moveTo>
                  <a:pt x="0" y="0"/>
                </a:moveTo>
                <a:lnTo>
                  <a:pt x="0" y="4398263"/>
                </a:lnTo>
                <a:lnTo>
                  <a:pt x="2841117" y="4398263"/>
                </a:lnTo>
                <a:lnTo>
                  <a:pt x="2841117" y="0"/>
                </a:lnTo>
                <a:lnTo>
                  <a:pt x="0" y="0"/>
                </a:lnTo>
                <a:close/>
              </a:path>
            </a:pathLst>
          </a:custGeom>
          <a:solidFill>
            <a:srgbClr val="40BAD2"/>
          </a:solidFill>
        </p:spPr>
        <p:txBody>
          <a:bodyPr wrap="square" lIns="0" tIns="0" rIns="0" bIns="0" rtlCol="0"/>
          <a:lstStyle/>
          <a:p>
            <a:endParaRPr/>
          </a:p>
        </p:txBody>
      </p:sp>
      <p:sp>
        <p:nvSpPr>
          <p:cNvPr id="3" name="object 3"/>
          <p:cNvSpPr/>
          <p:nvPr/>
        </p:nvSpPr>
        <p:spPr>
          <a:xfrm>
            <a:off x="9748266" y="1684020"/>
            <a:ext cx="310133" cy="4398264"/>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271525" y="3209797"/>
            <a:ext cx="1438275" cy="497840"/>
          </a:xfrm>
          <a:prstGeom prst="rect">
            <a:avLst/>
          </a:prstGeom>
        </p:spPr>
        <p:txBody>
          <a:bodyPr vert="horz" wrap="square" lIns="0" tIns="0" rIns="0" bIns="0" rtlCol="0">
            <a:spAutoFit/>
          </a:bodyPr>
          <a:lstStyle/>
          <a:p>
            <a:pPr marL="12700">
              <a:lnSpc>
                <a:spcPct val="100000"/>
              </a:lnSpc>
            </a:pPr>
            <a:r>
              <a:rPr sz="2950" spc="-40" dirty="0">
                <a:solidFill>
                  <a:srgbClr val="FFFFFF"/>
                </a:solidFill>
                <a:latin typeface="Comic Sans MS"/>
                <a:cs typeface="Comic Sans MS"/>
              </a:rPr>
              <a:t>Teacher</a:t>
            </a:r>
            <a:endParaRPr sz="2950">
              <a:latin typeface="Comic Sans MS"/>
              <a:cs typeface="Comic Sans MS"/>
            </a:endParaRPr>
          </a:p>
        </p:txBody>
      </p:sp>
      <p:sp>
        <p:nvSpPr>
          <p:cNvPr id="5" name="object 5"/>
          <p:cNvSpPr/>
          <p:nvPr/>
        </p:nvSpPr>
        <p:spPr>
          <a:xfrm>
            <a:off x="2000250" y="4949190"/>
            <a:ext cx="1817370" cy="1059942"/>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4803140" y="2555494"/>
            <a:ext cx="3489960" cy="3198495"/>
          </a:xfrm>
          <a:prstGeom prst="rect">
            <a:avLst/>
          </a:prstGeom>
        </p:spPr>
        <p:txBody>
          <a:bodyPr vert="horz" wrap="square" lIns="0" tIns="0" rIns="0" bIns="0" rtlCol="0">
            <a:spAutoFit/>
          </a:bodyPr>
          <a:lstStyle/>
          <a:p>
            <a:pPr marL="12700" marR="277495" indent="-635">
              <a:lnSpc>
                <a:spcPts val="1900"/>
              </a:lnSpc>
            </a:pPr>
            <a:r>
              <a:rPr sz="1950" spc="-130" dirty="0">
                <a:solidFill>
                  <a:srgbClr val="FFFFFF"/>
                </a:solidFill>
                <a:latin typeface="Arial"/>
                <a:cs typeface="Arial"/>
              </a:rPr>
              <a:t>You </a:t>
            </a:r>
            <a:r>
              <a:rPr sz="1950" spc="-45" dirty="0">
                <a:solidFill>
                  <a:srgbClr val="FFFFFF"/>
                </a:solidFill>
                <a:latin typeface="Arial"/>
                <a:cs typeface="Arial"/>
              </a:rPr>
              <a:t>may teach </a:t>
            </a:r>
            <a:r>
              <a:rPr sz="1950" spc="-30" dirty="0">
                <a:solidFill>
                  <a:srgbClr val="FFFFFF"/>
                </a:solidFill>
                <a:latin typeface="Arial"/>
                <a:cs typeface="Arial"/>
              </a:rPr>
              <a:t>your</a:t>
            </a:r>
            <a:r>
              <a:rPr sz="1950" spc="-415" dirty="0">
                <a:solidFill>
                  <a:srgbClr val="FFFFFF"/>
                </a:solidFill>
                <a:latin typeface="Arial"/>
                <a:cs typeface="Arial"/>
              </a:rPr>
              <a:t> </a:t>
            </a:r>
            <a:r>
              <a:rPr sz="1950" spc="-85" dirty="0">
                <a:solidFill>
                  <a:srgbClr val="FFFFFF"/>
                </a:solidFill>
                <a:latin typeface="Arial"/>
                <a:cs typeface="Arial"/>
              </a:rPr>
              <a:t>supervisee  </a:t>
            </a:r>
            <a:r>
              <a:rPr sz="1950" spc="5" dirty="0">
                <a:solidFill>
                  <a:srgbClr val="FFFFFF"/>
                </a:solidFill>
                <a:latin typeface="Arial"/>
                <a:cs typeface="Arial"/>
              </a:rPr>
              <a:t>the</a:t>
            </a:r>
            <a:r>
              <a:rPr sz="1950" spc="-235" dirty="0">
                <a:solidFill>
                  <a:srgbClr val="FFFFFF"/>
                </a:solidFill>
                <a:latin typeface="Arial"/>
                <a:cs typeface="Arial"/>
              </a:rPr>
              <a:t> </a:t>
            </a:r>
            <a:r>
              <a:rPr sz="1950" dirty="0">
                <a:solidFill>
                  <a:srgbClr val="FFFFFF"/>
                </a:solidFill>
                <a:latin typeface="Arial"/>
                <a:cs typeface="Arial"/>
              </a:rPr>
              <a:t>following:</a:t>
            </a:r>
            <a:endParaRPr sz="1950">
              <a:latin typeface="Arial"/>
              <a:cs typeface="Arial"/>
            </a:endParaRPr>
          </a:p>
          <a:p>
            <a:pPr marL="163830" indent="-151130">
              <a:lnSpc>
                <a:spcPct val="100000"/>
              </a:lnSpc>
              <a:spcBef>
                <a:spcPts val="560"/>
              </a:spcBef>
              <a:buClr>
                <a:srgbClr val="40BAD2"/>
              </a:buClr>
              <a:buFont typeface="Wingdings 2"/>
              <a:buChar char=""/>
              <a:tabLst>
                <a:tab pos="163830" algn="l"/>
              </a:tabLst>
            </a:pPr>
            <a:r>
              <a:rPr sz="1950" spc="-75" dirty="0">
                <a:solidFill>
                  <a:srgbClr val="FFFFFF"/>
                </a:solidFill>
                <a:latin typeface="Arial"/>
                <a:cs typeface="Arial"/>
              </a:rPr>
              <a:t>Counseling</a:t>
            </a:r>
            <a:r>
              <a:rPr sz="1950" spc="-175" dirty="0">
                <a:solidFill>
                  <a:srgbClr val="FFFFFF"/>
                </a:solidFill>
                <a:latin typeface="Arial"/>
                <a:cs typeface="Arial"/>
              </a:rPr>
              <a:t> </a:t>
            </a:r>
            <a:r>
              <a:rPr sz="1950" spc="-75" dirty="0">
                <a:solidFill>
                  <a:srgbClr val="FFFFFF"/>
                </a:solidFill>
                <a:latin typeface="Arial"/>
                <a:cs typeface="Arial"/>
              </a:rPr>
              <a:t>approaches</a:t>
            </a:r>
            <a:endParaRPr sz="1950">
              <a:latin typeface="Arial"/>
              <a:cs typeface="Arial"/>
            </a:endParaRPr>
          </a:p>
          <a:p>
            <a:pPr marL="163830" indent="-151130">
              <a:lnSpc>
                <a:spcPct val="100000"/>
              </a:lnSpc>
              <a:spcBef>
                <a:spcPts val="550"/>
              </a:spcBef>
              <a:buClr>
                <a:srgbClr val="40BAD2"/>
              </a:buClr>
              <a:buFont typeface="Wingdings 2"/>
              <a:buChar char=""/>
              <a:tabLst>
                <a:tab pos="163830" algn="l"/>
              </a:tabLst>
            </a:pPr>
            <a:r>
              <a:rPr sz="1950" spc="-60" dirty="0">
                <a:solidFill>
                  <a:srgbClr val="FFFFFF"/>
                </a:solidFill>
                <a:latin typeface="Arial"/>
                <a:cs typeface="Arial"/>
              </a:rPr>
              <a:t>Ethics</a:t>
            </a:r>
            <a:endParaRPr sz="1950">
              <a:latin typeface="Arial"/>
              <a:cs typeface="Arial"/>
            </a:endParaRPr>
          </a:p>
          <a:p>
            <a:pPr marL="163830" indent="-151130">
              <a:lnSpc>
                <a:spcPct val="100000"/>
              </a:lnSpc>
              <a:spcBef>
                <a:spcPts val="550"/>
              </a:spcBef>
              <a:buClr>
                <a:srgbClr val="40BAD2"/>
              </a:buClr>
              <a:buFont typeface="Wingdings 2"/>
              <a:buChar char=""/>
              <a:tabLst>
                <a:tab pos="163830" algn="l"/>
              </a:tabLst>
            </a:pPr>
            <a:r>
              <a:rPr sz="1950" spc="-60" dirty="0">
                <a:solidFill>
                  <a:srgbClr val="FFFFFF"/>
                </a:solidFill>
                <a:latin typeface="Arial"/>
                <a:cs typeface="Arial"/>
              </a:rPr>
              <a:t>Legal</a:t>
            </a:r>
            <a:r>
              <a:rPr sz="1950" spc="-225" dirty="0">
                <a:solidFill>
                  <a:srgbClr val="FFFFFF"/>
                </a:solidFill>
                <a:latin typeface="Arial"/>
                <a:cs typeface="Arial"/>
              </a:rPr>
              <a:t> </a:t>
            </a:r>
            <a:r>
              <a:rPr sz="1950" spc="-114" dirty="0">
                <a:solidFill>
                  <a:srgbClr val="FFFFFF"/>
                </a:solidFill>
                <a:latin typeface="Arial"/>
                <a:cs typeface="Arial"/>
              </a:rPr>
              <a:t>issues</a:t>
            </a:r>
            <a:endParaRPr sz="1950">
              <a:latin typeface="Arial"/>
              <a:cs typeface="Arial"/>
            </a:endParaRPr>
          </a:p>
          <a:p>
            <a:pPr marL="163830" indent="-151130">
              <a:lnSpc>
                <a:spcPct val="100000"/>
              </a:lnSpc>
              <a:spcBef>
                <a:spcPts val="550"/>
              </a:spcBef>
              <a:buClr>
                <a:srgbClr val="40BAD2"/>
              </a:buClr>
              <a:buFont typeface="Wingdings 2"/>
              <a:buChar char=""/>
              <a:tabLst>
                <a:tab pos="163830" algn="l"/>
              </a:tabLst>
            </a:pPr>
            <a:r>
              <a:rPr sz="1950" spc="-60" dirty="0">
                <a:solidFill>
                  <a:srgbClr val="FFFFFF"/>
                </a:solidFill>
                <a:latin typeface="Arial"/>
                <a:cs typeface="Arial"/>
              </a:rPr>
              <a:t>Assigning</a:t>
            </a:r>
            <a:r>
              <a:rPr sz="1950" spc="-215" dirty="0">
                <a:solidFill>
                  <a:srgbClr val="FFFFFF"/>
                </a:solidFill>
                <a:latin typeface="Arial"/>
                <a:cs typeface="Arial"/>
              </a:rPr>
              <a:t> </a:t>
            </a:r>
            <a:r>
              <a:rPr sz="1950" spc="-40" dirty="0">
                <a:solidFill>
                  <a:srgbClr val="FFFFFF"/>
                </a:solidFill>
                <a:latin typeface="Arial"/>
                <a:cs typeface="Arial"/>
              </a:rPr>
              <a:t>reading</a:t>
            </a:r>
            <a:endParaRPr sz="1950">
              <a:latin typeface="Arial"/>
              <a:cs typeface="Arial"/>
            </a:endParaRPr>
          </a:p>
          <a:p>
            <a:pPr marL="163830" marR="225425" indent="-151130">
              <a:lnSpc>
                <a:spcPts val="1900"/>
              </a:lnSpc>
              <a:spcBef>
                <a:spcPts val="975"/>
              </a:spcBef>
              <a:buClr>
                <a:srgbClr val="40BAD2"/>
              </a:buClr>
              <a:buFont typeface="Wingdings 2"/>
              <a:buChar char=""/>
              <a:tabLst>
                <a:tab pos="163830" algn="l"/>
              </a:tabLst>
            </a:pPr>
            <a:r>
              <a:rPr sz="1950" spc="-55" dirty="0">
                <a:solidFill>
                  <a:srgbClr val="FFFFFF"/>
                </a:solidFill>
                <a:latin typeface="Arial"/>
                <a:cs typeface="Arial"/>
              </a:rPr>
              <a:t>Suggesting </a:t>
            </a:r>
            <a:r>
              <a:rPr sz="1950" spc="-114" dirty="0">
                <a:solidFill>
                  <a:srgbClr val="FFFFFF"/>
                </a:solidFill>
                <a:latin typeface="Arial"/>
                <a:cs typeface="Arial"/>
              </a:rPr>
              <a:t>a </a:t>
            </a:r>
            <a:r>
              <a:rPr sz="1950" spc="-5" dirty="0">
                <a:solidFill>
                  <a:srgbClr val="FFFFFF"/>
                </a:solidFill>
                <a:latin typeface="Arial"/>
                <a:cs typeface="Arial"/>
              </a:rPr>
              <a:t>literature</a:t>
            </a:r>
            <a:r>
              <a:rPr sz="1950" spc="-265" dirty="0">
                <a:solidFill>
                  <a:srgbClr val="FFFFFF"/>
                </a:solidFill>
                <a:latin typeface="Arial"/>
                <a:cs typeface="Arial"/>
              </a:rPr>
              <a:t> </a:t>
            </a:r>
            <a:r>
              <a:rPr sz="1950" spc="-90" dirty="0">
                <a:solidFill>
                  <a:srgbClr val="FFFFFF"/>
                </a:solidFill>
                <a:latin typeface="Arial"/>
                <a:cs typeface="Arial"/>
              </a:rPr>
              <a:t>search  </a:t>
            </a:r>
            <a:r>
              <a:rPr sz="1950" spc="-40" dirty="0">
                <a:solidFill>
                  <a:srgbClr val="FFFFFF"/>
                </a:solidFill>
                <a:latin typeface="Arial"/>
                <a:cs typeface="Arial"/>
              </a:rPr>
              <a:t>on </a:t>
            </a:r>
            <a:r>
              <a:rPr sz="1950" spc="-114" dirty="0">
                <a:solidFill>
                  <a:srgbClr val="FFFFFF"/>
                </a:solidFill>
                <a:latin typeface="Arial"/>
                <a:cs typeface="Arial"/>
              </a:rPr>
              <a:t>a </a:t>
            </a:r>
            <a:r>
              <a:rPr sz="1950" spc="-50" dirty="0">
                <a:solidFill>
                  <a:srgbClr val="FFFFFF"/>
                </a:solidFill>
                <a:latin typeface="Arial"/>
                <a:cs typeface="Arial"/>
              </a:rPr>
              <a:t>specific</a:t>
            </a:r>
            <a:r>
              <a:rPr sz="1950" spc="-370" dirty="0">
                <a:solidFill>
                  <a:srgbClr val="FFFFFF"/>
                </a:solidFill>
                <a:latin typeface="Arial"/>
                <a:cs typeface="Arial"/>
              </a:rPr>
              <a:t> </a:t>
            </a:r>
            <a:r>
              <a:rPr sz="1950" dirty="0">
                <a:solidFill>
                  <a:srgbClr val="FFFFFF"/>
                </a:solidFill>
                <a:latin typeface="Arial"/>
                <a:cs typeface="Arial"/>
              </a:rPr>
              <a:t>topic</a:t>
            </a:r>
            <a:endParaRPr sz="1950">
              <a:latin typeface="Arial"/>
              <a:cs typeface="Arial"/>
            </a:endParaRPr>
          </a:p>
          <a:p>
            <a:pPr marL="163830" marR="5080" indent="-151130">
              <a:lnSpc>
                <a:spcPts val="1900"/>
              </a:lnSpc>
              <a:spcBef>
                <a:spcPts val="990"/>
              </a:spcBef>
              <a:buClr>
                <a:srgbClr val="40BAD2"/>
              </a:buClr>
              <a:buFont typeface="Wingdings 2"/>
              <a:buChar char=""/>
              <a:tabLst>
                <a:tab pos="163830" algn="l"/>
              </a:tabLst>
            </a:pPr>
            <a:r>
              <a:rPr sz="1950" spc="-75" dirty="0">
                <a:solidFill>
                  <a:srgbClr val="FFFFFF"/>
                </a:solidFill>
                <a:latin typeface="Arial"/>
                <a:cs typeface="Arial"/>
              </a:rPr>
              <a:t>The</a:t>
            </a:r>
            <a:r>
              <a:rPr sz="1950" spc="-160" dirty="0">
                <a:solidFill>
                  <a:srgbClr val="FFFFFF"/>
                </a:solidFill>
                <a:latin typeface="Arial"/>
                <a:cs typeface="Arial"/>
              </a:rPr>
              <a:t> </a:t>
            </a:r>
            <a:r>
              <a:rPr sz="1950" spc="-10" dirty="0">
                <a:solidFill>
                  <a:srgbClr val="FFFFFF"/>
                </a:solidFill>
                <a:latin typeface="Arial"/>
                <a:cs typeface="Arial"/>
              </a:rPr>
              <a:t>protocol</a:t>
            </a:r>
            <a:r>
              <a:rPr sz="1950" spc="-175" dirty="0">
                <a:solidFill>
                  <a:srgbClr val="FFFFFF"/>
                </a:solidFill>
                <a:latin typeface="Arial"/>
                <a:cs typeface="Arial"/>
              </a:rPr>
              <a:t> </a:t>
            </a:r>
            <a:r>
              <a:rPr sz="1950" spc="35" dirty="0">
                <a:solidFill>
                  <a:srgbClr val="FFFFFF"/>
                </a:solidFill>
                <a:latin typeface="Arial"/>
                <a:cs typeface="Arial"/>
              </a:rPr>
              <a:t>that</a:t>
            </a:r>
            <a:r>
              <a:rPr sz="1950" spc="-170" dirty="0">
                <a:solidFill>
                  <a:srgbClr val="FFFFFF"/>
                </a:solidFill>
                <a:latin typeface="Arial"/>
                <a:cs typeface="Arial"/>
              </a:rPr>
              <a:t> </a:t>
            </a:r>
            <a:r>
              <a:rPr sz="1950" spc="-30" dirty="0">
                <a:solidFill>
                  <a:srgbClr val="FFFFFF"/>
                </a:solidFill>
                <a:latin typeface="Arial"/>
                <a:cs typeface="Arial"/>
              </a:rPr>
              <a:t>your</a:t>
            </a:r>
            <a:r>
              <a:rPr sz="1950" spc="-175" dirty="0">
                <a:solidFill>
                  <a:srgbClr val="FFFFFF"/>
                </a:solidFill>
                <a:latin typeface="Arial"/>
                <a:cs typeface="Arial"/>
              </a:rPr>
              <a:t> </a:t>
            </a:r>
            <a:r>
              <a:rPr sz="1950" spc="-65" dirty="0">
                <a:solidFill>
                  <a:srgbClr val="FFFFFF"/>
                </a:solidFill>
                <a:latin typeface="Arial"/>
                <a:cs typeface="Arial"/>
              </a:rPr>
              <a:t>school</a:t>
            </a:r>
            <a:r>
              <a:rPr sz="1950" spc="-170" dirty="0">
                <a:solidFill>
                  <a:srgbClr val="FFFFFF"/>
                </a:solidFill>
                <a:latin typeface="Arial"/>
                <a:cs typeface="Arial"/>
              </a:rPr>
              <a:t> </a:t>
            </a:r>
            <a:r>
              <a:rPr sz="1950" spc="-15" dirty="0">
                <a:solidFill>
                  <a:srgbClr val="FFFFFF"/>
                </a:solidFill>
                <a:latin typeface="Arial"/>
                <a:cs typeface="Arial"/>
              </a:rPr>
              <a:t>or  </a:t>
            </a:r>
            <a:r>
              <a:rPr sz="1950" spc="-70" dirty="0">
                <a:solidFill>
                  <a:srgbClr val="FFFFFF"/>
                </a:solidFill>
                <a:latin typeface="Arial"/>
                <a:cs typeface="Arial"/>
              </a:rPr>
              <a:t>agency</a:t>
            </a:r>
            <a:r>
              <a:rPr sz="1950" spc="-250" dirty="0">
                <a:solidFill>
                  <a:srgbClr val="FFFFFF"/>
                </a:solidFill>
                <a:latin typeface="Arial"/>
                <a:cs typeface="Arial"/>
              </a:rPr>
              <a:t> </a:t>
            </a:r>
            <a:r>
              <a:rPr sz="1950" spc="-65" dirty="0">
                <a:solidFill>
                  <a:srgbClr val="FFFFFF"/>
                </a:solidFill>
                <a:latin typeface="Arial"/>
                <a:cs typeface="Arial"/>
              </a:rPr>
              <a:t>carries</a:t>
            </a:r>
            <a:endParaRPr sz="1950">
              <a:latin typeface="Arial"/>
              <a:cs typeface="Arial"/>
            </a:endParaRPr>
          </a:p>
        </p:txBody>
      </p:sp>
      <p:sp>
        <p:nvSpPr>
          <p:cNvPr id="7" name="object 7"/>
          <p:cNvSpPr/>
          <p:nvPr/>
        </p:nvSpPr>
        <p:spPr>
          <a:xfrm>
            <a:off x="344424" y="2167127"/>
            <a:ext cx="1983092" cy="511301"/>
          </a:xfrm>
          <a:prstGeom prst="rect">
            <a:avLst/>
          </a:prstGeom>
          <a:blipFill>
            <a:blip r:embed="rId4" cstate="print"/>
            <a:stretch>
              <a:fillRect/>
            </a:stretch>
          </a:blipFill>
        </p:spPr>
        <p:txBody>
          <a:bodyPr wrap="square" lIns="0" tIns="0" rIns="0" bIns="0" rtlCol="0"/>
          <a:lstStyle/>
          <a:p>
            <a:endParaRPr/>
          </a:p>
        </p:txBody>
      </p:sp>
      <p:sp>
        <p:nvSpPr>
          <p:cNvPr id="8" name="object 8"/>
          <p:cNvSpPr txBox="1"/>
          <p:nvPr/>
        </p:nvSpPr>
        <p:spPr>
          <a:xfrm>
            <a:off x="4018279" y="6228079"/>
            <a:ext cx="5327015" cy="172085"/>
          </a:xfrm>
          <a:prstGeom prst="rect">
            <a:avLst/>
          </a:prstGeom>
        </p:spPr>
        <p:txBody>
          <a:bodyPr vert="horz" wrap="square" lIns="0" tIns="0" rIns="0" bIns="0" rtlCol="0">
            <a:spAutoFit/>
          </a:bodyPr>
          <a:lstStyle/>
          <a:p>
            <a:pPr marL="12700">
              <a:lnSpc>
                <a:spcPct val="100000"/>
              </a:lnSpc>
            </a:pPr>
            <a:r>
              <a:rPr sz="950" spc="-50" dirty="0">
                <a:solidFill>
                  <a:srgbClr val="F1F1F1"/>
                </a:solidFill>
                <a:latin typeface="Arial"/>
                <a:cs typeface="Arial"/>
              </a:rPr>
              <a:t>UNT Dallas </a:t>
            </a:r>
            <a:r>
              <a:rPr sz="950" spc="-25" dirty="0">
                <a:solidFill>
                  <a:srgbClr val="F1F1F1"/>
                </a:solidFill>
                <a:latin typeface="Arial"/>
                <a:cs typeface="Arial"/>
              </a:rPr>
              <a:t>Internship </a:t>
            </a:r>
            <a:r>
              <a:rPr sz="950" spc="-45" dirty="0">
                <a:solidFill>
                  <a:srgbClr val="F1F1F1"/>
                </a:solidFill>
                <a:latin typeface="Arial"/>
                <a:cs typeface="Arial"/>
              </a:rPr>
              <a:t>Supervisor </a:t>
            </a:r>
            <a:r>
              <a:rPr sz="950" spc="-20" dirty="0">
                <a:solidFill>
                  <a:srgbClr val="F1F1F1"/>
                </a:solidFill>
                <a:latin typeface="Arial"/>
                <a:cs typeface="Arial"/>
              </a:rPr>
              <a:t>Orientation </a:t>
            </a:r>
            <a:r>
              <a:rPr sz="950" spc="-5" dirty="0">
                <a:solidFill>
                  <a:srgbClr val="F1F1F1"/>
                </a:solidFill>
                <a:latin typeface="Arial"/>
                <a:cs typeface="Arial"/>
              </a:rPr>
              <a:t>&amp;</a:t>
            </a:r>
            <a:r>
              <a:rPr sz="950" spc="-180" dirty="0">
                <a:solidFill>
                  <a:srgbClr val="F1F1F1"/>
                </a:solidFill>
                <a:latin typeface="Arial"/>
                <a:cs typeface="Arial"/>
              </a:rPr>
              <a:t> </a:t>
            </a:r>
            <a:r>
              <a:rPr sz="950" spc="-35" dirty="0">
                <a:solidFill>
                  <a:srgbClr val="F1F1F1"/>
                </a:solidFill>
                <a:latin typeface="Arial"/>
                <a:cs typeface="Arial"/>
              </a:rPr>
              <a:t>Training</a:t>
            </a:r>
            <a:r>
              <a:rPr sz="950" spc="-35" dirty="0">
                <a:solidFill>
                  <a:srgbClr val="F1F1F1"/>
                </a:solidFill>
                <a:latin typeface="Arial Unicode MS"/>
                <a:cs typeface="Arial Unicode MS"/>
              </a:rPr>
              <a:t>‐ </a:t>
            </a:r>
            <a:r>
              <a:rPr sz="950" i="1" spc="-50" dirty="0">
                <a:solidFill>
                  <a:srgbClr val="F1F1F1"/>
                </a:solidFill>
                <a:latin typeface="Arial"/>
                <a:cs typeface="Arial"/>
              </a:rPr>
              <a:t>Clinical </a:t>
            </a:r>
            <a:r>
              <a:rPr sz="950" i="1" spc="-30" dirty="0">
                <a:solidFill>
                  <a:srgbClr val="F1F1F1"/>
                </a:solidFill>
                <a:latin typeface="Arial"/>
                <a:cs typeface="Arial"/>
              </a:rPr>
              <a:t>Mental </a:t>
            </a:r>
            <a:r>
              <a:rPr sz="950" i="1" spc="-35" dirty="0">
                <a:solidFill>
                  <a:srgbClr val="F1F1F1"/>
                </a:solidFill>
                <a:latin typeface="Arial"/>
                <a:cs typeface="Arial"/>
              </a:rPr>
              <a:t>Health </a:t>
            </a:r>
            <a:r>
              <a:rPr sz="950" i="1" spc="-70" dirty="0">
                <a:solidFill>
                  <a:srgbClr val="F1F1F1"/>
                </a:solidFill>
                <a:latin typeface="Arial"/>
                <a:cs typeface="Arial"/>
              </a:rPr>
              <a:t>Counseling </a:t>
            </a:r>
            <a:r>
              <a:rPr sz="950" spc="-55" dirty="0">
                <a:solidFill>
                  <a:srgbClr val="F1F1F1"/>
                </a:solidFill>
                <a:latin typeface="Arial"/>
                <a:cs typeface="Arial"/>
              </a:rPr>
              <a:t>(2015</a:t>
            </a:r>
            <a:r>
              <a:rPr sz="950" spc="-55" dirty="0">
                <a:solidFill>
                  <a:srgbClr val="F1F1F1"/>
                </a:solidFill>
                <a:latin typeface="Arial Unicode MS"/>
                <a:cs typeface="Arial Unicode MS"/>
              </a:rPr>
              <a:t>‐</a:t>
            </a:r>
            <a:r>
              <a:rPr sz="950" spc="-55" dirty="0">
                <a:solidFill>
                  <a:srgbClr val="F1F1F1"/>
                </a:solidFill>
                <a:latin typeface="Arial"/>
                <a:cs typeface="Arial"/>
              </a:rPr>
              <a:t>2006)</a:t>
            </a:r>
            <a:endParaRPr sz="950">
              <a:latin typeface="Arial"/>
              <a:cs typeface="Arial"/>
            </a:endParaRPr>
          </a:p>
        </p:txBody>
      </p:sp>
      <p:sp>
        <p:nvSpPr>
          <p:cNvPr id="9" name="object 9"/>
          <p:cNvSpPr txBox="1"/>
          <p:nvPr/>
        </p:nvSpPr>
        <p:spPr>
          <a:xfrm>
            <a:off x="3234823" y="7303973"/>
            <a:ext cx="3589020" cy="135890"/>
          </a:xfrm>
          <a:prstGeom prst="rect">
            <a:avLst/>
          </a:prstGeom>
        </p:spPr>
        <p:txBody>
          <a:bodyPr vert="horz" wrap="square" lIns="0" tIns="0" rIns="0" bIns="0" rtlCol="0">
            <a:spAutoFit/>
          </a:bodyPr>
          <a:lstStyle/>
          <a:p>
            <a:pPr marL="12700">
              <a:lnSpc>
                <a:spcPct val="100000"/>
              </a:lnSpc>
            </a:pPr>
            <a:r>
              <a:rPr sz="800" spc="-5" dirty="0">
                <a:latin typeface="Arial"/>
                <a:cs typeface="Arial"/>
              </a:rPr>
              <a:t>UNT Dallas </a:t>
            </a:r>
            <a:r>
              <a:rPr sz="800" dirty="0">
                <a:latin typeface="Arial"/>
                <a:cs typeface="Arial"/>
              </a:rPr>
              <a:t>School </a:t>
            </a:r>
            <a:r>
              <a:rPr sz="800" spc="-5" dirty="0">
                <a:latin typeface="Arial"/>
                <a:cs typeface="Arial"/>
              </a:rPr>
              <a:t>Counselor </a:t>
            </a:r>
            <a:r>
              <a:rPr sz="800" dirty="0">
                <a:latin typeface="Arial"/>
                <a:cs typeface="Arial"/>
              </a:rPr>
              <a:t>Site Supervisor/Adjunct/Obervator</a:t>
            </a:r>
            <a:r>
              <a:rPr sz="800" spc="-80" dirty="0">
                <a:latin typeface="Arial"/>
                <a:cs typeface="Arial"/>
              </a:rPr>
              <a:t> </a:t>
            </a:r>
            <a:r>
              <a:rPr sz="800" dirty="0">
                <a:latin typeface="Arial"/>
                <a:cs typeface="Arial"/>
              </a:rPr>
              <a:t>Training4/619</a:t>
            </a:r>
            <a:endParaRPr sz="800">
              <a:latin typeface="Arial"/>
              <a:cs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748266" y="1684020"/>
            <a:ext cx="310133" cy="4398264"/>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577850" y="3007105"/>
            <a:ext cx="1733550" cy="484505"/>
          </a:xfrm>
          <a:prstGeom prst="rect">
            <a:avLst/>
          </a:prstGeom>
        </p:spPr>
        <p:txBody>
          <a:bodyPr vert="horz" wrap="square" lIns="0" tIns="0" rIns="0" bIns="0" rtlCol="0">
            <a:spAutoFit/>
          </a:bodyPr>
          <a:lstStyle/>
          <a:p>
            <a:pPr marL="12700">
              <a:lnSpc>
                <a:spcPct val="100000"/>
              </a:lnSpc>
            </a:pPr>
            <a:r>
              <a:rPr sz="2950" spc="-60" dirty="0"/>
              <a:t>Mentor</a:t>
            </a:r>
            <a:r>
              <a:rPr sz="2950" spc="-405" dirty="0"/>
              <a:t> </a:t>
            </a:r>
            <a:r>
              <a:rPr sz="2950" spc="-330" dirty="0"/>
              <a:t>is…</a:t>
            </a:r>
            <a:endParaRPr sz="2950"/>
          </a:p>
        </p:txBody>
      </p:sp>
      <p:sp>
        <p:nvSpPr>
          <p:cNvPr id="4" name="object 4"/>
          <p:cNvSpPr txBox="1"/>
          <p:nvPr/>
        </p:nvSpPr>
        <p:spPr>
          <a:xfrm>
            <a:off x="5155184" y="2584948"/>
            <a:ext cx="2961005" cy="3302635"/>
          </a:xfrm>
          <a:prstGeom prst="rect">
            <a:avLst/>
          </a:prstGeom>
        </p:spPr>
        <p:txBody>
          <a:bodyPr vert="horz" wrap="square" lIns="0" tIns="0" rIns="0" bIns="0" rtlCol="0">
            <a:spAutoFit/>
          </a:bodyPr>
          <a:lstStyle/>
          <a:p>
            <a:pPr marL="163195" marR="660400" indent="-150495">
              <a:lnSpc>
                <a:spcPct val="81200"/>
              </a:lnSpc>
              <a:buClr>
                <a:srgbClr val="40BAD2"/>
              </a:buClr>
              <a:buFont typeface="Wingdings 2"/>
              <a:buChar char=""/>
              <a:tabLst>
                <a:tab pos="163830" algn="l"/>
              </a:tabLst>
            </a:pPr>
            <a:r>
              <a:rPr sz="1950" spc="-55" dirty="0">
                <a:solidFill>
                  <a:srgbClr val="FFFFFF"/>
                </a:solidFill>
                <a:latin typeface="Arial"/>
                <a:cs typeface="Arial"/>
              </a:rPr>
              <a:t>Being </a:t>
            </a:r>
            <a:r>
              <a:rPr sz="1950" spc="-114" dirty="0">
                <a:solidFill>
                  <a:srgbClr val="FFFFFF"/>
                </a:solidFill>
                <a:latin typeface="Arial"/>
                <a:cs typeface="Arial"/>
              </a:rPr>
              <a:t>a </a:t>
            </a:r>
            <a:r>
              <a:rPr sz="1950" spc="-10" dirty="0">
                <a:solidFill>
                  <a:srgbClr val="FFFFFF"/>
                </a:solidFill>
                <a:latin typeface="Arial"/>
                <a:cs typeface="Arial"/>
              </a:rPr>
              <a:t>trusted  </a:t>
            </a:r>
            <a:r>
              <a:rPr sz="1950" spc="-55" dirty="0">
                <a:solidFill>
                  <a:srgbClr val="FFFFFF"/>
                </a:solidFill>
                <a:latin typeface="Arial"/>
                <a:cs typeface="Arial"/>
              </a:rPr>
              <a:t>guide/coach </a:t>
            </a:r>
            <a:r>
              <a:rPr sz="1950" spc="20" dirty="0">
                <a:solidFill>
                  <a:srgbClr val="FFFFFF"/>
                </a:solidFill>
                <a:latin typeface="Arial"/>
                <a:cs typeface="Arial"/>
              </a:rPr>
              <a:t>for</a:t>
            </a:r>
            <a:r>
              <a:rPr sz="1950" spc="-325" dirty="0">
                <a:solidFill>
                  <a:srgbClr val="FFFFFF"/>
                </a:solidFill>
                <a:latin typeface="Arial"/>
                <a:cs typeface="Arial"/>
              </a:rPr>
              <a:t> </a:t>
            </a:r>
            <a:r>
              <a:rPr sz="1950" spc="-30" dirty="0">
                <a:solidFill>
                  <a:srgbClr val="FFFFFF"/>
                </a:solidFill>
                <a:latin typeface="Arial"/>
                <a:cs typeface="Arial"/>
              </a:rPr>
              <a:t>your  </a:t>
            </a:r>
            <a:r>
              <a:rPr sz="1950" spc="-85" dirty="0">
                <a:solidFill>
                  <a:srgbClr val="FFFFFF"/>
                </a:solidFill>
                <a:latin typeface="Arial"/>
                <a:cs typeface="Arial"/>
              </a:rPr>
              <a:t>supervisee</a:t>
            </a:r>
            <a:endParaRPr sz="1950">
              <a:latin typeface="Arial"/>
              <a:cs typeface="Arial"/>
            </a:endParaRPr>
          </a:p>
          <a:p>
            <a:pPr marL="163195" marR="375285" indent="-150495">
              <a:lnSpc>
                <a:spcPts val="1900"/>
              </a:lnSpc>
              <a:spcBef>
                <a:spcPts val="980"/>
              </a:spcBef>
              <a:buClr>
                <a:srgbClr val="40BAD2"/>
              </a:buClr>
              <a:buFont typeface="Wingdings 2"/>
              <a:buChar char=""/>
              <a:tabLst>
                <a:tab pos="163830" algn="l"/>
              </a:tabLst>
            </a:pPr>
            <a:r>
              <a:rPr sz="1950" spc="-35" dirty="0">
                <a:solidFill>
                  <a:srgbClr val="FFFFFF"/>
                </a:solidFill>
                <a:latin typeface="Arial"/>
                <a:cs typeface="Arial"/>
              </a:rPr>
              <a:t>Providing </a:t>
            </a:r>
            <a:r>
              <a:rPr sz="1950" spc="-10" dirty="0">
                <a:solidFill>
                  <a:srgbClr val="FFFFFF"/>
                </a:solidFill>
                <a:latin typeface="Arial"/>
                <a:cs typeface="Arial"/>
              </a:rPr>
              <a:t>direction</a:t>
            </a:r>
            <a:r>
              <a:rPr sz="1950" spc="-340" dirty="0">
                <a:solidFill>
                  <a:srgbClr val="FFFFFF"/>
                </a:solidFill>
                <a:latin typeface="Arial"/>
                <a:cs typeface="Arial"/>
              </a:rPr>
              <a:t> </a:t>
            </a:r>
            <a:r>
              <a:rPr sz="1950" spc="-60" dirty="0">
                <a:solidFill>
                  <a:srgbClr val="FFFFFF"/>
                </a:solidFill>
                <a:latin typeface="Arial"/>
                <a:cs typeface="Arial"/>
              </a:rPr>
              <a:t>and  guidance </a:t>
            </a:r>
            <a:r>
              <a:rPr sz="1950" spc="20" dirty="0">
                <a:solidFill>
                  <a:srgbClr val="FFFFFF"/>
                </a:solidFill>
                <a:latin typeface="Arial"/>
                <a:cs typeface="Arial"/>
              </a:rPr>
              <a:t>for </a:t>
            </a:r>
            <a:r>
              <a:rPr sz="1950" spc="-30" dirty="0">
                <a:solidFill>
                  <a:srgbClr val="FFFFFF"/>
                </a:solidFill>
                <a:latin typeface="Arial"/>
                <a:cs typeface="Arial"/>
              </a:rPr>
              <a:t>your  </a:t>
            </a:r>
            <a:r>
              <a:rPr sz="1950" spc="-85" dirty="0">
                <a:solidFill>
                  <a:srgbClr val="FFFFFF"/>
                </a:solidFill>
                <a:latin typeface="Arial"/>
                <a:cs typeface="Arial"/>
              </a:rPr>
              <a:t>supervisee</a:t>
            </a:r>
            <a:endParaRPr sz="1950">
              <a:latin typeface="Arial"/>
              <a:cs typeface="Arial"/>
            </a:endParaRPr>
          </a:p>
          <a:p>
            <a:pPr marL="163830" marR="5080" indent="-151130">
              <a:lnSpc>
                <a:spcPts val="1900"/>
              </a:lnSpc>
              <a:spcBef>
                <a:spcPts val="985"/>
              </a:spcBef>
              <a:buClr>
                <a:srgbClr val="40BAD2"/>
              </a:buClr>
              <a:buFont typeface="Wingdings 2"/>
              <a:buChar char=""/>
              <a:tabLst>
                <a:tab pos="163830" algn="l"/>
              </a:tabLst>
            </a:pPr>
            <a:r>
              <a:rPr sz="1950" spc="-55" dirty="0">
                <a:solidFill>
                  <a:srgbClr val="FFFFFF"/>
                </a:solidFill>
                <a:latin typeface="Arial"/>
                <a:cs typeface="Arial"/>
              </a:rPr>
              <a:t>Assisting </a:t>
            </a:r>
            <a:r>
              <a:rPr sz="1950" spc="-30" dirty="0">
                <a:solidFill>
                  <a:srgbClr val="FFFFFF"/>
                </a:solidFill>
                <a:latin typeface="Arial"/>
                <a:cs typeface="Arial"/>
              </a:rPr>
              <a:t>your </a:t>
            </a:r>
            <a:r>
              <a:rPr sz="1950" spc="-85" dirty="0">
                <a:solidFill>
                  <a:srgbClr val="FFFFFF"/>
                </a:solidFill>
                <a:latin typeface="Arial"/>
                <a:cs typeface="Arial"/>
              </a:rPr>
              <a:t>supervisee  </a:t>
            </a:r>
            <a:r>
              <a:rPr sz="1950" spc="-10" dirty="0">
                <a:solidFill>
                  <a:srgbClr val="FFFFFF"/>
                </a:solidFill>
                <a:latin typeface="Arial"/>
                <a:cs typeface="Arial"/>
              </a:rPr>
              <a:t>in </a:t>
            </a:r>
            <a:r>
              <a:rPr sz="1950" spc="-114" dirty="0">
                <a:solidFill>
                  <a:srgbClr val="FFFFFF"/>
                </a:solidFill>
                <a:latin typeface="Arial"/>
                <a:cs typeface="Arial"/>
              </a:rPr>
              <a:t>assessing </a:t>
            </a:r>
            <a:r>
              <a:rPr sz="1950" spc="-45" dirty="0">
                <a:solidFill>
                  <a:srgbClr val="FFFFFF"/>
                </a:solidFill>
                <a:latin typeface="Arial"/>
                <a:cs typeface="Arial"/>
              </a:rPr>
              <a:t>his/her</a:t>
            </a:r>
            <a:r>
              <a:rPr sz="1950" spc="-335" dirty="0">
                <a:solidFill>
                  <a:srgbClr val="FFFFFF"/>
                </a:solidFill>
                <a:latin typeface="Arial"/>
                <a:cs typeface="Arial"/>
              </a:rPr>
              <a:t> </a:t>
            </a:r>
            <a:r>
              <a:rPr sz="1950" spc="-20" dirty="0">
                <a:solidFill>
                  <a:srgbClr val="FFFFFF"/>
                </a:solidFill>
                <a:latin typeface="Arial"/>
                <a:cs typeface="Arial"/>
              </a:rPr>
              <a:t>current  abilities </a:t>
            </a:r>
            <a:r>
              <a:rPr sz="1950" spc="-60" dirty="0">
                <a:solidFill>
                  <a:srgbClr val="FFFFFF"/>
                </a:solidFill>
                <a:latin typeface="Arial"/>
                <a:cs typeface="Arial"/>
              </a:rPr>
              <a:t>and </a:t>
            </a:r>
            <a:r>
              <a:rPr sz="1950" spc="-55" dirty="0">
                <a:solidFill>
                  <a:srgbClr val="FFFFFF"/>
                </a:solidFill>
                <a:latin typeface="Arial"/>
                <a:cs typeface="Arial"/>
              </a:rPr>
              <a:t>desired</a:t>
            </a:r>
            <a:r>
              <a:rPr sz="1950" spc="-409" dirty="0">
                <a:solidFill>
                  <a:srgbClr val="FFFFFF"/>
                </a:solidFill>
                <a:latin typeface="Arial"/>
                <a:cs typeface="Arial"/>
              </a:rPr>
              <a:t> </a:t>
            </a:r>
            <a:r>
              <a:rPr sz="1950" spc="-70" dirty="0">
                <a:solidFill>
                  <a:srgbClr val="FFFFFF"/>
                </a:solidFill>
                <a:latin typeface="Arial"/>
                <a:cs typeface="Arial"/>
              </a:rPr>
              <a:t>goals</a:t>
            </a:r>
            <a:endParaRPr sz="1950">
              <a:latin typeface="Arial"/>
              <a:cs typeface="Arial"/>
            </a:endParaRPr>
          </a:p>
          <a:p>
            <a:pPr marL="163195" marR="71755" indent="-150495" algn="just">
              <a:lnSpc>
                <a:spcPct val="81200"/>
              </a:lnSpc>
              <a:spcBef>
                <a:spcPts val="1000"/>
              </a:spcBef>
              <a:buClr>
                <a:srgbClr val="40BAD2"/>
              </a:buClr>
              <a:buFont typeface="Wingdings 2"/>
              <a:buChar char=""/>
              <a:tabLst>
                <a:tab pos="163830" algn="l"/>
              </a:tabLst>
            </a:pPr>
            <a:r>
              <a:rPr sz="1950" spc="-40" dirty="0">
                <a:solidFill>
                  <a:srgbClr val="FFFFFF"/>
                </a:solidFill>
                <a:latin typeface="Arial"/>
                <a:cs typeface="Arial"/>
              </a:rPr>
              <a:t>Helping </a:t>
            </a:r>
            <a:r>
              <a:rPr sz="1950" spc="5" dirty="0">
                <a:solidFill>
                  <a:srgbClr val="FFFFFF"/>
                </a:solidFill>
                <a:latin typeface="Arial"/>
                <a:cs typeface="Arial"/>
              </a:rPr>
              <a:t>the</a:t>
            </a:r>
            <a:r>
              <a:rPr sz="1950" spc="-335" dirty="0">
                <a:solidFill>
                  <a:srgbClr val="FFFFFF"/>
                </a:solidFill>
                <a:latin typeface="Arial"/>
                <a:cs typeface="Arial"/>
              </a:rPr>
              <a:t> </a:t>
            </a:r>
            <a:r>
              <a:rPr sz="1950" spc="-50" dirty="0">
                <a:solidFill>
                  <a:srgbClr val="FFFFFF"/>
                </a:solidFill>
                <a:latin typeface="Arial"/>
                <a:cs typeface="Arial"/>
              </a:rPr>
              <a:t>inexperienced  </a:t>
            </a:r>
            <a:r>
              <a:rPr sz="1950" spc="-85" dirty="0">
                <a:solidFill>
                  <a:srgbClr val="FFFFFF"/>
                </a:solidFill>
                <a:latin typeface="Arial"/>
                <a:cs typeface="Arial"/>
              </a:rPr>
              <a:t>supervisee </a:t>
            </a:r>
            <a:r>
              <a:rPr sz="1950" spc="35" dirty="0">
                <a:solidFill>
                  <a:srgbClr val="FFFFFF"/>
                </a:solidFill>
                <a:latin typeface="Arial"/>
                <a:cs typeface="Arial"/>
              </a:rPr>
              <a:t>with </a:t>
            </a:r>
            <a:r>
              <a:rPr sz="1950" spc="-45" dirty="0">
                <a:solidFill>
                  <a:srgbClr val="FFFFFF"/>
                </a:solidFill>
                <a:latin typeface="Arial"/>
                <a:cs typeface="Arial"/>
              </a:rPr>
              <a:t>you</a:t>
            </a:r>
            <a:r>
              <a:rPr sz="1950" spc="-400" dirty="0">
                <a:solidFill>
                  <a:srgbClr val="FFFFFF"/>
                </a:solidFill>
                <a:latin typeface="Arial"/>
                <a:cs typeface="Arial"/>
              </a:rPr>
              <a:t> </a:t>
            </a:r>
            <a:r>
              <a:rPr sz="1950" spc="-35" dirty="0">
                <a:solidFill>
                  <a:srgbClr val="FFFFFF"/>
                </a:solidFill>
                <a:latin typeface="Arial"/>
                <a:cs typeface="Arial"/>
              </a:rPr>
              <a:t>being  </a:t>
            </a:r>
            <a:r>
              <a:rPr sz="1950" spc="-80" dirty="0">
                <a:solidFill>
                  <a:srgbClr val="FFFFFF"/>
                </a:solidFill>
                <a:latin typeface="Arial"/>
                <a:cs typeface="Arial"/>
              </a:rPr>
              <a:t>an </a:t>
            </a:r>
            <a:r>
              <a:rPr sz="1950" spc="-60" dirty="0">
                <a:solidFill>
                  <a:srgbClr val="FFFFFF"/>
                </a:solidFill>
                <a:latin typeface="Arial"/>
                <a:cs typeface="Arial"/>
              </a:rPr>
              <a:t>experienced</a:t>
            </a:r>
            <a:r>
              <a:rPr sz="1950" spc="-254" dirty="0">
                <a:solidFill>
                  <a:srgbClr val="FFFFFF"/>
                </a:solidFill>
                <a:latin typeface="Arial"/>
                <a:cs typeface="Arial"/>
              </a:rPr>
              <a:t> </a:t>
            </a:r>
            <a:r>
              <a:rPr sz="1950" spc="-65" dirty="0">
                <a:solidFill>
                  <a:srgbClr val="FFFFFF"/>
                </a:solidFill>
                <a:latin typeface="Arial"/>
                <a:cs typeface="Arial"/>
              </a:rPr>
              <a:t>counselor</a:t>
            </a:r>
            <a:endParaRPr sz="1950">
              <a:latin typeface="Arial"/>
              <a:cs typeface="Arial"/>
            </a:endParaRPr>
          </a:p>
        </p:txBody>
      </p:sp>
      <p:sp>
        <p:nvSpPr>
          <p:cNvPr id="5" name="object 5"/>
          <p:cNvSpPr/>
          <p:nvPr/>
        </p:nvSpPr>
        <p:spPr>
          <a:xfrm>
            <a:off x="364236" y="2052066"/>
            <a:ext cx="1983092" cy="511301"/>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3387344" y="6299960"/>
            <a:ext cx="5327015" cy="165735"/>
          </a:xfrm>
          <a:prstGeom prst="rect">
            <a:avLst/>
          </a:prstGeom>
        </p:spPr>
        <p:txBody>
          <a:bodyPr vert="horz" wrap="square" lIns="0" tIns="0" rIns="0" bIns="0" rtlCol="0">
            <a:spAutoFit/>
          </a:bodyPr>
          <a:lstStyle/>
          <a:p>
            <a:pPr marL="12700">
              <a:lnSpc>
                <a:spcPct val="100000"/>
              </a:lnSpc>
            </a:pPr>
            <a:r>
              <a:rPr sz="950" spc="-20" dirty="0">
                <a:solidFill>
                  <a:srgbClr val="F1F1F1"/>
                </a:solidFill>
                <a:latin typeface="Arial"/>
                <a:cs typeface="Arial"/>
              </a:rPr>
              <a:t>UNT</a:t>
            </a:r>
            <a:r>
              <a:rPr sz="950" spc="-70" dirty="0">
                <a:solidFill>
                  <a:srgbClr val="F1F1F1"/>
                </a:solidFill>
                <a:latin typeface="Arial"/>
                <a:cs typeface="Arial"/>
              </a:rPr>
              <a:t> </a:t>
            </a:r>
            <a:r>
              <a:rPr sz="950" spc="-25" dirty="0">
                <a:solidFill>
                  <a:srgbClr val="F1F1F1"/>
                </a:solidFill>
                <a:latin typeface="Arial"/>
                <a:cs typeface="Arial"/>
              </a:rPr>
              <a:t>Dallas</a:t>
            </a:r>
            <a:r>
              <a:rPr sz="950" spc="-70" dirty="0">
                <a:solidFill>
                  <a:srgbClr val="F1F1F1"/>
                </a:solidFill>
                <a:latin typeface="Arial"/>
                <a:cs typeface="Arial"/>
              </a:rPr>
              <a:t> </a:t>
            </a:r>
            <a:r>
              <a:rPr sz="950" spc="-5" dirty="0">
                <a:solidFill>
                  <a:srgbClr val="F1F1F1"/>
                </a:solidFill>
                <a:latin typeface="Arial"/>
                <a:cs typeface="Arial"/>
              </a:rPr>
              <a:t>Internship</a:t>
            </a:r>
            <a:r>
              <a:rPr sz="950" spc="-80" dirty="0">
                <a:solidFill>
                  <a:srgbClr val="F1F1F1"/>
                </a:solidFill>
                <a:latin typeface="Arial"/>
                <a:cs typeface="Arial"/>
              </a:rPr>
              <a:t> </a:t>
            </a:r>
            <a:r>
              <a:rPr sz="950" spc="-20" dirty="0">
                <a:solidFill>
                  <a:srgbClr val="F1F1F1"/>
                </a:solidFill>
                <a:latin typeface="Arial"/>
                <a:cs typeface="Arial"/>
              </a:rPr>
              <a:t>Supervisor</a:t>
            </a:r>
            <a:r>
              <a:rPr sz="950" spc="-105" dirty="0">
                <a:solidFill>
                  <a:srgbClr val="F1F1F1"/>
                </a:solidFill>
                <a:latin typeface="Arial"/>
                <a:cs typeface="Arial"/>
              </a:rPr>
              <a:t> </a:t>
            </a:r>
            <a:r>
              <a:rPr sz="950" dirty="0">
                <a:solidFill>
                  <a:srgbClr val="F1F1F1"/>
                </a:solidFill>
                <a:latin typeface="Arial"/>
                <a:cs typeface="Arial"/>
              </a:rPr>
              <a:t>Orientation</a:t>
            </a:r>
            <a:r>
              <a:rPr sz="950" spc="-60" dirty="0">
                <a:solidFill>
                  <a:srgbClr val="F1F1F1"/>
                </a:solidFill>
                <a:latin typeface="Arial"/>
                <a:cs typeface="Arial"/>
              </a:rPr>
              <a:t> </a:t>
            </a:r>
            <a:r>
              <a:rPr sz="950" spc="25" dirty="0">
                <a:solidFill>
                  <a:srgbClr val="F1F1F1"/>
                </a:solidFill>
                <a:latin typeface="Arial"/>
                <a:cs typeface="Arial"/>
              </a:rPr>
              <a:t>&amp;</a:t>
            </a:r>
            <a:r>
              <a:rPr sz="950" spc="-140" dirty="0">
                <a:solidFill>
                  <a:srgbClr val="F1F1F1"/>
                </a:solidFill>
                <a:latin typeface="Arial"/>
                <a:cs typeface="Arial"/>
              </a:rPr>
              <a:t> </a:t>
            </a:r>
            <a:r>
              <a:rPr sz="950" spc="-15" dirty="0">
                <a:solidFill>
                  <a:srgbClr val="F1F1F1"/>
                </a:solidFill>
                <a:latin typeface="Arial"/>
                <a:cs typeface="Arial"/>
              </a:rPr>
              <a:t>Training</a:t>
            </a:r>
            <a:r>
              <a:rPr sz="950" spc="-15" dirty="0">
                <a:solidFill>
                  <a:srgbClr val="F1F1F1"/>
                </a:solidFill>
                <a:latin typeface="Arial Unicode MS"/>
                <a:cs typeface="Arial Unicode MS"/>
              </a:rPr>
              <a:t>‐</a:t>
            </a:r>
            <a:r>
              <a:rPr sz="950" spc="145" dirty="0">
                <a:solidFill>
                  <a:srgbClr val="F1F1F1"/>
                </a:solidFill>
                <a:latin typeface="Arial Unicode MS"/>
                <a:cs typeface="Arial Unicode MS"/>
              </a:rPr>
              <a:t> </a:t>
            </a:r>
            <a:r>
              <a:rPr sz="950" i="1" spc="-30" dirty="0">
                <a:solidFill>
                  <a:srgbClr val="F1F1F1"/>
                </a:solidFill>
                <a:latin typeface="Arial"/>
                <a:cs typeface="Arial"/>
              </a:rPr>
              <a:t>Clinical</a:t>
            </a:r>
            <a:r>
              <a:rPr sz="950" i="1" spc="-60" dirty="0">
                <a:solidFill>
                  <a:srgbClr val="F1F1F1"/>
                </a:solidFill>
                <a:latin typeface="Arial"/>
                <a:cs typeface="Arial"/>
              </a:rPr>
              <a:t> </a:t>
            </a:r>
            <a:r>
              <a:rPr sz="950" i="1" spc="-10" dirty="0">
                <a:solidFill>
                  <a:srgbClr val="F1F1F1"/>
                </a:solidFill>
                <a:latin typeface="Arial"/>
                <a:cs typeface="Arial"/>
              </a:rPr>
              <a:t>Mental</a:t>
            </a:r>
            <a:r>
              <a:rPr sz="950" i="1" spc="-50" dirty="0">
                <a:solidFill>
                  <a:srgbClr val="F1F1F1"/>
                </a:solidFill>
                <a:latin typeface="Arial"/>
                <a:cs typeface="Arial"/>
              </a:rPr>
              <a:t> </a:t>
            </a:r>
            <a:r>
              <a:rPr sz="950" i="1" spc="-10" dirty="0">
                <a:solidFill>
                  <a:srgbClr val="F1F1F1"/>
                </a:solidFill>
                <a:latin typeface="Arial"/>
                <a:cs typeface="Arial"/>
              </a:rPr>
              <a:t>Health</a:t>
            </a:r>
            <a:r>
              <a:rPr sz="950" i="1" spc="-100" dirty="0">
                <a:solidFill>
                  <a:srgbClr val="F1F1F1"/>
                </a:solidFill>
                <a:latin typeface="Arial"/>
                <a:cs typeface="Arial"/>
              </a:rPr>
              <a:t> </a:t>
            </a:r>
            <a:r>
              <a:rPr sz="950" i="1" spc="-45" dirty="0">
                <a:solidFill>
                  <a:srgbClr val="F1F1F1"/>
                </a:solidFill>
                <a:latin typeface="Arial"/>
                <a:cs typeface="Arial"/>
              </a:rPr>
              <a:t>Counseling</a:t>
            </a:r>
            <a:r>
              <a:rPr sz="950" i="1" spc="-55" dirty="0">
                <a:solidFill>
                  <a:srgbClr val="F1F1F1"/>
                </a:solidFill>
                <a:latin typeface="Arial"/>
                <a:cs typeface="Arial"/>
              </a:rPr>
              <a:t> </a:t>
            </a:r>
            <a:r>
              <a:rPr sz="950" spc="-35" dirty="0">
                <a:solidFill>
                  <a:srgbClr val="F1F1F1"/>
                </a:solidFill>
                <a:latin typeface="Arial"/>
                <a:cs typeface="Arial"/>
              </a:rPr>
              <a:t>(2015</a:t>
            </a:r>
            <a:r>
              <a:rPr sz="950" spc="-35" dirty="0">
                <a:solidFill>
                  <a:srgbClr val="F1F1F1"/>
                </a:solidFill>
                <a:latin typeface="Arial Unicode MS"/>
                <a:cs typeface="Arial Unicode MS"/>
              </a:rPr>
              <a:t>‐</a:t>
            </a:r>
            <a:r>
              <a:rPr sz="950" spc="-35" dirty="0">
                <a:solidFill>
                  <a:srgbClr val="F1F1F1"/>
                </a:solidFill>
                <a:latin typeface="Arial"/>
                <a:cs typeface="Arial"/>
              </a:rPr>
              <a:t>2006)</a:t>
            </a:r>
            <a:endParaRPr sz="950">
              <a:latin typeface="Arial"/>
              <a:cs typeface="Arial"/>
            </a:endParaRPr>
          </a:p>
        </p:txBody>
      </p:sp>
      <p:sp>
        <p:nvSpPr>
          <p:cNvPr id="7" name="object 7"/>
          <p:cNvSpPr/>
          <p:nvPr/>
        </p:nvSpPr>
        <p:spPr>
          <a:xfrm>
            <a:off x="1815845" y="4232909"/>
            <a:ext cx="2328202" cy="1559813"/>
          </a:xfrm>
          <a:prstGeom prst="rect">
            <a:avLst/>
          </a:prstGeom>
          <a:blipFill>
            <a:blip r:embed="rId4" cstate="print"/>
            <a:stretch>
              <a:fillRect/>
            </a:stretch>
          </a:blipFill>
        </p:spPr>
        <p:txBody>
          <a:bodyPr wrap="square" lIns="0" tIns="0" rIns="0" bIns="0" rtlCol="0"/>
          <a:lstStyle/>
          <a:p>
            <a:endParaRPr/>
          </a:p>
        </p:txBody>
      </p:sp>
      <p:sp>
        <p:nvSpPr>
          <p:cNvPr id="8" name="object 8"/>
          <p:cNvSpPr txBox="1"/>
          <p:nvPr/>
        </p:nvSpPr>
        <p:spPr>
          <a:xfrm>
            <a:off x="3234823" y="7303973"/>
            <a:ext cx="3589020" cy="135890"/>
          </a:xfrm>
          <a:prstGeom prst="rect">
            <a:avLst/>
          </a:prstGeom>
        </p:spPr>
        <p:txBody>
          <a:bodyPr vert="horz" wrap="square" lIns="0" tIns="0" rIns="0" bIns="0" rtlCol="0">
            <a:spAutoFit/>
          </a:bodyPr>
          <a:lstStyle/>
          <a:p>
            <a:pPr marL="12700">
              <a:lnSpc>
                <a:spcPct val="100000"/>
              </a:lnSpc>
            </a:pPr>
            <a:r>
              <a:rPr sz="800" spc="-5" dirty="0">
                <a:latin typeface="Arial"/>
                <a:cs typeface="Arial"/>
              </a:rPr>
              <a:t>UNT Dallas </a:t>
            </a:r>
            <a:r>
              <a:rPr sz="800" dirty="0">
                <a:latin typeface="Arial"/>
                <a:cs typeface="Arial"/>
              </a:rPr>
              <a:t>School </a:t>
            </a:r>
            <a:r>
              <a:rPr sz="800" spc="-5" dirty="0">
                <a:latin typeface="Arial"/>
                <a:cs typeface="Arial"/>
              </a:rPr>
              <a:t>Counselor </a:t>
            </a:r>
            <a:r>
              <a:rPr sz="800" dirty="0">
                <a:latin typeface="Arial"/>
                <a:cs typeface="Arial"/>
              </a:rPr>
              <a:t>Site Supervisor/Adjunct/Obervator</a:t>
            </a:r>
            <a:r>
              <a:rPr sz="800" spc="-80" dirty="0">
                <a:latin typeface="Arial"/>
                <a:cs typeface="Arial"/>
              </a:rPr>
              <a:t> </a:t>
            </a:r>
            <a:r>
              <a:rPr sz="800" dirty="0">
                <a:latin typeface="Arial"/>
                <a:cs typeface="Arial"/>
              </a:rPr>
              <a:t>Training4/620</a:t>
            </a:r>
            <a:endParaRPr sz="800">
              <a:latin typeface="Arial"/>
              <a:cs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748266" y="1684020"/>
            <a:ext cx="310133" cy="4398264"/>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71525" y="3612134"/>
            <a:ext cx="1666239" cy="484505"/>
          </a:xfrm>
          <a:prstGeom prst="rect">
            <a:avLst/>
          </a:prstGeom>
        </p:spPr>
        <p:txBody>
          <a:bodyPr vert="horz" wrap="square" lIns="0" tIns="0" rIns="0" bIns="0" rtlCol="0">
            <a:spAutoFit/>
          </a:bodyPr>
          <a:lstStyle/>
          <a:p>
            <a:pPr marL="12700">
              <a:lnSpc>
                <a:spcPct val="100000"/>
              </a:lnSpc>
            </a:pPr>
            <a:r>
              <a:rPr sz="2950" spc="-120" dirty="0"/>
              <a:t>Consultant</a:t>
            </a:r>
            <a:endParaRPr sz="2950"/>
          </a:p>
        </p:txBody>
      </p:sp>
      <p:sp>
        <p:nvSpPr>
          <p:cNvPr id="4" name="object 4"/>
          <p:cNvSpPr txBox="1"/>
          <p:nvPr/>
        </p:nvSpPr>
        <p:spPr>
          <a:xfrm>
            <a:off x="4589017" y="2500317"/>
            <a:ext cx="3067685" cy="2997835"/>
          </a:xfrm>
          <a:prstGeom prst="rect">
            <a:avLst/>
          </a:prstGeom>
        </p:spPr>
        <p:txBody>
          <a:bodyPr vert="horz" wrap="square" lIns="0" tIns="0" rIns="0" bIns="0" rtlCol="0">
            <a:spAutoFit/>
          </a:bodyPr>
          <a:lstStyle/>
          <a:p>
            <a:pPr marL="163195" marR="108585" indent="-151130">
              <a:lnSpc>
                <a:spcPct val="90900"/>
              </a:lnSpc>
            </a:pPr>
            <a:r>
              <a:rPr sz="2450" spc="5" dirty="0">
                <a:solidFill>
                  <a:srgbClr val="40BAD2"/>
                </a:solidFill>
                <a:latin typeface="Wingdings 2"/>
                <a:cs typeface="Wingdings 2"/>
              </a:rPr>
              <a:t></a:t>
            </a:r>
            <a:r>
              <a:rPr sz="2450" spc="-2175" dirty="0">
                <a:solidFill>
                  <a:srgbClr val="40BAD2"/>
                </a:solidFill>
                <a:latin typeface="Wingdings 2"/>
                <a:cs typeface="Wingdings 2"/>
              </a:rPr>
              <a:t> </a:t>
            </a:r>
            <a:r>
              <a:rPr sz="2450" spc="-55" dirty="0">
                <a:solidFill>
                  <a:srgbClr val="FFFFFF"/>
                </a:solidFill>
                <a:latin typeface="Arial"/>
                <a:cs typeface="Arial"/>
              </a:rPr>
              <a:t>Helping</a:t>
            </a:r>
            <a:r>
              <a:rPr sz="2450" spc="-225" dirty="0">
                <a:solidFill>
                  <a:srgbClr val="FFFFFF"/>
                </a:solidFill>
                <a:latin typeface="Arial"/>
                <a:cs typeface="Arial"/>
              </a:rPr>
              <a:t> </a:t>
            </a:r>
            <a:r>
              <a:rPr sz="2450" spc="-105" dirty="0">
                <a:solidFill>
                  <a:srgbClr val="FFFFFF"/>
                </a:solidFill>
                <a:latin typeface="Arial"/>
                <a:cs typeface="Arial"/>
              </a:rPr>
              <a:t>supervisee</a:t>
            </a:r>
            <a:r>
              <a:rPr sz="2450" spc="-225" dirty="0">
                <a:solidFill>
                  <a:srgbClr val="FFFFFF"/>
                </a:solidFill>
                <a:latin typeface="Arial"/>
                <a:cs typeface="Arial"/>
              </a:rPr>
              <a:t> </a:t>
            </a:r>
            <a:r>
              <a:rPr sz="2450" spc="60" dirty="0">
                <a:solidFill>
                  <a:srgbClr val="FFFFFF"/>
                </a:solidFill>
                <a:latin typeface="Arial"/>
                <a:cs typeface="Arial"/>
              </a:rPr>
              <a:t>to  </a:t>
            </a:r>
            <a:r>
              <a:rPr sz="2450" spc="-85" dirty="0">
                <a:solidFill>
                  <a:srgbClr val="FFFFFF"/>
                </a:solidFill>
                <a:latin typeface="Arial"/>
                <a:cs typeface="Arial"/>
              </a:rPr>
              <a:t>resolve </a:t>
            </a:r>
            <a:r>
              <a:rPr sz="2450" spc="-150" dirty="0">
                <a:solidFill>
                  <a:srgbClr val="FFFFFF"/>
                </a:solidFill>
                <a:latin typeface="Arial"/>
                <a:cs typeface="Arial"/>
              </a:rPr>
              <a:t>a </a:t>
            </a:r>
            <a:r>
              <a:rPr sz="2450" spc="-35" dirty="0">
                <a:solidFill>
                  <a:srgbClr val="FFFFFF"/>
                </a:solidFill>
                <a:latin typeface="Arial"/>
                <a:cs typeface="Arial"/>
              </a:rPr>
              <a:t>problem  </a:t>
            </a:r>
            <a:r>
              <a:rPr sz="2450" spc="-25" dirty="0">
                <a:solidFill>
                  <a:srgbClr val="FFFFFF"/>
                </a:solidFill>
                <a:latin typeface="Arial"/>
                <a:cs typeface="Arial"/>
              </a:rPr>
              <a:t>situation.</a:t>
            </a:r>
            <a:endParaRPr sz="2450">
              <a:latin typeface="Arial"/>
              <a:cs typeface="Arial"/>
            </a:endParaRPr>
          </a:p>
          <a:p>
            <a:pPr marL="163195" marR="5080" indent="-151130">
              <a:lnSpc>
                <a:spcPts val="2680"/>
              </a:lnSpc>
              <a:spcBef>
                <a:spcPts val="1025"/>
              </a:spcBef>
            </a:pPr>
            <a:r>
              <a:rPr sz="2450" spc="5" dirty="0">
                <a:solidFill>
                  <a:srgbClr val="40BAD2"/>
                </a:solidFill>
                <a:latin typeface="Wingdings 2"/>
                <a:cs typeface="Wingdings 2"/>
              </a:rPr>
              <a:t></a:t>
            </a:r>
            <a:r>
              <a:rPr sz="2450" spc="-2165" dirty="0">
                <a:solidFill>
                  <a:srgbClr val="40BAD2"/>
                </a:solidFill>
                <a:latin typeface="Wingdings 2"/>
                <a:cs typeface="Wingdings 2"/>
              </a:rPr>
              <a:t> </a:t>
            </a:r>
            <a:r>
              <a:rPr sz="2450" spc="-60" dirty="0">
                <a:solidFill>
                  <a:srgbClr val="FFFFFF"/>
                </a:solidFill>
                <a:latin typeface="Arial"/>
                <a:cs typeface="Arial"/>
              </a:rPr>
              <a:t>Exploring</a:t>
            </a:r>
            <a:r>
              <a:rPr sz="2450" spc="-210" dirty="0">
                <a:solidFill>
                  <a:srgbClr val="FFFFFF"/>
                </a:solidFill>
                <a:latin typeface="Arial"/>
                <a:cs typeface="Arial"/>
              </a:rPr>
              <a:t> </a:t>
            </a:r>
            <a:r>
              <a:rPr sz="2450" spc="-35" dirty="0">
                <a:solidFill>
                  <a:srgbClr val="FFFFFF"/>
                </a:solidFill>
                <a:latin typeface="Arial"/>
                <a:cs typeface="Arial"/>
              </a:rPr>
              <a:t>options</a:t>
            </a:r>
            <a:r>
              <a:rPr sz="2450" spc="-204" dirty="0">
                <a:solidFill>
                  <a:srgbClr val="FFFFFF"/>
                </a:solidFill>
                <a:latin typeface="Arial"/>
                <a:cs typeface="Arial"/>
              </a:rPr>
              <a:t> </a:t>
            </a:r>
            <a:r>
              <a:rPr sz="2450" spc="25" dirty="0">
                <a:solidFill>
                  <a:srgbClr val="FFFFFF"/>
                </a:solidFill>
                <a:latin typeface="Arial"/>
                <a:cs typeface="Arial"/>
              </a:rPr>
              <a:t>of  </a:t>
            </a:r>
            <a:r>
              <a:rPr sz="2450" spc="5" dirty="0">
                <a:solidFill>
                  <a:srgbClr val="FFFFFF"/>
                </a:solidFill>
                <a:latin typeface="Arial"/>
                <a:cs typeface="Arial"/>
              </a:rPr>
              <a:t>treatment</a:t>
            </a:r>
            <a:r>
              <a:rPr sz="2450" spc="-235" dirty="0">
                <a:solidFill>
                  <a:srgbClr val="FFFFFF"/>
                </a:solidFill>
                <a:latin typeface="Arial"/>
                <a:cs typeface="Arial"/>
              </a:rPr>
              <a:t> </a:t>
            </a:r>
            <a:r>
              <a:rPr sz="2450" spc="-105" dirty="0">
                <a:solidFill>
                  <a:srgbClr val="FFFFFF"/>
                </a:solidFill>
                <a:latin typeface="Arial"/>
                <a:cs typeface="Arial"/>
              </a:rPr>
              <a:t>approaches</a:t>
            </a:r>
            <a:endParaRPr sz="2450">
              <a:latin typeface="Arial"/>
              <a:cs typeface="Arial"/>
            </a:endParaRPr>
          </a:p>
          <a:p>
            <a:pPr marL="163195" marR="167640" indent="-151130">
              <a:lnSpc>
                <a:spcPct val="90900"/>
              </a:lnSpc>
              <a:spcBef>
                <a:spcPts val="940"/>
              </a:spcBef>
            </a:pPr>
            <a:r>
              <a:rPr sz="2450" spc="5" dirty="0">
                <a:solidFill>
                  <a:srgbClr val="40BAD2"/>
                </a:solidFill>
                <a:latin typeface="Wingdings 2"/>
                <a:cs typeface="Wingdings 2"/>
              </a:rPr>
              <a:t></a:t>
            </a:r>
            <a:r>
              <a:rPr sz="2450" spc="-2315" dirty="0">
                <a:solidFill>
                  <a:srgbClr val="40BAD2"/>
                </a:solidFill>
                <a:latin typeface="Wingdings 2"/>
                <a:cs typeface="Wingdings 2"/>
              </a:rPr>
              <a:t> </a:t>
            </a:r>
            <a:r>
              <a:rPr sz="2450" spc="-105" dirty="0">
                <a:solidFill>
                  <a:srgbClr val="FFFFFF"/>
                </a:solidFill>
                <a:latin typeface="Arial"/>
                <a:cs typeface="Arial"/>
              </a:rPr>
              <a:t>The </a:t>
            </a:r>
            <a:r>
              <a:rPr sz="2450" spc="-150" dirty="0">
                <a:solidFill>
                  <a:srgbClr val="FFFFFF"/>
                </a:solidFill>
                <a:latin typeface="Arial"/>
                <a:cs typeface="Arial"/>
              </a:rPr>
              <a:t>issues </a:t>
            </a:r>
            <a:r>
              <a:rPr sz="2450" spc="-114" dirty="0">
                <a:solidFill>
                  <a:srgbClr val="FFFFFF"/>
                </a:solidFill>
                <a:latin typeface="Arial"/>
                <a:cs typeface="Arial"/>
              </a:rPr>
              <a:t>addressed  </a:t>
            </a:r>
            <a:r>
              <a:rPr sz="2450" spc="-120" dirty="0">
                <a:solidFill>
                  <a:srgbClr val="FFFFFF"/>
                </a:solidFill>
                <a:latin typeface="Arial"/>
                <a:cs typeface="Arial"/>
              </a:rPr>
              <a:t>can </a:t>
            </a:r>
            <a:r>
              <a:rPr sz="2450" spc="-85" dirty="0">
                <a:solidFill>
                  <a:srgbClr val="FFFFFF"/>
                </a:solidFill>
                <a:latin typeface="Arial"/>
                <a:cs typeface="Arial"/>
              </a:rPr>
              <a:t>be </a:t>
            </a:r>
            <a:r>
              <a:rPr sz="2450" spc="-50" dirty="0">
                <a:solidFill>
                  <a:srgbClr val="FFFFFF"/>
                </a:solidFill>
                <a:latin typeface="Arial"/>
                <a:cs typeface="Arial"/>
              </a:rPr>
              <a:t>clinical </a:t>
            </a:r>
            <a:r>
              <a:rPr sz="2450" spc="-20" dirty="0">
                <a:solidFill>
                  <a:srgbClr val="FFFFFF"/>
                </a:solidFill>
                <a:latin typeface="Arial"/>
                <a:cs typeface="Arial"/>
              </a:rPr>
              <a:t>or  </a:t>
            </a:r>
            <a:r>
              <a:rPr sz="2450" spc="-30" dirty="0">
                <a:solidFill>
                  <a:srgbClr val="FFFFFF"/>
                </a:solidFill>
                <a:latin typeface="Arial"/>
                <a:cs typeface="Arial"/>
              </a:rPr>
              <a:t>administrative.</a:t>
            </a:r>
            <a:endParaRPr sz="2450">
              <a:latin typeface="Arial"/>
              <a:cs typeface="Arial"/>
            </a:endParaRPr>
          </a:p>
        </p:txBody>
      </p:sp>
      <p:sp>
        <p:nvSpPr>
          <p:cNvPr id="5" name="object 5"/>
          <p:cNvSpPr/>
          <p:nvPr/>
        </p:nvSpPr>
        <p:spPr>
          <a:xfrm>
            <a:off x="335279" y="2508504"/>
            <a:ext cx="1984438" cy="510540"/>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4045711" y="6356856"/>
            <a:ext cx="5111750" cy="172085"/>
          </a:xfrm>
          <a:prstGeom prst="rect">
            <a:avLst/>
          </a:prstGeom>
        </p:spPr>
        <p:txBody>
          <a:bodyPr vert="horz" wrap="square" lIns="0" tIns="0" rIns="0" bIns="0" rtlCol="0">
            <a:spAutoFit/>
          </a:bodyPr>
          <a:lstStyle/>
          <a:p>
            <a:pPr marL="12700">
              <a:lnSpc>
                <a:spcPct val="100000"/>
              </a:lnSpc>
            </a:pPr>
            <a:r>
              <a:rPr sz="950" spc="-50" dirty="0">
                <a:solidFill>
                  <a:srgbClr val="F1F1F1"/>
                </a:solidFill>
                <a:latin typeface="Arial"/>
                <a:cs typeface="Arial"/>
              </a:rPr>
              <a:t>UNT</a:t>
            </a:r>
            <a:r>
              <a:rPr sz="950" spc="-70" dirty="0">
                <a:solidFill>
                  <a:srgbClr val="F1F1F1"/>
                </a:solidFill>
                <a:latin typeface="Arial"/>
                <a:cs typeface="Arial"/>
              </a:rPr>
              <a:t> </a:t>
            </a:r>
            <a:r>
              <a:rPr sz="950" spc="-50" dirty="0">
                <a:solidFill>
                  <a:srgbClr val="F1F1F1"/>
                </a:solidFill>
                <a:latin typeface="Arial"/>
                <a:cs typeface="Arial"/>
              </a:rPr>
              <a:t>Dallas</a:t>
            </a:r>
            <a:r>
              <a:rPr sz="950" spc="-70" dirty="0">
                <a:solidFill>
                  <a:srgbClr val="F1F1F1"/>
                </a:solidFill>
                <a:latin typeface="Arial"/>
                <a:cs typeface="Arial"/>
              </a:rPr>
              <a:t> </a:t>
            </a:r>
            <a:r>
              <a:rPr sz="950" spc="-25" dirty="0">
                <a:solidFill>
                  <a:srgbClr val="F1F1F1"/>
                </a:solidFill>
                <a:latin typeface="Arial"/>
                <a:cs typeface="Arial"/>
              </a:rPr>
              <a:t>Internship</a:t>
            </a:r>
            <a:r>
              <a:rPr sz="950" spc="-80" dirty="0">
                <a:solidFill>
                  <a:srgbClr val="F1F1F1"/>
                </a:solidFill>
                <a:latin typeface="Arial"/>
                <a:cs typeface="Arial"/>
              </a:rPr>
              <a:t> </a:t>
            </a:r>
            <a:r>
              <a:rPr sz="950" spc="-45" dirty="0">
                <a:solidFill>
                  <a:srgbClr val="F1F1F1"/>
                </a:solidFill>
                <a:latin typeface="Arial"/>
                <a:cs typeface="Arial"/>
              </a:rPr>
              <a:t>Supervisor</a:t>
            </a:r>
            <a:r>
              <a:rPr sz="950" spc="-100" dirty="0">
                <a:solidFill>
                  <a:srgbClr val="F1F1F1"/>
                </a:solidFill>
                <a:latin typeface="Arial"/>
                <a:cs typeface="Arial"/>
              </a:rPr>
              <a:t> </a:t>
            </a:r>
            <a:r>
              <a:rPr sz="950" spc="-20" dirty="0">
                <a:solidFill>
                  <a:srgbClr val="F1F1F1"/>
                </a:solidFill>
                <a:latin typeface="Arial"/>
                <a:cs typeface="Arial"/>
              </a:rPr>
              <a:t>Orientation</a:t>
            </a:r>
            <a:r>
              <a:rPr sz="950" spc="-60" dirty="0">
                <a:solidFill>
                  <a:srgbClr val="F1F1F1"/>
                </a:solidFill>
                <a:latin typeface="Arial"/>
                <a:cs typeface="Arial"/>
              </a:rPr>
              <a:t> </a:t>
            </a:r>
            <a:r>
              <a:rPr sz="950" spc="-5" dirty="0">
                <a:solidFill>
                  <a:srgbClr val="F1F1F1"/>
                </a:solidFill>
                <a:latin typeface="Arial"/>
                <a:cs typeface="Arial"/>
              </a:rPr>
              <a:t>&amp;</a:t>
            </a:r>
            <a:r>
              <a:rPr sz="950" spc="-140" dirty="0">
                <a:solidFill>
                  <a:srgbClr val="F1F1F1"/>
                </a:solidFill>
                <a:latin typeface="Arial"/>
                <a:cs typeface="Arial"/>
              </a:rPr>
              <a:t> </a:t>
            </a:r>
            <a:r>
              <a:rPr sz="950" spc="-35" dirty="0">
                <a:solidFill>
                  <a:srgbClr val="F1F1F1"/>
                </a:solidFill>
                <a:latin typeface="Arial"/>
                <a:cs typeface="Arial"/>
              </a:rPr>
              <a:t>Training</a:t>
            </a:r>
            <a:r>
              <a:rPr sz="950" spc="-35" dirty="0">
                <a:solidFill>
                  <a:srgbClr val="F1F1F1"/>
                </a:solidFill>
                <a:latin typeface="Arial Unicode MS"/>
                <a:cs typeface="Arial Unicode MS"/>
              </a:rPr>
              <a:t>‐</a:t>
            </a:r>
            <a:r>
              <a:rPr sz="950" spc="-100" dirty="0">
                <a:solidFill>
                  <a:srgbClr val="F1F1F1"/>
                </a:solidFill>
                <a:latin typeface="Arial Unicode MS"/>
                <a:cs typeface="Arial Unicode MS"/>
              </a:rPr>
              <a:t> </a:t>
            </a:r>
            <a:r>
              <a:rPr sz="950" spc="-30" dirty="0">
                <a:solidFill>
                  <a:srgbClr val="F1F1F1"/>
                </a:solidFill>
                <a:latin typeface="Arial"/>
                <a:cs typeface="Arial"/>
              </a:rPr>
              <a:t>Community</a:t>
            </a:r>
            <a:r>
              <a:rPr sz="950" spc="-80" dirty="0">
                <a:solidFill>
                  <a:srgbClr val="F1F1F1"/>
                </a:solidFill>
                <a:latin typeface="Arial"/>
                <a:cs typeface="Arial"/>
              </a:rPr>
              <a:t> </a:t>
            </a:r>
            <a:r>
              <a:rPr sz="950" spc="-50" dirty="0">
                <a:solidFill>
                  <a:srgbClr val="F1F1F1"/>
                </a:solidFill>
                <a:latin typeface="Arial"/>
                <a:cs typeface="Arial"/>
              </a:rPr>
              <a:t>Counseling</a:t>
            </a:r>
            <a:r>
              <a:rPr sz="950" spc="-105" dirty="0">
                <a:solidFill>
                  <a:srgbClr val="F1F1F1"/>
                </a:solidFill>
                <a:latin typeface="Arial"/>
                <a:cs typeface="Arial"/>
              </a:rPr>
              <a:t> </a:t>
            </a:r>
            <a:r>
              <a:rPr sz="950" spc="-60" dirty="0">
                <a:solidFill>
                  <a:srgbClr val="F1F1F1"/>
                </a:solidFill>
                <a:latin typeface="Arial"/>
                <a:cs typeface="Arial"/>
              </a:rPr>
              <a:t>Track</a:t>
            </a:r>
            <a:r>
              <a:rPr sz="950" spc="-65" dirty="0">
                <a:solidFill>
                  <a:srgbClr val="F1F1F1"/>
                </a:solidFill>
                <a:latin typeface="Arial"/>
                <a:cs typeface="Arial"/>
              </a:rPr>
              <a:t> </a:t>
            </a:r>
            <a:r>
              <a:rPr sz="950" spc="-60" dirty="0">
                <a:solidFill>
                  <a:srgbClr val="F1F1F1"/>
                </a:solidFill>
                <a:latin typeface="Arial"/>
                <a:cs typeface="Arial"/>
              </a:rPr>
              <a:t>(2015</a:t>
            </a:r>
            <a:r>
              <a:rPr sz="950" spc="-60" dirty="0">
                <a:solidFill>
                  <a:srgbClr val="F1F1F1"/>
                </a:solidFill>
                <a:latin typeface="Arial Unicode MS"/>
                <a:cs typeface="Arial Unicode MS"/>
              </a:rPr>
              <a:t>‐</a:t>
            </a:r>
            <a:r>
              <a:rPr sz="950" spc="-60" dirty="0">
                <a:solidFill>
                  <a:srgbClr val="F1F1F1"/>
                </a:solidFill>
                <a:latin typeface="Arial"/>
                <a:cs typeface="Arial"/>
              </a:rPr>
              <a:t>2016)</a:t>
            </a:r>
            <a:endParaRPr sz="950">
              <a:latin typeface="Arial"/>
              <a:cs typeface="Arial"/>
            </a:endParaRPr>
          </a:p>
        </p:txBody>
      </p:sp>
      <p:sp>
        <p:nvSpPr>
          <p:cNvPr id="7" name="object 7"/>
          <p:cNvSpPr/>
          <p:nvPr/>
        </p:nvSpPr>
        <p:spPr>
          <a:xfrm>
            <a:off x="1515617" y="4514850"/>
            <a:ext cx="2216518" cy="1431036"/>
          </a:xfrm>
          <a:prstGeom prst="rect">
            <a:avLst/>
          </a:prstGeom>
          <a:blipFill>
            <a:blip r:embed="rId4" cstate="print"/>
            <a:stretch>
              <a:fillRect/>
            </a:stretch>
          </a:blipFill>
        </p:spPr>
        <p:txBody>
          <a:bodyPr wrap="square" lIns="0" tIns="0" rIns="0" bIns="0" rtlCol="0"/>
          <a:lstStyle/>
          <a:p>
            <a:endParaRPr/>
          </a:p>
        </p:txBody>
      </p:sp>
      <p:sp>
        <p:nvSpPr>
          <p:cNvPr id="8" name="object 8"/>
          <p:cNvSpPr txBox="1"/>
          <p:nvPr/>
        </p:nvSpPr>
        <p:spPr>
          <a:xfrm>
            <a:off x="3234823" y="7303973"/>
            <a:ext cx="3589020" cy="135890"/>
          </a:xfrm>
          <a:prstGeom prst="rect">
            <a:avLst/>
          </a:prstGeom>
        </p:spPr>
        <p:txBody>
          <a:bodyPr vert="horz" wrap="square" lIns="0" tIns="0" rIns="0" bIns="0" rtlCol="0">
            <a:spAutoFit/>
          </a:bodyPr>
          <a:lstStyle/>
          <a:p>
            <a:pPr marL="12700">
              <a:lnSpc>
                <a:spcPct val="100000"/>
              </a:lnSpc>
            </a:pPr>
            <a:r>
              <a:rPr sz="800" spc="-5" dirty="0">
                <a:latin typeface="Arial"/>
                <a:cs typeface="Arial"/>
              </a:rPr>
              <a:t>UNT Dallas </a:t>
            </a:r>
            <a:r>
              <a:rPr sz="800" dirty="0">
                <a:latin typeface="Arial"/>
                <a:cs typeface="Arial"/>
              </a:rPr>
              <a:t>School </a:t>
            </a:r>
            <a:r>
              <a:rPr sz="800" spc="-5" dirty="0">
                <a:latin typeface="Arial"/>
                <a:cs typeface="Arial"/>
              </a:rPr>
              <a:t>Counselor </a:t>
            </a:r>
            <a:r>
              <a:rPr sz="800" dirty="0">
                <a:latin typeface="Arial"/>
                <a:cs typeface="Arial"/>
              </a:rPr>
              <a:t>Site Supervisor/Adjunct/Obervator</a:t>
            </a:r>
            <a:r>
              <a:rPr sz="800" spc="-80" dirty="0">
                <a:latin typeface="Arial"/>
                <a:cs typeface="Arial"/>
              </a:rPr>
              <a:t> </a:t>
            </a:r>
            <a:r>
              <a:rPr sz="800" dirty="0">
                <a:latin typeface="Arial"/>
                <a:cs typeface="Arial"/>
              </a:rPr>
              <a:t>Training4/621</a:t>
            </a:r>
            <a:endParaRPr sz="800">
              <a:latin typeface="Arial"/>
              <a:cs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5249" y="1684020"/>
            <a:ext cx="2841625" cy="4398645"/>
          </a:xfrm>
          <a:custGeom>
            <a:avLst/>
            <a:gdLst/>
            <a:ahLst/>
            <a:cxnLst/>
            <a:rect l="l" t="t" r="r" b="b"/>
            <a:pathLst>
              <a:path w="2841625" h="4398645">
                <a:moveTo>
                  <a:pt x="0" y="0"/>
                </a:moveTo>
                <a:lnTo>
                  <a:pt x="0" y="4398263"/>
                </a:lnTo>
                <a:lnTo>
                  <a:pt x="2841117" y="4398263"/>
                </a:lnTo>
                <a:lnTo>
                  <a:pt x="2841117" y="0"/>
                </a:lnTo>
                <a:lnTo>
                  <a:pt x="0" y="0"/>
                </a:lnTo>
                <a:close/>
              </a:path>
            </a:pathLst>
          </a:custGeom>
          <a:solidFill>
            <a:srgbClr val="40BAD2"/>
          </a:solidFill>
        </p:spPr>
        <p:txBody>
          <a:bodyPr wrap="square" lIns="0" tIns="0" rIns="0" bIns="0" rtlCol="0"/>
          <a:lstStyle/>
          <a:p>
            <a:endParaRPr/>
          </a:p>
        </p:txBody>
      </p:sp>
      <p:sp>
        <p:nvSpPr>
          <p:cNvPr id="3" name="object 3"/>
          <p:cNvSpPr/>
          <p:nvPr/>
        </p:nvSpPr>
        <p:spPr>
          <a:xfrm>
            <a:off x="9748266" y="1684020"/>
            <a:ext cx="310133" cy="4398264"/>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271525" y="3457194"/>
            <a:ext cx="2348230" cy="410369"/>
          </a:xfrm>
          <a:prstGeom prst="rect">
            <a:avLst/>
          </a:prstGeom>
        </p:spPr>
        <p:txBody>
          <a:bodyPr vert="horz" wrap="square" lIns="0" tIns="0" rIns="0" bIns="0" rtlCol="0">
            <a:spAutoFit/>
          </a:bodyPr>
          <a:lstStyle/>
          <a:p>
            <a:pPr marL="12700" marR="5080">
              <a:lnSpc>
                <a:spcPts val="3210"/>
              </a:lnSpc>
            </a:pPr>
            <a:r>
              <a:rPr lang="en-US" sz="2950" dirty="0">
                <a:latin typeface="Arial"/>
                <a:cs typeface="Arial"/>
              </a:rPr>
              <a:t>Definitions</a:t>
            </a:r>
            <a:endParaRPr sz="2950" dirty="0">
              <a:latin typeface="Arial"/>
              <a:cs typeface="Arial"/>
            </a:endParaRPr>
          </a:p>
        </p:txBody>
      </p:sp>
      <p:sp>
        <p:nvSpPr>
          <p:cNvPr id="6" name="object 6"/>
          <p:cNvSpPr txBox="1"/>
          <p:nvPr/>
        </p:nvSpPr>
        <p:spPr>
          <a:xfrm>
            <a:off x="3254755" y="6377178"/>
            <a:ext cx="4742180" cy="156845"/>
          </a:xfrm>
          <a:prstGeom prst="rect">
            <a:avLst/>
          </a:prstGeom>
        </p:spPr>
        <p:txBody>
          <a:bodyPr vert="horz" wrap="square" lIns="0" tIns="0" rIns="0" bIns="0" rtlCol="0">
            <a:spAutoFit/>
          </a:bodyPr>
          <a:lstStyle/>
          <a:p>
            <a:pPr marL="12700">
              <a:lnSpc>
                <a:spcPct val="100000"/>
              </a:lnSpc>
            </a:pPr>
            <a:r>
              <a:rPr sz="900" spc="-40" dirty="0">
                <a:solidFill>
                  <a:srgbClr val="F1F1F1"/>
                </a:solidFill>
                <a:latin typeface="Arial"/>
                <a:cs typeface="Arial"/>
              </a:rPr>
              <a:t>UNT</a:t>
            </a:r>
            <a:r>
              <a:rPr sz="900" spc="-60" dirty="0">
                <a:solidFill>
                  <a:srgbClr val="F1F1F1"/>
                </a:solidFill>
                <a:latin typeface="Arial"/>
                <a:cs typeface="Arial"/>
              </a:rPr>
              <a:t> </a:t>
            </a:r>
            <a:r>
              <a:rPr sz="900" spc="-45" dirty="0">
                <a:solidFill>
                  <a:srgbClr val="F1F1F1"/>
                </a:solidFill>
                <a:latin typeface="Arial"/>
                <a:cs typeface="Arial"/>
              </a:rPr>
              <a:t>Dallas</a:t>
            </a:r>
            <a:r>
              <a:rPr sz="900" spc="-60" dirty="0">
                <a:solidFill>
                  <a:srgbClr val="F1F1F1"/>
                </a:solidFill>
                <a:latin typeface="Arial"/>
                <a:cs typeface="Arial"/>
              </a:rPr>
              <a:t> </a:t>
            </a:r>
            <a:r>
              <a:rPr sz="900" spc="-20" dirty="0">
                <a:solidFill>
                  <a:srgbClr val="F1F1F1"/>
                </a:solidFill>
                <a:latin typeface="Arial"/>
                <a:cs typeface="Arial"/>
              </a:rPr>
              <a:t>Internship</a:t>
            </a:r>
            <a:r>
              <a:rPr sz="900" spc="-55" dirty="0">
                <a:solidFill>
                  <a:srgbClr val="F1F1F1"/>
                </a:solidFill>
                <a:latin typeface="Arial"/>
                <a:cs typeface="Arial"/>
              </a:rPr>
              <a:t> </a:t>
            </a:r>
            <a:r>
              <a:rPr sz="900" spc="-35" dirty="0">
                <a:solidFill>
                  <a:srgbClr val="F1F1F1"/>
                </a:solidFill>
                <a:latin typeface="Arial"/>
                <a:cs typeface="Arial"/>
              </a:rPr>
              <a:t>Supervisor</a:t>
            </a:r>
            <a:r>
              <a:rPr sz="900" spc="-60" dirty="0">
                <a:solidFill>
                  <a:srgbClr val="F1F1F1"/>
                </a:solidFill>
                <a:latin typeface="Arial"/>
                <a:cs typeface="Arial"/>
              </a:rPr>
              <a:t> </a:t>
            </a:r>
            <a:r>
              <a:rPr sz="900" spc="-10" dirty="0">
                <a:solidFill>
                  <a:srgbClr val="F1F1F1"/>
                </a:solidFill>
                <a:latin typeface="Arial"/>
                <a:cs typeface="Arial"/>
              </a:rPr>
              <a:t>Orientation</a:t>
            </a:r>
            <a:r>
              <a:rPr sz="900" spc="-60" dirty="0">
                <a:solidFill>
                  <a:srgbClr val="F1F1F1"/>
                </a:solidFill>
                <a:latin typeface="Arial"/>
                <a:cs typeface="Arial"/>
              </a:rPr>
              <a:t> </a:t>
            </a:r>
            <a:r>
              <a:rPr sz="900" spc="5" dirty="0">
                <a:solidFill>
                  <a:srgbClr val="F1F1F1"/>
                </a:solidFill>
                <a:latin typeface="Arial"/>
                <a:cs typeface="Arial"/>
              </a:rPr>
              <a:t>&amp;</a:t>
            </a:r>
            <a:r>
              <a:rPr sz="900" spc="-60" dirty="0">
                <a:solidFill>
                  <a:srgbClr val="F1F1F1"/>
                </a:solidFill>
                <a:latin typeface="Arial"/>
                <a:cs typeface="Arial"/>
              </a:rPr>
              <a:t> </a:t>
            </a:r>
            <a:r>
              <a:rPr sz="900" spc="-20" dirty="0">
                <a:solidFill>
                  <a:srgbClr val="F1F1F1"/>
                </a:solidFill>
                <a:latin typeface="Arial"/>
                <a:cs typeface="Arial"/>
              </a:rPr>
              <a:t>Training</a:t>
            </a:r>
            <a:r>
              <a:rPr sz="900" spc="-20" dirty="0">
                <a:solidFill>
                  <a:srgbClr val="F1F1F1"/>
                </a:solidFill>
                <a:latin typeface="Arial Unicode MS"/>
                <a:cs typeface="Arial Unicode MS"/>
              </a:rPr>
              <a:t>‐</a:t>
            </a:r>
            <a:r>
              <a:rPr sz="900" spc="-75" dirty="0">
                <a:solidFill>
                  <a:srgbClr val="F1F1F1"/>
                </a:solidFill>
                <a:latin typeface="Arial Unicode MS"/>
                <a:cs typeface="Arial Unicode MS"/>
              </a:rPr>
              <a:t> </a:t>
            </a:r>
            <a:r>
              <a:rPr sz="900" spc="-20" dirty="0">
                <a:solidFill>
                  <a:srgbClr val="F1F1F1"/>
                </a:solidFill>
                <a:latin typeface="Arial"/>
                <a:cs typeface="Arial"/>
              </a:rPr>
              <a:t>Community</a:t>
            </a:r>
            <a:r>
              <a:rPr sz="900" spc="-45" dirty="0">
                <a:solidFill>
                  <a:srgbClr val="F1F1F1"/>
                </a:solidFill>
                <a:latin typeface="Arial"/>
                <a:cs typeface="Arial"/>
              </a:rPr>
              <a:t> </a:t>
            </a:r>
            <a:r>
              <a:rPr sz="900" spc="-35" dirty="0">
                <a:solidFill>
                  <a:srgbClr val="F1F1F1"/>
                </a:solidFill>
                <a:latin typeface="Arial"/>
                <a:cs typeface="Arial"/>
              </a:rPr>
              <a:t>Counseling</a:t>
            </a:r>
            <a:r>
              <a:rPr sz="900" spc="-60" dirty="0">
                <a:solidFill>
                  <a:srgbClr val="F1F1F1"/>
                </a:solidFill>
                <a:latin typeface="Arial"/>
                <a:cs typeface="Arial"/>
              </a:rPr>
              <a:t> </a:t>
            </a:r>
            <a:r>
              <a:rPr sz="900" spc="-35" dirty="0">
                <a:solidFill>
                  <a:srgbClr val="F1F1F1"/>
                </a:solidFill>
                <a:latin typeface="Arial"/>
                <a:cs typeface="Arial"/>
              </a:rPr>
              <a:t>Track</a:t>
            </a:r>
            <a:r>
              <a:rPr sz="900" spc="-60" dirty="0">
                <a:solidFill>
                  <a:srgbClr val="F1F1F1"/>
                </a:solidFill>
                <a:latin typeface="Arial"/>
                <a:cs typeface="Arial"/>
              </a:rPr>
              <a:t> </a:t>
            </a:r>
            <a:r>
              <a:rPr sz="900" spc="-45" dirty="0">
                <a:solidFill>
                  <a:srgbClr val="F1F1F1"/>
                </a:solidFill>
                <a:latin typeface="Arial"/>
                <a:cs typeface="Arial"/>
              </a:rPr>
              <a:t>(2015</a:t>
            </a:r>
            <a:r>
              <a:rPr sz="900" spc="-45" dirty="0">
                <a:solidFill>
                  <a:srgbClr val="F1F1F1"/>
                </a:solidFill>
                <a:latin typeface="Arial Unicode MS"/>
                <a:cs typeface="Arial Unicode MS"/>
              </a:rPr>
              <a:t>‐</a:t>
            </a:r>
            <a:r>
              <a:rPr sz="900" spc="-45" dirty="0">
                <a:solidFill>
                  <a:srgbClr val="F1F1F1"/>
                </a:solidFill>
                <a:latin typeface="Arial"/>
                <a:cs typeface="Arial"/>
              </a:rPr>
              <a:t>2016)</a:t>
            </a:r>
            <a:endParaRPr sz="900">
              <a:latin typeface="Arial"/>
              <a:cs typeface="Arial"/>
            </a:endParaRPr>
          </a:p>
        </p:txBody>
      </p:sp>
      <p:sp>
        <p:nvSpPr>
          <p:cNvPr id="7" name="object 7"/>
          <p:cNvSpPr/>
          <p:nvPr/>
        </p:nvSpPr>
        <p:spPr>
          <a:xfrm>
            <a:off x="335279" y="2508504"/>
            <a:ext cx="1984438" cy="510540"/>
          </a:xfrm>
          <a:prstGeom prst="rect">
            <a:avLst/>
          </a:prstGeom>
          <a:blipFill>
            <a:blip r:embed="rId3" cstate="print"/>
            <a:stretch>
              <a:fillRect/>
            </a:stretch>
          </a:blipFill>
        </p:spPr>
        <p:txBody>
          <a:bodyPr wrap="square" lIns="0" tIns="0" rIns="0" bIns="0" rtlCol="0"/>
          <a:lstStyle/>
          <a:p>
            <a:endParaRPr/>
          </a:p>
        </p:txBody>
      </p:sp>
      <p:sp>
        <p:nvSpPr>
          <p:cNvPr id="8" name="object 8"/>
          <p:cNvSpPr txBox="1"/>
          <p:nvPr/>
        </p:nvSpPr>
        <p:spPr>
          <a:xfrm>
            <a:off x="3234823" y="7303973"/>
            <a:ext cx="3589020" cy="135890"/>
          </a:xfrm>
          <a:prstGeom prst="rect">
            <a:avLst/>
          </a:prstGeom>
        </p:spPr>
        <p:txBody>
          <a:bodyPr vert="horz" wrap="square" lIns="0" tIns="0" rIns="0" bIns="0" rtlCol="0">
            <a:spAutoFit/>
          </a:bodyPr>
          <a:lstStyle/>
          <a:p>
            <a:pPr marL="12700">
              <a:lnSpc>
                <a:spcPct val="100000"/>
              </a:lnSpc>
            </a:pPr>
            <a:r>
              <a:rPr sz="800" spc="-5" dirty="0">
                <a:latin typeface="Arial"/>
                <a:cs typeface="Arial"/>
              </a:rPr>
              <a:t>UNT Dallas </a:t>
            </a:r>
            <a:r>
              <a:rPr sz="800" dirty="0">
                <a:latin typeface="Arial"/>
                <a:cs typeface="Arial"/>
              </a:rPr>
              <a:t>School </a:t>
            </a:r>
            <a:r>
              <a:rPr sz="800" spc="-5" dirty="0">
                <a:latin typeface="Arial"/>
                <a:cs typeface="Arial"/>
              </a:rPr>
              <a:t>Counselor </a:t>
            </a:r>
            <a:r>
              <a:rPr sz="800" dirty="0">
                <a:latin typeface="Arial"/>
                <a:cs typeface="Arial"/>
              </a:rPr>
              <a:t>Site Supervisor/Adjunct/Obervator</a:t>
            </a:r>
            <a:r>
              <a:rPr sz="800" spc="-80" dirty="0">
                <a:latin typeface="Arial"/>
                <a:cs typeface="Arial"/>
              </a:rPr>
              <a:t> </a:t>
            </a:r>
            <a:r>
              <a:rPr sz="800" dirty="0">
                <a:latin typeface="Arial"/>
                <a:cs typeface="Arial"/>
              </a:rPr>
              <a:t>Training4/622</a:t>
            </a:r>
            <a:endParaRPr sz="800">
              <a:latin typeface="Arial"/>
              <a:cs typeface="Arial"/>
            </a:endParaRPr>
          </a:p>
        </p:txBody>
      </p:sp>
      <p:sp>
        <p:nvSpPr>
          <p:cNvPr id="10" name="TextBox 9">
            <a:extLst>
              <a:ext uri="{FF2B5EF4-FFF2-40B4-BE49-F238E27FC236}">
                <a16:creationId xmlns:a16="http://schemas.microsoft.com/office/drawing/2014/main" id="{D0199C91-FB64-FC44-A02B-02625D9993CC}"/>
              </a:ext>
            </a:extLst>
          </p:cNvPr>
          <p:cNvSpPr txBox="1"/>
          <p:nvPr/>
        </p:nvSpPr>
        <p:spPr>
          <a:xfrm>
            <a:off x="3116779" y="1749034"/>
            <a:ext cx="5265221" cy="3416320"/>
          </a:xfrm>
          <a:prstGeom prst="rect">
            <a:avLst/>
          </a:prstGeom>
          <a:noFill/>
        </p:spPr>
        <p:txBody>
          <a:bodyPr wrap="square" rtlCol="0">
            <a:spAutoFit/>
          </a:bodyPr>
          <a:lstStyle/>
          <a:p>
            <a:r>
              <a:rPr lang="en-US"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rPr>
              <a:t>The </a:t>
            </a:r>
            <a:r>
              <a:rPr lang="en-US" b="1" dirty="0">
                <a:latin typeface="Times New Roman" panose="02020603050405020304" pitchFamily="18" charset="0"/>
              </a:rPr>
              <a:t>Faculty Supervisor/University Supervisor</a:t>
            </a:r>
            <a:r>
              <a:rPr lang="en-US" dirty="0">
                <a:latin typeface="Times New Roman" panose="02020603050405020304" pitchFamily="18" charset="0"/>
              </a:rPr>
              <a:t> for each practicum is the counseling faculty member who serves as practicum instructor. Students will receive contact information for the faculty supervisor the first day of class.</a:t>
            </a:r>
            <a:endParaRPr lang="en-US" sz="2800" b="1" dirty="0">
              <a:effectLst/>
              <a:latin typeface="Times New Roman" panose="02020603050405020304" pitchFamily="18" charset="0"/>
            </a:endParaRPr>
          </a:p>
          <a:p>
            <a:pPr>
              <a:tabLst>
                <a:tab pos="457200" algn="l"/>
                <a:tab pos="548640" algn="l"/>
                <a:tab pos="731520" algn="l"/>
              </a:tabLst>
            </a:pPr>
            <a:r>
              <a:rPr lang="en-US" dirty="0">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r>
              <a:rPr lang="en-US" dirty="0">
                <a:latin typeface="Times New Roman" panose="02020603050405020304" pitchFamily="18" charset="0"/>
                <a:ea typeface="Times New Roman" panose="02020603050405020304" pitchFamily="18" charset="0"/>
              </a:rPr>
              <a:t>The </a:t>
            </a:r>
            <a:r>
              <a:rPr lang="en-US" b="1" i="1"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Site supervisor</a:t>
            </a:r>
            <a:r>
              <a:rPr lang="en-US" dirty="0">
                <a:latin typeface="Times New Roman" panose="02020603050405020304" pitchFamily="18" charset="0"/>
                <a:ea typeface="Times New Roman" panose="02020603050405020304" pitchFamily="18" charset="0"/>
              </a:rPr>
              <a:t> – is an experienced school counselor familiar with the particular school in which the trainee is working. The site supervisor must be readily accessible to the counselor trainee and, preferably, located in the same building.  A qualified site supervisor MUST have the following:</a:t>
            </a:r>
            <a:endParaRPr lang="en-US" sz="2800" dirty="0">
              <a:effectLst/>
              <a:latin typeface="Times New Roman" panose="02020603050405020304" pitchFamily="18" charset="0"/>
              <a:ea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C7BCB2-C249-C74E-803D-0C73737E7DAF}"/>
              </a:ext>
            </a:extLst>
          </p:cNvPr>
          <p:cNvSpPr txBox="1"/>
          <p:nvPr/>
        </p:nvSpPr>
        <p:spPr>
          <a:xfrm>
            <a:off x="152400" y="2209800"/>
            <a:ext cx="7696200" cy="2862322"/>
          </a:xfrm>
          <a:prstGeom prst="rect">
            <a:avLst/>
          </a:prstGeom>
          <a:noFill/>
        </p:spPr>
        <p:txBody>
          <a:bodyPr wrap="square" rtlCol="0">
            <a:spAutoFit/>
          </a:bodyPr>
          <a:lstStyle/>
          <a:p>
            <a:pPr marL="274320"/>
            <a:r>
              <a:rPr lang="en-US" dirty="0"/>
              <a:t>1) A minimum of a master’s degree in counseling or a related profession with equivalent qualifications, including appropriate certifications and/or licenses*. A site supervisor for a school setting MUST be a fully certified school counselor.</a:t>
            </a:r>
            <a:endParaRPr lang="en-US" dirty="0">
              <a:effectLst/>
            </a:endParaRPr>
          </a:p>
          <a:p>
            <a:pPr marL="274320"/>
            <a:r>
              <a:rPr lang="en-US" dirty="0"/>
              <a:t>2) A minimum of three years of pertinent professional experience in school counseling</a:t>
            </a:r>
            <a:endParaRPr lang="en-US" dirty="0">
              <a:effectLst/>
            </a:endParaRPr>
          </a:p>
          <a:p>
            <a:pPr marL="274320"/>
            <a:r>
              <a:rPr lang="en-US" dirty="0"/>
              <a:t>3) Knowledge of the program’s expectations, requirements, and evaluation for students</a:t>
            </a:r>
            <a:endParaRPr lang="en-US" dirty="0">
              <a:effectLst/>
            </a:endParaRPr>
          </a:p>
          <a:p>
            <a:pPr marL="274320"/>
            <a:r>
              <a:rPr lang="en-US" dirty="0"/>
              <a:t>4) Relevant training in counseling supervision. </a:t>
            </a:r>
            <a:endParaRPr lang="en-US" dirty="0">
              <a:effectLst/>
            </a:endParaRPr>
          </a:p>
          <a:p>
            <a:pPr>
              <a:tabLst>
                <a:tab pos="457200" algn="l"/>
                <a:tab pos="548640" algn="l"/>
                <a:tab pos="731520" algn="l"/>
              </a:tabLst>
            </a:pPr>
            <a:r>
              <a:rPr lang="en-US" b="1" dirty="0">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669689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A6051B-6857-E842-A3BE-7AC28F31399E}"/>
              </a:ext>
            </a:extLst>
          </p:cNvPr>
          <p:cNvSpPr txBox="1"/>
          <p:nvPr/>
        </p:nvSpPr>
        <p:spPr>
          <a:xfrm>
            <a:off x="2895600" y="2514600"/>
            <a:ext cx="5943600" cy="2585323"/>
          </a:xfrm>
          <a:prstGeom prst="rect">
            <a:avLst/>
          </a:prstGeom>
          <a:noFill/>
        </p:spPr>
        <p:txBody>
          <a:bodyPr wrap="square" rtlCol="0">
            <a:spAutoFit/>
          </a:bodyPr>
          <a:lstStyle/>
          <a:p>
            <a:r>
              <a:rPr lang="en-US" dirty="0"/>
              <a:t>Qualify as an approved Field or Site Supervisor </a:t>
            </a:r>
          </a:p>
          <a:p>
            <a:r>
              <a:rPr lang="en-US" dirty="0"/>
              <a:t> Coordinate services and hours in collaboration with Counseling Intern </a:t>
            </a:r>
          </a:p>
          <a:p>
            <a:r>
              <a:rPr lang="en-US" dirty="0"/>
              <a:t> Provide opportunity for videotaping and live observations</a:t>
            </a:r>
          </a:p>
          <a:p>
            <a:r>
              <a:rPr lang="en-US" dirty="0"/>
              <a:t>  Assume a supportive AND evaluative role</a:t>
            </a:r>
          </a:p>
          <a:p>
            <a:r>
              <a:rPr lang="en-US" dirty="0"/>
              <a:t>  Meet weekly for supervision with the student Intern </a:t>
            </a:r>
          </a:p>
          <a:p>
            <a:r>
              <a:rPr lang="en-US" dirty="0"/>
              <a:t> Complete all evaluations on time </a:t>
            </a:r>
          </a:p>
          <a:p>
            <a:r>
              <a:rPr lang="en-US" dirty="0"/>
              <a:t> Communicate with UNT Dallas Internship Coordinator and Professor</a:t>
            </a:r>
          </a:p>
        </p:txBody>
      </p:sp>
    </p:spTree>
    <p:extLst>
      <p:ext uri="{BB962C8B-B14F-4D97-AF65-F5344CB8AC3E}">
        <p14:creationId xmlns:p14="http://schemas.microsoft.com/office/powerpoint/2010/main" val="10492599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1684020"/>
            <a:ext cx="2841625" cy="4398645"/>
          </a:xfrm>
          <a:custGeom>
            <a:avLst/>
            <a:gdLst/>
            <a:ahLst/>
            <a:cxnLst/>
            <a:rect l="l" t="t" r="r" b="b"/>
            <a:pathLst>
              <a:path w="2841625" h="4398645">
                <a:moveTo>
                  <a:pt x="0" y="0"/>
                </a:moveTo>
                <a:lnTo>
                  <a:pt x="0" y="4398263"/>
                </a:lnTo>
                <a:lnTo>
                  <a:pt x="2841117" y="4398263"/>
                </a:lnTo>
                <a:lnTo>
                  <a:pt x="2841117" y="0"/>
                </a:lnTo>
                <a:lnTo>
                  <a:pt x="0" y="0"/>
                </a:lnTo>
                <a:close/>
              </a:path>
            </a:pathLst>
          </a:custGeom>
          <a:solidFill>
            <a:srgbClr val="40BAD2"/>
          </a:solidFill>
        </p:spPr>
        <p:txBody>
          <a:bodyPr wrap="square" lIns="0" tIns="0" rIns="0" bIns="0" rtlCol="0"/>
          <a:lstStyle/>
          <a:p>
            <a:endParaRPr/>
          </a:p>
        </p:txBody>
      </p:sp>
      <p:sp>
        <p:nvSpPr>
          <p:cNvPr id="3" name="object 3"/>
          <p:cNvSpPr/>
          <p:nvPr/>
        </p:nvSpPr>
        <p:spPr>
          <a:xfrm>
            <a:off x="9748266" y="1684020"/>
            <a:ext cx="310133" cy="4398264"/>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271525" y="3654394"/>
            <a:ext cx="2348865" cy="1256665"/>
          </a:xfrm>
          <a:prstGeom prst="rect">
            <a:avLst/>
          </a:prstGeom>
        </p:spPr>
        <p:txBody>
          <a:bodyPr vert="horz" wrap="square" lIns="0" tIns="0" rIns="0" bIns="0" rtlCol="0">
            <a:spAutoFit/>
          </a:bodyPr>
          <a:lstStyle/>
          <a:p>
            <a:pPr marL="12700" marR="5080">
              <a:lnSpc>
                <a:spcPct val="90600"/>
              </a:lnSpc>
            </a:pPr>
            <a:r>
              <a:rPr sz="2950" spc="-190" dirty="0">
                <a:solidFill>
                  <a:srgbClr val="FFFFFF"/>
                </a:solidFill>
                <a:latin typeface="Arial"/>
                <a:cs typeface="Arial"/>
              </a:rPr>
              <a:t>Supervisee’s  </a:t>
            </a:r>
            <a:r>
              <a:rPr sz="2950" spc="-220" dirty="0">
                <a:solidFill>
                  <a:srgbClr val="FFFFFF"/>
                </a:solidFill>
                <a:latin typeface="Arial"/>
                <a:cs typeface="Arial"/>
              </a:rPr>
              <a:t>Roles </a:t>
            </a:r>
            <a:r>
              <a:rPr sz="2950" spc="-155" dirty="0">
                <a:solidFill>
                  <a:srgbClr val="FFFFFF"/>
                </a:solidFill>
                <a:latin typeface="Arial"/>
                <a:cs typeface="Arial"/>
              </a:rPr>
              <a:t>and  </a:t>
            </a:r>
            <a:r>
              <a:rPr sz="2950" spc="-145" dirty="0">
                <a:solidFill>
                  <a:srgbClr val="FFFFFF"/>
                </a:solidFill>
                <a:latin typeface="Arial"/>
                <a:cs typeface="Arial"/>
              </a:rPr>
              <a:t>Responsibilities</a:t>
            </a:r>
            <a:endParaRPr sz="2950">
              <a:latin typeface="Arial"/>
              <a:cs typeface="Arial"/>
            </a:endParaRPr>
          </a:p>
        </p:txBody>
      </p:sp>
      <p:sp>
        <p:nvSpPr>
          <p:cNvPr id="5" name="object 5"/>
          <p:cNvSpPr txBox="1"/>
          <p:nvPr/>
        </p:nvSpPr>
        <p:spPr>
          <a:xfrm>
            <a:off x="3113150" y="2195020"/>
            <a:ext cx="5928995" cy="2918748"/>
          </a:xfrm>
          <a:prstGeom prst="rect">
            <a:avLst/>
          </a:prstGeom>
        </p:spPr>
        <p:txBody>
          <a:bodyPr vert="horz" wrap="square" lIns="0" tIns="0" rIns="0" bIns="0" rtlCol="0">
            <a:spAutoFit/>
          </a:bodyPr>
          <a:lstStyle/>
          <a:p>
            <a:pPr marL="163195" marR="5080" indent="-150495">
              <a:lnSpc>
                <a:spcPts val="1780"/>
              </a:lnSpc>
              <a:buClr>
                <a:srgbClr val="40BAD2"/>
              </a:buClr>
              <a:buFont typeface="Wingdings 2"/>
              <a:buChar char=""/>
              <a:tabLst>
                <a:tab pos="163830" algn="l"/>
              </a:tabLst>
            </a:pPr>
            <a:r>
              <a:rPr lang="en-US" sz="1650" spc="-55" dirty="0">
                <a:solidFill>
                  <a:srgbClr val="FFFFFF"/>
                </a:solidFill>
                <a:latin typeface="Arial"/>
                <a:cs typeface="Arial"/>
              </a:rPr>
              <a:t>Complete a total of 100 hours per Practicum and </a:t>
            </a:r>
            <a:r>
              <a:rPr sz="1650" spc="-110" dirty="0">
                <a:solidFill>
                  <a:srgbClr val="FFFFFF"/>
                </a:solidFill>
                <a:latin typeface="Arial"/>
                <a:cs typeface="Arial"/>
              </a:rPr>
              <a:t>a</a:t>
            </a:r>
            <a:r>
              <a:rPr sz="1650" spc="-135" dirty="0">
                <a:solidFill>
                  <a:srgbClr val="FFFFFF"/>
                </a:solidFill>
                <a:latin typeface="Arial"/>
                <a:cs typeface="Arial"/>
              </a:rPr>
              <a:t> </a:t>
            </a:r>
            <a:r>
              <a:rPr sz="1650" spc="15" dirty="0">
                <a:solidFill>
                  <a:srgbClr val="FFFFFF"/>
                </a:solidFill>
                <a:latin typeface="Arial"/>
                <a:cs typeface="Arial"/>
              </a:rPr>
              <a:t>total</a:t>
            </a:r>
            <a:r>
              <a:rPr sz="1650" spc="-120" dirty="0">
                <a:solidFill>
                  <a:srgbClr val="FFFFFF"/>
                </a:solidFill>
                <a:latin typeface="Arial"/>
                <a:cs typeface="Arial"/>
              </a:rPr>
              <a:t> </a:t>
            </a:r>
            <a:r>
              <a:rPr sz="1650" spc="10" dirty="0">
                <a:solidFill>
                  <a:srgbClr val="FFFFFF"/>
                </a:solidFill>
                <a:latin typeface="Arial"/>
                <a:cs typeface="Arial"/>
              </a:rPr>
              <a:t>of</a:t>
            </a:r>
            <a:r>
              <a:rPr sz="1650" spc="-140" dirty="0">
                <a:solidFill>
                  <a:srgbClr val="FFFFFF"/>
                </a:solidFill>
                <a:latin typeface="Arial"/>
                <a:cs typeface="Arial"/>
              </a:rPr>
              <a:t> </a:t>
            </a:r>
            <a:r>
              <a:rPr sz="1650" spc="-105" dirty="0">
                <a:solidFill>
                  <a:srgbClr val="FFFFFF"/>
                </a:solidFill>
                <a:latin typeface="Arial"/>
                <a:cs typeface="Arial"/>
              </a:rPr>
              <a:t>300</a:t>
            </a:r>
            <a:r>
              <a:rPr sz="1650" spc="-125" dirty="0">
                <a:solidFill>
                  <a:srgbClr val="FFFFFF"/>
                </a:solidFill>
                <a:latin typeface="Arial"/>
                <a:cs typeface="Arial"/>
              </a:rPr>
              <a:t> </a:t>
            </a:r>
            <a:r>
              <a:rPr sz="1650" spc="-50" dirty="0">
                <a:solidFill>
                  <a:srgbClr val="FFFFFF"/>
                </a:solidFill>
                <a:latin typeface="Arial"/>
                <a:cs typeface="Arial"/>
              </a:rPr>
              <a:t>clock</a:t>
            </a:r>
            <a:r>
              <a:rPr sz="1650" spc="-145" dirty="0">
                <a:solidFill>
                  <a:srgbClr val="FFFFFF"/>
                </a:solidFill>
                <a:latin typeface="Arial"/>
                <a:cs typeface="Arial"/>
              </a:rPr>
              <a:t> </a:t>
            </a:r>
            <a:r>
              <a:rPr sz="1650" spc="-65" dirty="0">
                <a:solidFill>
                  <a:srgbClr val="FFFFFF"/>
                </a:solidFill>
                <a:latin typeface="Arial"/>
                <a:cs typeface="Arial"/>
              </a:rPr>
              <a:t>hours</a:t>
            </a:r>
            <a:r>
              <a:rPr sz="1650" spc="-125" dirty="0">
                <a:solidFill>
                  <a:srgbClr val="FFFFFF"/>
                </a:solidFill>
                <a:latin typeface="Arial"/>
                <a:cs typeface="Arial"/>
              </a:rPr>
              <a:t> </a:t>
            </a:r>
            <a:r>
              <a:rPr sz="1650" spc="-50" dirty="0">
                <a:solidFill>
                  <a:srgbClr val="FFFFFF"/>
                </a:solidFill>
                <a:latin typeface="Arial"/>
                <a:cs typeface="Arial"/>
              </a:rPr>
              <a:t>per</a:t>
            </a:r>
            <a:r>
              <a:rPr sz="1650" spc="-120" dirty="0">
                <a:solidFill>
                  <a:srgbClr val="FFFFFF"/>
                </a:solidFill>
                <a:latin typeface="Arial"/>
                <a:cs typeface="Arial"/>
              </a:rPr>
              <a:t> </a:t>
            </a:r>
            <a:r>
              <a:rPr sz="1650" spc="-35" dirty="0">
                <a:solidFill>
                  <a:srgbClr val="FFFFFF"/>
                </a:solidFill>
                <a:latin typeface="Arial"/>
                <a:cs typeface="Arial"/>
              </a:rPr>
              <a:t>internship,</a:t>
            </a:r>
            <a:r>
              <a:rPr sz="1650" spc="-130" dirty="0">
                <a:solidFill>
                  <a:srgbClr val="FFFFFF"/>
                </a:solidFill>
                <a:latin typeface="Arial"/>
                <a:cs typeface="Arial"/>
              </a:rPr>
              <a:t> </a:t>
            </a:r>
            <a:r>
              <a:rPr sz="1650" spc="-125" dirty="0">
                <a:solidFill>
                  <a:srgbClr val="FFFFFF"/>
                </a:solidFill>
                <a:latin typeface="Arial"/>
                <a:cs typeface="Arial"/>
              </a:rPr>
              <a:t>120</a:t>
            </a:r>
            <a:r>
              <a:rPr sz="1650" spc="-120" dirty="0">
                <a:solidFill>
                  <a:srgbClr val="FFFFFF"/>
                </a:solidFill>
                <a:latin typeface="Arial"/>
                <a:cs typeface="Arial"/>
              </a:rPr>
              <a:t> </a:t>
            </a:r>
            <a:r>
              <a:rPr sz="1650" spc="-20" dirty="0">
                <a:solidFill>
                  <a:srgbClr val="FFFFFF"/>
                </a:solidFill>
                <a:latin typeface="Arial"/>
                <a:cs typeface="Arial"/>
              </a:rPr>
              <a:t>direct</a:t>
            </a:r>
            <a:r>
              <a:rPr sz="1650" spc="-125" dirty="0">
                <a:solidFill>
                  <a:srgbClr val="FFFFFF"/>
                </a:solidFill>
                <a:latin typeface="Arial"/>
                <a:cs typeface="Arial"/>
              </a:rPr>
              <a:t> </a:t>
            </a:r>
            <a:r>
              <a:rPr sz="1650" spc="-65" dirty="0">
                <a:solidFill>
                  <a:srgbClr val="FFFFFF"/>
                </a:solidFill>
                <a:latin typeface="Arial"/>
                <a:cs typeface="Arial"/>
              </a:rPr>
              <a:t>hours  and </a:t>
            </a:r>
            <a:r>
              <a:rPr sz="1650" spc="-110" dirty="0">
                <a:solidFill>
                  <a:srgbClr val="FFFFFF"/>
                </a:solidFill>
                <a:latin typeface="Arial"/>
                <a:cs typeface="Arial"/>
              </a:rPr>
              <a:t>180 </a:t>
            </a:r>
            <a:r>
              <a:rPr sz="1650" spc="-20" dirty="0">
                <a:solidFill>
                  <a:srgbClr val="FFFFFF"/>
                </a:solidFill>
                <a:latin typeface="Arial"/>
                <a:cs typeface="Arial"/>
              </a:rPr>
              <a:t>indirect </a:t>
            </a:r>
            <a:r>
              <a:rPr sz="1650" spc="-65" dirty="0">
                <a:solidFill>
                  <a:srgbClr val="FFFFFF"/>
                </a:solidFill>
                <a:latin typeface="Arial"/>
                <a:cs typeface="Arial"/>
              </a:rPr>
              <a:t>hours </a:t>
            </a:r>
            <a:r>
              <a:rPr sz="1650" spc="-60" dirty="0">
                <a:solidFill>
                  <a:srgbClr val="FFFFFF"/>
                </a:solidFill>
                <a:latin typeface="Arial"/>
                <a:cs typeface="Arial"/>
              </a:rPr>
              <a:t>according </a:t>
            </a:r>
            <a:r>
              <a:rPr sz="1650" spc="35" dirty="0">
                <a:solidFill>
                  <a:srgbClr val="FFFFFF"/>
                </a:solidFill>
                <a:latin typeface="Arial"/>
                <a:cs typeface="Arial"/>
              </a:rPr>
              <a:t>to </a:t>
            </a:r>
            <a:r>
              <a:rPr sz="1650" spc="-180" dirty="0">
                <a:solidFill>
                  <a:srgbClr val="FFFFFF"/>
                </a:solidFill>
                <a:latin typeface="Arial"/>
                <a:cs typeface="Arial"/>
              </a:rPr>
              <a:t>CACREP </a:t>
            </a:r>
            <a:r>
              <a:rPr sz="1650" spc="-55" dirty="0">
                <a:solidFill>
                  <a:srgbClr val="FFFFFF"/>
                </a:solidFill>
                <a:latin typeface="Arial"/>
                <a:cs typeface="Arial"/>
              </a:rPr>
              <a:t>recommended  </a:t>
            </a:r>
            <a:r>
              <a:rPr sz="1650" spc="-30" dirty="0">
                <a:solidFill>
                  <a:srgbClr val="FFFFFF"/>
                </a:solidFill>
                <a:latin typeface="Arial"/>
                <a:cs typeface="Arial"/>
              </a:rPr>
              <a:t>allocation </a:t>
            </a:r>
            <a:r>
              <a:rPr sz="1650" spc="-5" dirty="0">
                <a:solidFill>
                  <a:srgbClr val="FFFFFF"/>
                </a:solidFill>
                <a:latin typeface="Arial"/>
                <a:cs typeface="Arial"/>
              </a:rPr>
              <a:t>time. </a:t>
            </a:r>
            <a:r>
              <a:rPr sz="1650" spc="-25" dirty="0">
                <a:solidFill>
                  <a:srgbClr val="FFFFFF"/>
                </a:solidFill>
                <a:latin typeface="Arial"/>
                <a:cs typeface="Arial"/>
              </a:rPr>
              <a:t>Intern </a:t>
            </a:r>
            <a:r>
              <a:rPr sz="1650" spc="-50" dirty="0">
                <a:solidFill>
                  <a:srgbClr val="FFFFFF"/>
                </a:solidFill>
                <a:latin typeface="Arial"/>
                <a:cs typeface="Arial"/>
              </a:rPr>
              <a:t>students </a:t>
            </a:r>
            <a:r>
              <a:rPr sz="1650" spc="-70" dirty="0">
                <a:solidFill>
                  <a:srgbClr val="FFFFFF"/>
                </a:solidFill>
                <a:latin typeface="Arial"/>
                <a:cs typeface="Arial"/>
              </a:rPr>
              <a:t>need </a:t>
            </a:r>
            <a:r>
              <a:rPr sz="1650" spc="35" dirty="0">
                <a:solidFill>
                  <a:srgbClr val="FFFFFF"/>
                </a:solidFill>
                <a:latin typeface="Arial"/>
                <a:cs typeface="Arial"/>
              </a:rPr>
              <a:t>to </a:t>
            </a:r>
            <a:r>
              <a:rPr sz="1650" spc="-40" dirty="0">
                <a:solidFill>
                  <a:srgbClr val="FFFFFF"/>
                </a:solidFill>
                <a:latin typeface="Arial"/>
                <a:cs typeface="Arial"/>
              </a:rPr>
              <a:t>complete </a:t>
            </a:r>
            <a:r>
              <a:rPr sz="1650" spc="15" dirty="0">
                <a:solidFill>
                  <a:srgbClr val="FFFFFF"/>
                </a:solidFill>
                <a:latin typeface="Arial"/>
                <a:cs typeface="Arial"/>
              </a:rPr>
              <a:t>two </a:t>
            </a:r>
            <a:r>
              <a:rPr sz="1650" spc="-45" dirty="0">
                <a:solidFill>
                  <a:srgbClr val="FFFFFF"/>
                </a:solidFill>
                <a:latin typeface="Arial"/>
                <a:cs typeface="Arial"/>
              </a:rPr>
              <a:t>internships  </a:t>
            </a:r>
            <a:r>
              <a:rPr sz="1650" spc="-20" dirty="0">
                <a:solidFill>
                  <a:srgbClr val="FFFFFF"/>
                </a:solidFill>
                <a:latin typeface="Arial"/>
                <a:cs typeface="Arial"/>
              </a:rPr>
              <a:t>in </a:t>
            </a:r>
            <a:r>
              <a:rPr sz="1650" spc="15" dirty="0">
                <a:solidFill>
                  <a:srgbClr val="FFFFFF"/>
                </a:solidFill>
                <a:latin typeface="Arial"/>
                <a:cs typeface="Arial"/>
              </a:rPr>
              <a:t>two</a:t>
            </a:r>
            <a:r>
              <a:rPr sz="1650" spc="-345" dirty="0">
                <a:solidFill>
                  <a:srgbClr val="FFFFFF"/>
                </a:solidFill>
                <a:latin typeface="Arial"/>
                <a:cs typeface="Arial"/>
              </a:rPr>
              <a:t> </a:t>
            </a:r>
            <a:r>
              <a:rPr sz="1650" spc="-55" dirty="0">
                <a:solidFill>
                  <a:srgbClr val="FFFFFF"/>
                </a:solidFill>
                <a:latin typeface="Arial"/>
                <a:cs typeface="Arial"/>
              </a:rPr>
              <a:t>sequential </a:t>
            </a:r>
            <a:r>
              <a:rPr sz="1650" spc="-75" dirty="0">
                <a:solidFill>
                  <a:srgbClr val="FFFFFF"/>
                </a:solidFill>
                <a:latin typeface="Arial"/>
                <a:cs typeface="Arial"/>
              </a:rPr>
              <a:t>semesters.</a:t>
            </a:r>
            <a:endParaRPr sz="1650" dirty="0">
              <a:latin typeface="Arial"/>
              <a:cs typeface="Arial"/>
            </a:endParaRPr>
          </a:p>
          <a:p>
            <a:pPr marL="163830" indent="-150495">
              <a:lnSpc>
                <a:spcPct val="100000"/>
              </a:lnSpc>
              <a:spcBef>
                <a:spcPts val="765"/>
              </a:spcBef>
              <a:buClr>
                <a:srgbClr val="40BAD2"/>
              </a:buClr>
              <a:buFont typeface="Wingdings 2"/>
              <a:buChar char=""/>
              <a:tabLst>
                <a:tab pos="164465" algn="l"/>
              </a:tabLst>
            </a:pPr>
            <a:r>
              <a:rPr sz="1650" spc="-25" dirty="0">
                <a:solidFill>
                  <a:srgbClr val="FFFFFF"/>
                </a:solidFill>
                <a:latin typeface="Arial"/>
                <a:cs typeface="Arial"/>
              </a:rPr>
              <a:t>Meet</a:t>
            </a:r>
            <a:r>
              <a:rPr sz="1650" spc="-140" dirty="0">
                <a:solidFill>
                  <a:srgbClr val="FFFFFF"/>
                </a:solidFill>
                <a:latin typeface="Arial"/>
                <a:cs typeface="Arial"/>
              </a:rPr>
              <a:t> </a:t>
            </a:r>
            <a:r>
              <a:rPr sz="1650" spc="-45" dirty="0">
                <a:solidFill>
                  <a:srgbClr val="FFFFFF"/>
                </a:solidFill>
                <a:latin typeface="Arial"/>
                <a:cs typeface="Arial"/>
              </a:rPr>
              <a:t>weekly</a:t>
            </a:r>
            <a:r>
              <a:rPr sz="1650" spc="-135" dirty="0">
                <a:solidFill>
                  <a:srgbClr val="FFFFFF"/>
                </a:solidFill>
                <a:latin typeface="Arial"/>
                <a:cs typeface="Arial"/>
              </a:rPr>
              <a:t> </a:t>
            </a:r>
            <a:r>
              <a:rPr sz="1650" spc="15" dirty="0">
                <a:solidFill>
                  <a:srgbClr val="FFFFFF"/>
                </a:solidFill>
                <a:latin typeface="Arial"/>
                <a:cs typeface="Arial"/>
              </a:rPr>
              <a:t>with</a:t>
            </a:r>
            <a:r>
              <a:rPr sz="1650" spc="-180" dirty="0">
                <a:solidFill>
                  <a:srgbClr val="FFFFFF"/>
                </a:solidFill>
                <a:latin typeface="Arial"/>
                <a:cs typeface="Arial"/>
              </a:rPr>
              <a:t> </a:t>
            </a:r>
            <a:r>
              <a:rPr sz="1650" spc="-45" dirty="0">
                <a:solidFill>
                  <a:srgbClr val="FFFFFF"/>
                </a:solidFill>
                <a:latin typeface="Arial"/>
                <a:cs typeface="Arial"/>
              </a:rPr>
              <a:t>Site</a:t>
            </a:r>
            <a:r>
              <a:rPr sz="1650" spc="-175" dirty="0">
                <a:solidFill>
                  <a:srgbClr val="FFFFFF"/>
                </a:solidFill>
                <a:latin typeface="Arial"/>
                <a:cs typeface="Arial"/>
              </a:rPr>
              <a:t> </a:t>
            </a:r>
            <a:r>
              <a:rPr sz="1650" spc="-65" dirty="0">
                <a:solidFill>
                  <a:srgbClr val="FFFFFF"/>
                </a:solidFill>
                <a:latin typeface="Arial"/>
                <a:cs typeface="Arial"/>
              </a:rPr>
              <a:t>Supervisor</a:t>
            </a:r>
            <a:endParaRPr sz="1650" dirty="0">
              <a:latin typeface="Arial"/>
              <a:cs typeface="Arial"/>
            </a:endParaRPr>
          </a:p>
          <a:p>
            <a:pPr marL="163830" marR="130175" indent="-150495">
              <a:lnSpc>
                <a:spcPts val="1780"/>
              </a:lnSpc>
              <a:spcBef>
                <a:spcPts val="1015"/>
              </a:spcBef>
              <a:buClr>
                <a:srgbClr val="40BAD2"/>
              </a:buClr>
              <a:buFont typeface="Wingdings 2"/>
              <a:buChar char=""/>
              <a:tabLst>
                <a:tab pos="165100" algn="l"/>
              </a:tabLst>
            </a:pPr>
            <a:r>
              <a:rPr sz="1650" spc="-55" dirty="0">
                <a:solidFill>
                  <a:srgbClr val="FFFFFF"/>
                </a:solidFill>
                <a:latin typeface="Arial"/>
                <a:cs typeface="Arial"/>
              </a:rPr>
              <a:t>Know</a:t>
            </a:r>
            <a:r>
              <a:rPr sz="1650" spc="-135" dirty="0">
                <a:solidFill>
                  <a:srgbClr val="FFFFFF"/>
                </a:solidFill>
                <a:latin typeface="Arial"/>
                <a:cs typeface="Arial"/>
              </a:rPr>
              <a:t> </a:t>
            </a:r>
            <a:r>
              <a:rPr sz="1650" spc="-15" dirty="0">
                <a:solidFill>
                  <a:srgbClr val="FFFFFF"/>
                </a:solidFill>
                <a:latin typeface="Arial"/>
                <a:cs typeface="Arial"/>
              </a:rPr>
              <a:t>the</a:t>
            </a:r>
            <a:r>
              <a:rPr sz="1650" spc="-185" dirty="0">
                <a:solidFill>
                  <a:srgbClr val="FFFFFF"/>
                </a:solidFill>
                <a:latin typeface="Arial"/>
                <a:cs typeface="Arial"/>
              </a:rPr>
              <a:t> </a:t>
            </a:r>
            <a:r>
              <a:rPr sz="1650" spc="-40" dirty="0">
                <a:solidFill>
                  <a:srgbClr val="FFFFFF"/>
                </a:solidFill>
                <a:latin typeface="Arial"/>
                <a:cs typeface="Arial"/>
              </a:rPr>
              <a:t>Community</a:t>
            </a:r>
            <a:r>
              <a:rPr sz="1650" spc="-175" dirty="0">
                <a:solidFill>
                  <a:srgbClr val="FFFFFF"/>
                </a:solidFill>
                <a:latin typeface="Arial"/>
                <a:cs typeface="Arial"/>
              </a:rPr>
              <a:t> </a:t>
            </a:r>
            <a:r>
              <a:rPr sz="1650" spc="-75" dirty="0">
                <a:solidFill>
                  <a:srgbClr val="FFFFFF"/>
                </a:solidFill>
                <a:latin typeface="Arial"/>
                <a:cs typeface="Arial"/>
              </a:rPr>
              <a:t>Counseling</a:t>
            </a:r>
            <a:r>
              <a:rPr sz="1650" spc="-135" dirty="0">
                <a:solidFill>
                  <a:srgbClr val="FFFFFF"/>
                </a:solidFill>
                <a:latin typeface="Arial"/>
                <a:cs typeface="Arial"/>
              </a:rPr>
              <a:t> </a:t>
            </a:r>
            <a:r>
              <a:rPr sz="1650" spc="-35" dirty="0">
                <a:solidFill>
                  <a:srgbClr val="FFFFFF"/>
                </a:solidFill>
                <a:latin typeface="Arial"/>
                <a:cs typeface="Arial"/>
              </a:rPr>
              <a:t>Internship</a:t>
            </a:r>
            <a:r>
              <a:rPr sz="1650" spc="-130" dirty="0">
                <a:solidFill>
                  <a:srgbClr val="FFFFFF"/>
                </a:solidFill>
                <a:latin typeface="Arial"/>
                <a:cs typeface="Arial"/>
              </a:rPr>
              <a:t> </a:t>
            </a:r>
            <a:r>
              <a:rPr sz="1650" spc="-55" dirty="0">
                <a:solidFill>
                  <a:srgbClr val="FFFFFF"/>
                </a:solidFill>
                <a:latin typeface="Arial"/>
                <a:cs typeface="Arial"/>
              </a:rPr>
              <a:t>Handbook</a:t>
            </a:r>
            <a:r>
              <a:rPr sz="1650" spc="-135" dirty="0">
                <a:solidFill>
                  <a:srgbClr val="FFFFFF"/>
                </a:solidFill>
                <a:latin typeface="Arial"/>
                <a:cs typeface="Arial"/>
              </a:rPr>
              <a:t> </a:t>
            </a:r>
            <a:r>
              <a:rPr sz="1650" spc="-65" dirty="0">
                <a:solidFill>
                  <a:srgbClr val="FFFFFF"/>
                </a:solidFill>
                <a:latin typeface="Arial"/>
                <a:cs typeface="Arial"/>
              </a:rPr>
              <a:t>and</a:t>
            </a:r>
            <a:r>
              <a:rPr sz="1650" spc="-140" dirty="0">
                <a:solidFill>
                  <a:srgbClr val="FFFFFF"/>
                </a:solidFill>
                <a:latin typeface="Arial"/>
                <a:cs typeface="Arial"/>
              </a:rPr>
              <a:t> </a:t>
            </a:r>
            <a:r>
              <a:rPr sz="1650" spc="-85" dirty="0">
                <a:solidFill>
                  <a:srgbClr val="FFFFFF"/>
                </a:solidFill>
                <a:latin typeface="Arial"/>
                <a:cs typeface="Arial"/>
              </a:rPr>
              <a:t>share  </a:t>
            </a:r>
            <a:r>
              <a:rPr sz="1650" spc="-25" dirty="0">
                <a:solidFill>
                  <a:srgbClr val="FFFFFF"/>
                </a:solidFill>
                <a:latin typeface="Arial"/>
                <a:cs typeface="Arial"/>
              </a:rPr>
              <a:t>this </a:t>
            </a:r>
            <a:r>
              <a:rPr sz="1650" spc="15" dirty="0">
                <a:solidFill>
                  <a:srgbClr val="FFFFFF"/>
                </a:solidFill>
                <a:latin typeface="Arial"/>
                <a:cs typeface="Arial"/>
              </a:rPr>
              <a:t>with </a:t>
            </a:r>
            <a:r>
              <a:rPr sz="1650" spc="-40" dirty="0">
                <a:solidFill>
                  <a:srgbClr val="FFFFFF"/>
                </a:solidFill>
                <a:latin typeface="Arial"/>
                <a:cs typeface="Arial"/>
              </a:rPr>
              <a:t>your </a:t>
            </a:r>
            <a:r>
              <a:rPr sz="1650" spc="-35" dirty="0">
                <a:solidFill>
                  <a:srgbClr val="FFFFFF"/>
                </a:solidFill>
                <a:latin typeface="Arial"/>
                <a:cs typeface="Arial"/>
              </a:rPr>
              <a:t>site </a:t>
            </a:r>
            <a:r>
              <a:rPr sz="1650" spc="-70" dirty="0">
                <a:solidFill>
                  <a:srgbClr val="FFFFFF"/>
                </a:solidFill>
                <a:latin typeface="Arial"/>
                <a:cs typeface="Arial"/>
              </a:rPr>
              <a:t>supervisor. </a:t>
            </a:r>
            <a:r>
              <a:rPr sz="1650" spc="-35" dirty="0">
                <a:solidFill>
                  <a:srgbClr val="FFFFFF"/>
                </a:solidFill>
                <a:latin typeface="Arial"/>
                <a:cs typeface="Arial"/>
              </a:rPr>
              <a:t>Student </a:t>
            </a:r>
            <a:r>
              <a:rPr sz="1650" spc="-45" dirty="0">
                <a:solidFill>
                  <a:srgbClr val="FFFFFF"/>
                </a:solidFill>
                <a:latin typeface="Arial"/>
                <a:cs typeface="Arial"/>
              </a:rPr>
              <a:t>Interns </a:t>
            </a:r>
            <a:r>
              <a:rPr sz="1650" spc="-70" dirty="0">
                <a:solidFill>
                  <a:srgbClr val="FFFFFF"/>
                </a:solidFill>
                <a:latin typeface="Arial"/>
                <a:cs typeface="Arial"/>
              </a:rPr>
              <a:t>are </a:t>
            </a:r>
            <a:r>
              <a:rPr sz="1650" spc="-5" dirty="0">
                <a:solidFill>
                  <a:srgbClr val="FFFFFF"/>
                </a:solidFill>
                <a:latin typeface="Arial"/>
                <a:cs typeface="Arial"/>
              </a:rPr>
              <a:t>ultimately  </a:t>
            </a:r>
            <a:r>
              <a:rPr sz="1650" spc="-60" dirty="0">
                <a:solidFill>
                  <a:srgbClr val="FFFFFF"/>
                </a:solidFill>
                <a:latin typeface="Arial"/>
                <a:cs typeface="Arial"/>
              </a:rPr>
              <a:t>responsible </a:t>
            </a:r>
            <a:r>
              <a:rPr sz="1650" spc="10" dirty="0">
                <a:solidFill>
                  <a:srgbClr val="FFFFFF"/>
                </a:solidFill>
                <a:latin typeface="Arial"/>
                <a:cs typeface="Arial"/>
              </a:rPr>
              <a:t>for </a:t>
            </a:r>
            <a:r>
              <a:rPr sz="1650" spc="-45" dirty="0">
                <a:solidFill>
                  <a:srgbClr val="FFFFFF"/>
                </a:solidFill>
                <a:latin typeface="Arial"/>
                <a:cs typeface="Arial"/>
              </a:rPr>
              <a:t>adhering </a:t>
            </a:r>
            <a:r>
              <a:rPr sz="1650" spc="35" dirty="0">
                <a:solidFill>
                  <a:srgbClr val="FFFFFF"/>
                </a:solidFill>
                <a:latin typeface="Arial"/>
                <a:cs typeface="Arial"/>
              </a:rPr>
              <a:t>to </a:t>
            </a:r>
            <a:r>
              <a:rPr sz="1650" spc="-35" dirty="0">
                <a:solidFill>
                  <a:srgbClr val="FFFFFF"/>
                </a:solidFill>
                <a:latin typeface="Arial"/>
                <a:cs typeface="Arial"/>
              </a:rPr>
              <a:t>forms, </a:t>
            </a:r>
            <a:r>
              <a:rPr sz="1650" spc="-55" dirty="0">
                <a:solidFill>
                  <a:srgbClr val="FFFFFF"/>
                </a:solidFill>
                <a:latin typeface="Arial"/>
                <a:cs typeface="Arial"/>
              </a:rPr>
              <a:t>agreements, </a:t>
            </a:r>
            <a:r>
              <a:rPr sz="1650" spc="-40" dirty="0">
                <a:solidFill>
                  <a:srgbClr val="FFFFFF"/>
                </a:solidFill>
                <a:latin typeface="Arial"/>
                <a:cs typeface="Arial"/>
              </a:rPr>
              <a:t>contracts, </a:t>
            </a:r>
            <a:r>
              <a:rPr sz="1650" spc="-50" dirty="0">
                <a:solidFill>
                  <a:srgbClr val="FFFFFF"/>
                </a:solidFill>
                <a:latin typeface="Arial"/>
                <a:cs typeface="Arial"/>
              </a:rPr>
              <a:t>logs,  </a:t>
            </a:r>
            <a:r>
              <a:rPr sz="1650" spc="-65" dirty="0">
                <a:solidFill>
                  <a:srgbClr val="FFFFFF"/>
                </a:solidFill>
                <a:latin typeface="Arial"/>
                <a:cs typeface="Arial"/>
              </a:rPr>
              <a:t>and</a:t>
            </a:r>
            <a:r>
              <a:rPr sz="1650" spc="-204" dirty="0">
                <a:solidFill>
                  <a:srgbClr val="FFFFFF"/>
                </a:solidFill>
                <a:latin typeface="Arial"/>
                <a:cs typeface="Arial"/>
              </a:rPr>
              <a:t> </a:t>
            </a:r>
            <a:r>
              <a:rPr sz="1650" spc="-60" dirty="0">
                <a:solidFill>
                  <a:srgbClr val="FFFFFF"/>
                </a:solidFill>
                <a:latin typeface="Arial"/>
                <a:cs typeface="Arial"/>
              </a:rPr>
              <a:t>deadlines.</a:t>
            </a:r>
            <a:endParaRPr sz="1650" dirty="0">
              <a:latin typeface="Arial"/>
              <a:cs typeface="Arial"/>
            </a:endParaRPr>
          </a:p>
          <a:p>
            <a:pPr marL="163830" indent="-151130">
              <a:lnSpc>
                <a:spcPct val="100000"/>
              </a:lnSpc>
              <a:spcBef>
                <a:spcPts val="765"/>
              </a:spcBef>
              <a:buClr>
                <a:srgbClr val="40BAD2"/>
              </a:buClr>
              <a:buFont typeface="Wingdings 2"/>
              <a:buChar char=""/>
              <a:tabLst>
                <a:tab pos="164465" algn="l"/>
              </a:tabLst>
            </a:pPr>
            <a:r>
              <a:rPr sz="1650" spc="-20" dirty="0">
                <a:solidFill>
                  <a:srgbClr val="FFFFFF"/>
                </a:solidFill>
                <a:latin typeface="Arial"/>
                <a:cs typeface="Arial"/>
              </a:rPr>
              <a:t>Fulfill</a:t>
            </a:r>
            <a:r>
              <a:rPr sz="1650" spc="-130" dirty="0">
                <a:solidFill>
                  <a:srgbClr val="FFFFFF"/>
                </a:solidFill>
                <a:latin typeface="Arial"/>
                <a:cs typeface="Arial"/>
              </a:rPr>
              <a:t> </a:t>
            </a:r>
            <a:r>
              <a:rPr sz="1650" spc="-20" dirty="0">
                <a:solidFill>
                  <a:srgbClr val="FFFFFF"/>
                </a:solidFill>
                <a:latin typeface="Arial"/>
                <a:cs typeface="Arial"/>
              </a:rPr>
              <a:t>other</a:t>
            </a:r>
            <a:r>
              <a:rPr sz="1650" spc="-125" dirty="0">
                <a:solidFill>
                  <a:srgbClr val="FFFFFF"/>
                </a:solidFill>
                <a:latin typeface="Arial"/>
                <a:cs typeface="Arial"/>
              </a:rPr>
              <a:t> </a:t>
            </a:r>
            <a:r>
              <a:rPr sz="1650" spc="-45" dirty="0">
                <a:solidFill>
                  <a:srgbClr val="FFFFFF"/>
                </a:solidFill>
                <a:latin typeface="Arial"/>
                <a:cs typeface="Arial"/>
              </a:rPr>
              <a:t>requirements</a:t>
            </a:r>
            <a:r>
              <a:rPr sz="1650" spc="-105" dirty="0">
                <a:solidFill>
                  <a:srgbClr val="FFFFFF"/>
                </a:solidFill>
                <a:latin typeface="Arial"/>
                <a:cs typeface="Arial"/>
              </a:rPr>
              <a:t> </a:t>
            </a:r>
            <a:r>
              <a:rPr sz="1650" spc="5" dirty="0">
                <a:solidFill>
                  <a:srgbClr val="FFFFFF"/>
                </a:solidFill>
                <a:latin typeface="Arial"/>
                <a:cs typeface="Arial"/>
              </a:rPr>
              <a:t>from</a:t>
            </a:r>
            <a:r>
              <a:rPr sz="1650" spc="-125" dirty="0">
                <a:solidFill>
                  <a:srgbClr val="FFFFFF"/>
                </a:solidFill>
                <a:latin typeface="Arial"/>
                <a:cs typeface="Arial"/>
              </a:rPr>
              <a:t> </a:t>
            </a:r>
            <a:r>
              <a:rPr sz="1650" spc="-35" dirty="0">
                <a:solidFill>
                  <a:srgbClr val="FFFFFF"/>
                </a:solidFill>
                <a:latin typeface="Arial"/>
                <a:cs typeface="Arial"/>
              </a:rPr>
              <a:t>university</a:t>
            </a:r>
            <a:r>
              <a:rPr sz="1650" spc="-120" dirty="0">
                <a:solidFill>
                  <a:srgbClr val="FFFFFF"/>
                </a:solidFill>
                <a:latin typeface="Arial"/>
                <a:cs typeface="Arial"/>
              </a:rPr>
              <a:t> </a:t>
            </a:r>
            <a:r>
              <a:rPr sz="1650" spc="-65" dirty="0">
                <a:solidFill>
                  <a:srgbClr val="FFFFFF"/>
                </a:solidFill>
                <a:latin typeface="Arial"/>
                <a:cs typeface="Arial"/>
              </a:rPr>
              <a:t>and</a:t>
            </a:r>
            <a:r>
              <a:rPr sz="1650" spc="-145" dirty="0">
                <a:solidFill>
                  <a:srgbClr val="FFFFFF"/>
                </a:solidFill>
                <a:latin typeface="Arial"/>
                <a:cs typeface="Arial"/>
              </a:rPr>
              <a:t> </a:t>
            </a:r>
            <a:r>
              <a:rPr sz="1650" spc="-35" dirty="0">
                <a:solidFill>
                  <a:srgbClr val="FFFFFF"/>
                </a:solidFill>
                <a:latin typeface="Arial"/>
                <a:cs typeface="Arial"/>
              </a:rPr>
              <a:t>site.</a:t>
            </a:r>
            <a:endParaRPr sz="1650" dirty="0">
              <a:latin typeface="Arial"/>
              <a:cs typeface="Arial"/>
            </a:endParaRPr>
          </a:p>
        </p:txBody>
      </p:sp>
      <p:sp>
        <p:nvSpPr>
          <p:cNvPr id="6" name="object 6"/>
          <p:cNvSpPr txBox="1"/>
          <p:nvPr/>
        </p:nvSpPr>
        <p:spPr>
          <a:xfrm>
            <a:off x="3253994" y="6307834"/>
            <a:ext cx="4928235" cy="156845"/>
          </a:xfrm>
          <a:prstGeom prst="rect">
            <a:avLst/>
          </a:prstGeom>
        </p:spPr>
        <p:txBody>
          <a:bodyPr vert="horz" wrap="square" lIns="0" tIns="0" rIns="0" bIns="0" rtlCol="0">
            <a:spAutoFit/>
          </a:bodyPr>
          <a:lstStyle/>
          <a:p>
            <a:pPr marL="12700">
              <a:lnSpc>
                <a:spcPct val="100000"/>
              </a:lnSpc>
            </a:pPr>
            <a:r>
              <a:rPr sz="900" spc="-40" dirty="0">
                <a:solidFill>
                  <a:srgbClr val="F1F1F1"/>
                </a:solidFill>
                <a:latin typeface="Arial"/>
                <a:cs typeface="Arial"/>
              </a:rPr>
              <a:t>UNT </a:t>
            </a:r>
            <a:r>
              <a:rPr sz="900" spc="-45" dirty="0">
                <a:solidFill>
                  <a:srgbClr val="F1F1F1"/>
                </a:solidFill>
                <a:latin typeface="Arial"/>
                <a:cs typeface="Arial"/>
              </a:rPr>
              <a:t>Dallas </a:t>
            </a:r>
            <a:r>
              <a:rPr sz="900" spc="-20" dirty="0">
                <a:solidFill>
                  <a:srgbClr val="F1F1F1"/>
                </a:solidFill>
                <a:latin typeface="Arial"/>
                <a:cs typeface="Arial"/>
              </a:rPr>
              <a:t>Internship </a:t>
            </a:r>
            <a:r>
              <a:rPr sz="900" spc="-35" dirty="0">
                <a:solidFill>
                  <a:srgbClr val="F1F1F1"/>
                </a:solidFill>
                <a:latin typeface="Arial"/>
                <a:cs typeface="Arial"/>
              </a:rPr>
              <a:t>Supervisor </a:t>
            </a:r>
            <a:r>
              <a:rPr sz="900" spc="-10" dirty="0">
                <a:solidFill>
                  <a:srgbClr val="F1F1F1"/>
                </a:solidFill>
                <a:latin typeface="Arial"/>
                <a:cs typeface="Arial"/>
              </a:rPr>
              <a:t>Orientation </a:t>
            </a:r>
            <a:r>
              <a:rPr sz="900" spc="5" dirty="0">
                <a:solidFill>
                  <a:srgbClr val="F1F1F1"/>
                </a:solidFill>
                <a:latin typeface="Arial"/>
                <a:cs typeface="Arial"/>
              </a:rPr>
              <a:t>&amp; </a:t>
            </a:r>
            <a:r>
              <a:rPr sz="900" spc="-20" dirty="0">
                <a:solidFill>
                  <a:srgbClr val="F1F1F1"/>
                </a:solidFill>
                <a:latin typeface="Arial"/>
                <a:cs typeface="Arial"/>
              </a:rPr>
              <a:t>Training</a:t>
            </a:r>
            <a:r>
              <a:rPr sz="900" spc="-20" dirty="0">
                <a:solidFill>
                  <a:srgbClr val="F1F1F1"/>
                </a:solidFill>
                <a:latin typeface="Arial Unicode MS"/>
                <a:cs typeface="Arial Unicode MS"/>
              </a:rPr>
              <a:t>‐ </a:t>
            </a:r>
            <a:r>
              <a:rPr sz="900" i="1" spc="-40" dirty="0">
                <a:solidFill>
                  <a:srgbClr val="F1F1F1"/>
                </a:solidFill>
                <a:latin typeface="Arial"/>
                <a:cs typeface="Arial"/>
              </a:rPr>
              <a:t>Clinical </a:t>
            </a:r>
            <a:r>
              <a:rPr sz="900" i="1" spc="-25" dirty="0">
                <a:solidFill>
                  <a:srgbClr val="F1F1F1"/>
                </a:solidFill>
                <a:latin typeface="Arial"/>
                <a:cs typeface="Arial"/>
              </a:rPr>
              <a:t>Mental Health </a:t>
            </a:r>
            <a:r>
              <a:rPr sz="900" i="1" spc="-60" dirty="0">
                <a:solidFill>
                  <a:srgbClr val="F1F1F1"/>
                </a:solidFill>
                <a:latin typeface="Arial"/>
                <a:cs typeface="Arial"/>
              </a:rPr>
              <a:t>Counseling</a:t>
            </a:r>
            <a:r>
              <a:rPr sz="900" i="1" spc="-95" dirty="0">
                <a:solidFill>
                  <a:srgbClr val="F1F1F1"/>
                </a:solidFill>
                <a:latin typeface="Arial"/>
                <a:cs typeface="Arial"/>
              </a:rPr>
              <a:t> </a:t>
            </a:r>
            <a:r>
              <a:rPr sz="900" spc="-40" dirty="0">
                <a:solidFill>
                  <a:srgbClr val="F1F1F1"/>
                </a:solidFill>
                <a:latin typeface="Arial"/>
                <a:cs typeface="Arial"/>
              </a:rPr>
              <a:t>(2015</a:t>
            </a:r>
            <a:r>
              <a:rPr sz="900" spc="-40" dirty="0">
                <a:solidFill>
                  <a:srgbClr val="F1F1F1"/>
                </a:solidFill>
                <a:latin typeface="Arial Unicode MS"/>
                <a:cs typeface="Arial Unicode MS"/>
              </a:rPr>
              <a:t>‐</a:t>
            </a:r>
            <a:r>
              <a:rPr sz="900" spc="-40" dirty="0">
                <a:solidFill>
                  <a:srgbClr val="F1F1F1"/>
                </a:solidFill>
                <a:latin typeface="Arial"/>
                <a:cs typeface="Arial"/>
              </a:rPr>
              <a:t>2006)</a:t>
            </a:r>
            <a:endParaRPr sz="900">
              <a:latin typeface="Arial"/>
              <a:cs typeface="Arial"/>
            </a:endParaRPr>
          </a:p>
        </p:txBody>
      </p:sp>
      <p:sp>
        <p:nvSpPr>
          <p:cNvPr id="7" name="object 7"/>
          <p:cNvSpPr/>
          <p:nvPr/>
        </p:nvSpPr>
        <p:spPr>
          <a:xfrm>
            <a:off x="335279" y="2508504"/>
            <a:ext cx="1984438" cy="510540"/>
          </a:xfrm>
          <a:prstGeom prst="rect">
            <a:avLst/>
          </a:prstGeom>
          <a:blipFill>
            <a:blip r:embed="rId3" cstate="print"/>
            <a:stretch>
              <a:fillRect/>
            </a:stretch>
          </a:blipFill>
        </p:spPr>
        <p:txBody>
          <a:bodyPr wrap="square" lIns="0" tIns="0" rIns="0" bIns="0" rtlCol="0"/>
          <a:lstStyle/>
          <a:p>
            <a:endParaRPr/>
          </a:p>
        </p:txBody>
      </p:sp>
      <p:sp>
        <p:nvSpPr>
          <p:cNvPr id="8" name="object 8"/>
          <p:cNvSpPr txBox="1"/>
          <p:nvPr/>
        </p:nvSpPr>
        <p:spPr>
          <a:xfrm>
            <a:off x="3234823" y="7303973"/>
            <a:ext cx="3589020" cy="135890"/>
          </a:xfrm>
          <a:prstGeom prst="rect">
            <a:avLst/>
          </a:prstGeom>
        </p:spPr>
        <p:txBody>
          <a:bodyPr vert="horz" wrap="square" lIns="0" tIns="0" rIns="0" bIns="0" rtlCol="0">
            <a:spAutoFit/>
          </a:bodyPr>
          <a:lstStyle/>
          <a:p>
            <a:pPr marL="12700">
              <a:lnSpc>
                <a:spcPct val="100000"/>
              </a:lnSpc>
            </a:pPr>
            <a:r>
              <a:rPr sz="800" spc="-5" dirty="0">
                <a:latin typeface="Arial"/>
                <a:cs typeface="Arial"/>
              </a:rPr>
              <a:t>UNT Dallas </a:t>
            </a:r>
            <a:r>
              <a:rPr sz="800" dirty="0">
                <a:latin typeface="Arial"/>
                <a:cs typeface="Arial"/>
              </a:rPr>
              <a:t>School </a:t>
            </a:r>
            <a:r>
              <a:rPr sz="800" spc="-5" dirty="0">
                <a:latin typeface="Arial"/>
                <a:cs typeface="Arial"/>
              </a:rPr>
              <a:t>Counselor </a:t>
            </a:r>
            <a:r>
              <a:rPr sz="800" dirty="0">
                <a:latin typeface="Arial"/>
                <a:cs typeface="Arial"/>
              </a:rPr>
              <a:t>Site Supervisor/Adjunct/Obervator</a:t>
            </a:r>
            <a:r>
              <a:rPr sz="800" spc="-80" dirty="0">
                <a:latin typeface="Arial"/>
                <a:cs typeface="Arial"/>
              </a:rPr>
              <a:t> </a:t>
            </a:r>
            <a:r>
              <a:rPr sz="800" dirty="0">
                <a:latin typeface="Arial"/>
                <a:cs typeface="Arial"/>
              </a:rPr>
              <a:t>Training4/623</a:t>
            </a:r>
            <a:endParaRPr sz="80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748266" y="1684020"/>
            <a:ext cx="310133" cy="4398264"/>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71525" y="3247486"/>
            <a:ext cx="1715135" cy="1256665"/>
          </a:xfrm>
          <a:prstGeom prst="rect">
            <a:avLst/>
          </a:prstGeom>
        </p:spPr>
        <p:txBody>
          <a:bodyPr vert="horz" wrap="square" lIns="0" tIns="0" rIns="0" bIns="0" rtlCol="0">
            <a:spAutoFit/>
          </a:bodyPr>
          <a:lstStyle/>
          <a:p>
            <a:pPr marL="12700" marR="5080" algn="just">
              <a:lnSpc>
                <a:spcPct val="90600"/>
              </a:lnSpc>
            </a:pPr>
            <a:r>
              <a:rPr sz="2950" spc="-155" dirty="0"/>
              <a:t>UNT</a:t>
            </a:r>
            <a:r>
              <a:rPr sz="2950" spc="-405" dirty="0"/>
              <a:t> </a:t>
            </a:r>
            <a:r>
              <a:rPr sz="2950" spc="-170" dirty="0"/>
              <a:t>Dallas  </a:t>
            </a:r>
            <a:r>
              <a:rPr sz="2950" spc="-165" dirty="0"/>
              <a:t>Counseling  </a:t>
            </a:r>
            <a:r>
              <a:rPr sz="2950" spc="-135" dirty="0"/>
              <a:t>Faculty</a:t>
            </a:r>
            <a:endParaRPr sz="2950"/>
          </a:p>
        </p:txBody>
      </p:sp>
      <p:sp>
        <p:nvSpPr>
          <p:cNvPr id="5" name="object 5"/>
          <p:cNvSpPr/>
          <p:nvPr/>
        </p:nvSpPr>
        <p:spPr>
          <a:xfrm>
            <a:off x="5444301" y="1554003"/>
            <a:ext cx="1210817" cy="1512569"/>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3254755" y="6169912"/>
            <a:ext cx="4928235" cy="156845"/>
          </a:xfrm>
          <a:prstGeom prst="rect">
            <a:avLst/>
          </a:prstGeom>
        </p:spPr>
        <p:txBody>
          <a:bodyPr vert="horz" wrap="square" lIns="0" tIns="0" rIns="0" bIns="0" rtlCol="0">
            <a:spAutoFit/>
          </a:bodyPr>
          <a:lstStyle/>
          <a:p>
            <a:pPr marL="12700">
              <a:lnSpc>
                <a:spcPct val="100000"/>
              </a:lnSpc>
            </a:pPr>
            <a:r>
              <a:rPr sz="900" spc="-40" dirty="0">
                <a:solidFill>
                  <a:srgbClr val="F1F1F1"/>
                </a:solidFill>
                <a:latin typeface="Arial"/>
                <a:cs typeface="Arial"/>
              </a:rPr>
              <a:t>UNT </a:t>
            </a:r>
            <a:r>
              <a:rPr sz="900" spc="-45" dirty="0">
                <a:solidFill>
                  <a:srgbClr val="F1F1F1"/>
                </a:solidFill>
                <a:latin typeface="Arial"/>
                <a:cs typeface="Arial"/>
              </a:rPr>
              <a:t>Dallas </a:t>
            </a:r>
            <a:r>
              <a:rPr sz="900" spc="-20" dirty="0">
                <a:solidFill>
                  <a:srgbClr val="F1F1F1"/>
                </a:solidFill>
                <a:latin typeface="Arial"/>
                <a:cs typeface="Arial"/>
              </a:rPr>
              <a:t>Internship </a:t>
            </a:r>
            <a:r>
              <a:rPr sz="900" spc="-35" dirty="0">
                <a:solidFill>
                  <a:srgbClr val="F1F1F1"/>
                </a:solidFill>
                <a:latin typeface="Arial"/>
                <a:cs typeface="Arial"/>
              </a:rPr>
              <a:t>Supervisor </a:t>
            </a:r>
            <a:r>
              <a:rPr sz="900" spc="-10" dirty="0">
                <a:solidFill>
                  <a:srgbClr val="F1F1F1"/>
                </a:solidFill>
                <a:latin typeface="Arial"/>
                <a:cs typeface="Arial"/>
              </a:rPr>
              <a:t>Orientation </a:t>
            </a:r>
            <a:r>
              <a:rPr sz="900" spc="5" dirty="0">
                <a:solidFill>
                  <a:srgbClr val="F1F1F1"/>
                </a:solidFill>
                <a:latin typeface="Arial"/>
                <a:cs typeface="Arial"/>
              </a:rPr>
              <a:t>&amp; </a:t>
            </a:r>
            <a:r>
              <a:rPr sz="900" spc="-20" dirty="0">
                <a:solidFill>
                  <a:srgbClr val="F1F1F1"/>
                </a:solidFill>
                <a:latin typeface="Arial"/>
                <a:cs typeface="Arial"/>
              </a:rPr>
              <a:t>Training</a:t>
            </a:r>
            <a:r>
              <a:rPr sz="900" spc="-20" dirty="0">
                <a:solidFill>
                  <a:srgbClr val="F1F1F1"/>
                </a:solidFill>
                <a:latin typeface="Arial Unicode MS"/>
                <a:cs typeface="Arial Unicode MS"/>
              </a:rPr>
              <a:t>‐ </a:t>
            </a:r>
            <a:r>
              <a:rPr sz="900" i="1" spc="-40" dirty="0">
                <a:solidFill>
                  <a:srgbClr val="F1F1F1"/>
                </a:solidFill>
                <a:latin typeface="Arial"/>
                <a:cs typeface="Arial"/>
              </a:rPr>
              <a:t>Clinical </a:t>
            </a:r>
            <a:r>
              <a:rPr sz="900" i="1" spc="-25" dirty="0">
                <a:solidFill>
                  <a:srgbClr val="F1F1F1"/>
                </a:solidFill>
                <a:latin typeface="Arial"/>
                <a:cs typeface="Arial"/>
              </a:rPr>
              <a:t>Mental Health </a:t>
            </a:r>
            <a:r>
              <a:rPr sz="900" i="1" spc="-60" dirty="0">
                <a:solidFill>
                  <a:srgbClr val="F1F1F1"/>
                </a:solidFill>
                <a:latin typeface="Arial"/>
                <a:cs typeface="Arial"/>
              </a:rPr>
              <a:t>Counseling</a:t>
            </a:r>
            <a:r>
              <a:rPr sz="900" i="1" spc="-95" dirty="0">
                <a:solidFill>
                  <a:srgbClr val="F1F1F1"/>
                </a:solidFill>
                <a:latin typeface="Arial"/>
                <a:cs typeface="Arial"/>
              </a:rPr>
              <a:t> </a:t>
            </a:r>
            <a:r>
              <a:rPr sz="900" spc="-40" dirty="0">
                <a:solidFill>
                  <a:srgbClr val="F1F1F1"/>
                </a:solidFill>
                <a:latin typeface="Arial"/>
                <a:cs typeface="Arial"/>
              </a:rPr>
              <a:t>(2015</a:t>
            </a:r>
            <a:r>
              <a:rPr sz="900" spc="-40" dirty="0">
                <a:solidFill>
                  <a:srgbClr val="F1F1F1"/>
                </a:solidFill>
                <a:latin typeface="Arial Unicode MS"/>
                <a:cs typeface="Arial Unicode MS"/>
              </a:rPr>
              <a:t>‐</a:t>
            </a:r>
            <a:r>
              <a:rPr sz="900" spc="-40" dirty="0">
                <a:solidFill>
                  <a:srgbClr val="F1F1F1"/>
                </a:solidFill>
                <a:latin typeface="Arial"/>
                <a:cs typeface="Arial"/>
              </a:rPr>
              <a:t>2006)</a:t>
            </a:r>
            <a:endParaRPr sz="900" dirty="0">
              <a:latin typeface="Arial"/>
              <a:cs typeface="Arial"/>
            </a:endParaRPr>
          </a:p>
        </p:txBody>
      </p:sp>
      <p:sp>
        <p:nvSpPr>
          <p:cNvPr id="8" name="object 8"/>
          <p:cNvSpPr txBox="1"/>
          <p:nvPr/>
        </p:nvSpPr>
        <p:spPr>
          <a:xfrm>
            <a:off x="5178756" y="3135917"/>
            <a:ext cx="2207055" cy="223138"/>
          </a:xfrm>
          <a:prstGeom prst="rect">
            <a:avLst/>
          </a:prstGeom>
        </p:spPr>
        <p:txBody>
          <a:bodyPr vert="horz" wrap="square" lIns="0" tIns="0" rIns="0" bIns="0" rtlCol="0">
            <a:spAutoFit/>
          </a:bodyPr>
          <a:lstStyle/>
          <a:p>
            <a:pPr marL="12700">
              <a:lnSpc>
                <a:spcPct val="100000"/>
              </a:lnSpc>
            </a:pPr>
            <a:r>
              <a:rPr sz="1450" spc="-45" dirty="0">
                <a:latin typeface="Arial"/>
                <a:cs typeface="Arial"/>
              </a:rPr>
              <a:t>Dr. </a:t>
            </a:r>
            <a:r>
              <a:rPr sz="1450" spc="-30" dirty="0">
                <a:latin typeface="Arial"/>
                <a:cs typeface="Arial"/>
              </a:rPr>
              <a:t>Jennifer</a:t>
            </a:r>
            <a:r>
              <a:rPr lang="en-US" sz="1450" spc="-30" dirty="0">
                <a:latin typeface="Arial"/>
                <a:cs typeface="Arial"/>
              </a:rPr>
              <a:t> </a:t>
            </a:r>
            <a:r>
              <a:rPr lang="en-US" sz="1450" spc="-30" dirty="0" err="1">
                <a:latin typeface="Arial"/>
                <a:cs typeface="Arial"/>
              </a:rPr>
              <a:t>Baggerly</a:t>
            </a:r>
            <a:r>
              <a:rPr sz="1450" spc="-295" dirty="0">
                <a:latin typeface="Arial"/>
                <a:cs typeface="Arial"/>
              </a:rPr>
              <a:t> </a:t>
            </a:r>
            <a:endParaRPr sz="1450" dirty="0">
              <a:latin typeface="Arial"/>
              <a:cs typeface="Arial"/>
            </a:endParaRPr>
          </a:p>
        </p:txBody>
      </p:sp>
      <p:sp>
        <p:nvSpPr>
          <p:cNvPr id="9" name="object 9"/>
          <p:cNvSpPr txBox="1"/>
          <p:nvPr/>
        </p:nvSpPr>
        <p:spPr>
          <a:xfrm>
            <a:off x="7280414" y="3156948"/>
            <a:ext cx="1106805" cy="245745"/>
          </a:xfrm>
          <a:prstGeom prst="rect">
            <a:avLst/>
          </a:prstGeom>
        </p:spPr>
        <p:txBody>
          <a:bodyPr vert="horz" wrap="square" lIns="0" tIns="0" rIns="0" bIns="0" rtlCol="0">
            <a:spAutoFit/>
          </a:bodyPr>
          <a:lstStyle/>
          <a:p>
            <a:pPr marL="12700">
              <a:lnSpc>
                <a:spcPct val="100000"/>
              </a:lnSpc>
            </a:pPr>
            <a:r>
              <a:rPr sz="1450" spc="-45" dirty="0">
                <a:latin typeface="Arial"/>
                <a:cs typeface="Arial"/>
              </a:rPr>
              <a:t>Dr.</a:t>
            </a:r>
            <a:r>
              <a:rPr sz="1450" spc="-345" dirty="0">
                <a:latin typeface="Arial"/>
                <a:cs typeface="Arial"/>
              </a:rPr>
              <a:t> </a:t>
            </a:r>
            <a:r>
              <a:rPr sz="1450" spc="-75" dirty="0">
                <a:latin typeface="Arial"/>
                <a:cs typeface="Arial"/>
              </a:rPr>
              <a:t>Yu</a:t>
            </a:r>
            <a:r>
              <a:rPr sz="1450" spc="-75" dirty="0">
                <a:latin typeface="Arial Unicode MS"/>
                <a:cs typeface="Arial Unicode MS"/>
              </a:rPr>
              <a:t>‐</a:t>
            </a:r>
            <a:r>
              <a:rPr sz="1450" spc="-75" dirty="0">
                <a:latin typeface="Arial"/>
                <a:cs typeface="Arial"/>
              </a:rPr>
              <a:t>Fen </a:t>
            </a:r>
            <a:r>
              <a:rPr sz="1450" spc="-15" dirty="0">
                <a:latin typeface="Arial"/>
                <a:cs typeface="Arial"/>
              </a:rPr>
              <a:t>Lin</a:t>
            </a:r>
            <a:endParaRPr sz="1450" dirty="0">
              <a:latin typeface="Arial"/>
              <a:cs typeface="Arial"/>
            </a:endParaRPr>
          </a:p>
        </p:txBody>
      </p:sp>
      <p:sp>
        <p:nvSpPr>
          <p:cNvPr id="12" name="object 12"/>
          <p:cNvSpPr txBox="1"/>
          <p:nvPr/>
        </p:nvSpPr>
        <p:spPr>
          <a:xfrm>
            <a:off x="3285553" y="3135917"/>
            <a:ext cx="1554480" cy="477520"/>
          </a:xfrm>
          <a:prstGeom prst="rect">
            <a:avLst/>
          </a:prstGeom>
        </p:spPr>
        <p:txBody>
          <a:bodyPr vert="horz" wrap="square" lIns="0" tIns="0" rIns="0" bIns="0" rtlCol="0">
            <a:spAutoFit/>
          </a:bodyPr>
          <a:lstStyle/>
          <a:p>
            <a:pPr marL="570865" marR="5080" indent="-558800">
              <a:lnSpc>
                <a:spcPct val="102400"/>
              </a:lnSpc>
            </a:pPr>
            <a:r>
              <a:rPr sz="1450" spc="-45" dirty="0">
                <a:latin typeface="Arial"/>
                <a:cs typeface="Arial"/>
              </a:rPr>
              <a:t>Dr. </a:t>
            </a:r>
            <a:r>
              <a:rPr sz="1450" spc="-55" dirty="0">
                <a:latin typeface="Arial"/>
                <a:cs typeface="Arial"/>
              </a:rPr>
              <a:t>Constance</a:t>
            </a:r>
            <a:r>
              <a:rPr sz="1450" spc="-290" dirty="0">
                <a:latin typeface="Arial"/>
                <a:cs typeface="Arial"/>
              </a:rPr>
              <a:t> </a:t>
            </a:r>
            <a:r>
              <a:rPr sz="1450" spc="-55" dirty="0">
                <a:latin typeface="Arial"/>
                <a:cs typeface="Arial"/>
              </a:rPr>
              <a:t>Lacy,  </a:t>
            </a:r>
            <a:r>
              <a:rPr sz="1450" spc="-50" dirty="0">
                <a:latin typeface="Arial"/>
                <a:cs typeface="Arial"/>
              </a:rPr>
              <a:t>Chair</a:t>
            </a:r>
            <a:endParaRPr sz="1450" dirty="0">
              <a:latin typeface="Arial"/>
              <a:cs typeface="Arial"/>
            </a:endParaRPr>
          </a:p>
        </p:txBody>
      </p:sp>
      <p:sp>
        <p:nvSpPr>
          <p:cNvPr id="13" name="object 13"/>
          <p:cNvSpPr/>
          <p:nvPr/>
        </p:nvSpPr>
        <p:spPr>
          <a:xfrm>
            <a:off x="3474910" y="1567822"/>
            <a:ext cx="1175766" cy="1469136"/>
          </a:xfrm>
          <a:prstGeom prst="rect">
            <a:avLst/>
          </a:prstGeom>
          <a:blipFill>
            <a:blip r:embed="rId4" cstate="print"/>
            <a:stretch>
              <a:fillRect/>
            </a:stretch>
          </a:blipFill>
        </p:spPr>
        <p:txBody>
          <a:bodyPr wrap="square" lIns="0" tIns="0" rIns="0" bIns="0" rtlCol="0"/>
          <a:lstStyle/>
          <a:p>
            <a:endParaRPr/>
          </a:p>
        </p:txBody>
      </p:sp>
      <p:sp>
        <p:nvSpPr>
          <p:cNvPr id="14" name="object 14"/>
          <p:cNvSpPr/>
          <p:nvPr/>
        </p:nvSpPr>
        <p:spPr>
          <a:xfrm>
            <a:off x="7227950" y="1590961"/>
            <a:ext cx="1273601" cy="1445997"/>
          </a:xfrm>
          <a:prstGeom prst="rect">
            <a:avLst/>
          </a:prstGeom>
          <a:blipFill>
            <a:blip r:embed="rId5" cstate="print"/>
            <a:stretch>
              <a:fillRect/>
            </a:stretch>
          </a:blipFill>
        </p:spPr>
        <p:txBody>
          <a:bodyPr wrap="square" lIns="0" tIns="0" rIns="0" bIns="0" rtlCol="0"/>
          <a:lstStyle/>
          <a:p>
            <a:endParaRPr/>
          </a:p>
        </p:txBody>
      </p:sp>
      <p:sp>
        <p:nvSpPr>
          <p:cNvPr id="17" name="object 17"/>
          <p:cNvSpPr/>
          <p:nvPr/>
        </p:nvSpPr>
        <p:spPr>
          <a:xfrm>
            <a:off x="335279" y="2508504"/>
            <a:ext cx="1984438" cy="510540"/>
          </a:xfrm>
          <a:prstGeom prst="rect">
            <a:avLst/>
          </a:prstGeom>
          <a:blipFill>
            <a:blip r:embed="rId6" cstate="print"/>
            <a:stretch>
              <a:fillRect/>
            </a:stretch>
          </a:blipFill>
        </p:spPr>
        <p:txBody>
          <a:bodyPr wrap="square" lIns="0" tIns="0" rIns="0" bIns="0" rtlCol="0"/>
          <a:lstStyle/>
          <a:p>
            <a:endParaRPr/>
          </a:p>
        </p:txBody>
      </p:sp>
      <p:sp>
        <p:nvSpPr>
          <p:cNvPr id="18" name="object 18"/>
          <p:cNvSpPr txBox="1"/>
          <p:nvPr/>
        </p:nvSpPr>
        <p:spPr>
          <a:xfrm>
            <a:off x="3263080" y="7303973"/>
            <a:ext cx="3532504" cy="135890"/>
          </a:xfrm>
          <a:prstGeom prst="rect">
            <a:avLst/>
          </a:prstGeom>
        </p:spPr>
        <p:txBody>
          <a:bodyPr vert="horz" wrap="square" lIns="0" tIns="0" rIns="0" bIns="0" rtlCol="0">
            <a:spAutoFit/>
          </a:bodyPr>
          <a:lstStyle/>
          <a:p>
            <a:pPr marL="12700">
              <a:lnSpc>
                <a:spcPct val="100000"/>
              </a:lnSpc>
            </a:pPr>
            <a:r>
              <a:rPr sz="800" spc="-5" dirty="0">
                <a:latin typeface="Arial"/>
                <a:cs typeface="Arial"/>
              </a:rPr>
              <a:t>UNT Dallas </a:t>
            </a:r>
            <a:r>
              <a:rPr sz="800" dirty="0">
                <a:latin typeface="Arial"/>
                <a:cs typeface="Arial"/>
              </a:rPr>
              <a:t>School </a:t>
            </a:r>
            <a:r>
              <a:rPr sz="800" spc="-5" dirty="0">
                <a:latin typeface="Arial"/>
                <a:cs typeface="Arial"/>
              </a:rPr>
              <a:t>Counselor </a:t>
            </a:r>
            <a:r>
              <a:rPr sz="800" dirty="0">
                <a:latin typeface="Arial"/>
                <a:cs typeface="Arial"/>
              </a:rPr>
              <a:t>Site Supervisor/Adjunct/Obervator</a:t>
            </a:r>
            <a:r>
              <a:rPr sz="800" spc="-75" dirty="0">
                <a:latin typeface="Arial"/>
                <a:cs typeface="Arial"/>
              </a:rPr>
              <a:t> </a:t>
            </a:r>
            <a:r>
              <a:rPr sz="800" dirty="0">
                <a:latin typeface="Arial"/>
                <a:cs typeface="Arial"/>
              </a:rPr>
              <a:t>Training4/64</a:t>
            </a:r>
            <a:endParaRPr sz="800">
              <a:latin typeface="Arial"/>
              <a:cs typeface="Arial"/>
            </a:endParaRPr>
          </a:p>
        </p:txBody>
      </p:sp>
      <p:pic>
        <p:nvPicPr>
          <p:cNvPr id="21" name="Picture 20">
            <a:extLst>
              <a:ext uri="{FF2B5EF4-FFF2-40B4-BE49-F238E27FC236}">
                <a16:creationId xmlns:a16="http://schemas.microsoft.com/office/drawing/2014/main" id="{33E6B1F2-8F7A-7E42-AE3C-D35CAE29738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42229" y="3860713"/>
            <a:ext cx="1401448" cy="1401448"/>
          </a:xfrm>
          <a:prstGeom prst="rect">
            <a:avLst/>
          </a:prstGeom>
        </p:spPr>
      </p:pic>
      <p:sp>
        <p:nvSpPr>
          <p:cNvPr id="22" name="TextBox 21">
            <a:extLst>
              <a:ext uri="{FF2B5EF4-FFF2-40B4-BE49-F238E27FC236}">
                <a16:creationId xmlns:a16="http://schemas.microsoft.com/office/drawing/2014/main" id="{FA881E56-532B-894D-AB4F-D61A500B33A6}"/>
              </a:ext>
            </a:extLst>
          </p:cNvPr>
          <p:cNvSpPr txBox="1"/>
          <p:nvPr/>
        </p:nvSpPr>
        <p:spPr>
          <a:xfrm>
            <a:off x="7046186" y="5327570"/>
            <a:ext cx="1161857" cy="646331"/>
          </a:xfrm>
          <a:prstGeom prst="rect">
            <a:avLst/>
          </a:prstGeom>
          <a:noFill/>
        </p:spPr>
        <p:txBody>
          <a:bodyPr wrap="none" rtlCol="0">
            <a:spAutoFit/>
          </a:bodyPr>
          <a:lstStyle/>
          <a:p>
            <a:pPr algn="ctr"/>
            <a:r>
              <a:rPr lang="en-US" dirty="0"/>
              <a:t>Dr. Shelley</a:t>
            </a:r>
          </a:p>
          <a:p>
            <a:pPr algn="ctr"/>
            <a:r>
              <a:rPr lang="en-US" dirty="0"/>
              <a:t> Jackson</a:t>
            </a:r>
          </a:p>
        </p:txBody>
      </p:sp>
      <p:pic>
        <p:nvPicPr>
          <p:cNvPr id="23" name="Picture 2" descr="C:\Users\Amy\Pictures\Debbie Cain.jpg">
            <a:extLst>
              <a:ext uri="{FF2B5EF4-FFF2-40B4-BE49-F238E27FC236}">
                <a16:creationId xmlns:a16="http://schemas.microsoft.com/office/drawing/2014/main" id="{24A1BB42-01D3-9440-86B2-86BB97CF1562}"/>
              </a:ext>
            </a:extLst>
          </p:cNvPr>
          <p:cNvPicPr>
            <a:picLocks noChangeAspect="1" noChangeArrowheads="1"/>
          </p:cNvPicPr>
          <p:nvPr/>
        </p:nvPicPr>
        <p:blipFill>
          <a:blip r:embed="rId8" cstate="print"/>
          <a:srcRect/>
          <a:stretch>
            <a:fillRect/>
          </a:stretch>
        </p:blipFill>
        <p:spPr bwMode="auto">
          <a:xfrm>
            <a:off x="4985395" y="3803427"/>
            <a:ext cx="1296511" cy="1524143"/>
          </a:xfrm>
          <a:prstGeom prst="rect">
            <a:avLst/>
          </a:prstGeom>
          <a:noFill/>
        </p:spPr>
      </p:pic>
      <p:sp>
        <p:nvSpPr>
          <p:cNvPr id="24" name="TextBox 23">
            <a:extLst>
              <a:ext uri="{FF2B5EF4-FFF2-40B4-BE49-F238E27FC236}">
                <a16:creationId xmlns:a16="http://schemas.microsoft.com/office/drawing/2014/main" id="{F6E753CA-F56A-8B4A-B765-BEFAE86B1BAD}"/>
              </a:ext>
            </a:extLst>
          </p:cNvPr>
          <p:cNvSpPr txBox="1"/>
          <p:nvPr/>
        </p:nvSpPr>
        <p:spPr>
          <a:xfrm>
            <a:off x="4794796" y="5344452"/>
            <a:ext cx="1357359" cy="646331"/>
          </a:xfrm>
          <a:prstGeom prst="rect">
            <a:avLst/>
          </a:prstGeom>
          <a:noFill/>
        </p:spPr>
        <p:txBody>
          <a:bodyPr wrap="none" rtlCol="0">
            <a:spAutoFit/>
          </a:bodyPr>
          <a:lstStyle/>
          <a:p>
            <a:pPr algn="ctr"/>
            <a:r>
              <a:rPr lang="en-US" dirty="0"/>
              <a:t>Dr. Deborah </a:t>
            </a:r>
          </a:p>
          <a:p>
            <a:pPr algn="ctr"/>
            <a:r>
              <a:rPr lang="en-US" dirty="0"/>
              <a:t>Ferguson</a:t>
            </a:r>
          </a:p>
        </p:txBody>
      </p:sp>
      <p:pic>
        <p:nvPicPr>
          <p:cNvPr id="25" name="Picture 2" descr="https://www.untdallas.edu/sites/default/files/images/static/employee/cimg0914.jpg">
            <a:extLst>
              <a:ext uri="{FF2B5EF4-FFF2-40B4-BE49-F238E27FC236}">
                <a16:creationId xmlns:a16="http://schemas.microsoft.com/office/drawing/2014/main" id="{CD3F4D96-EEAA-3140-AF06-4CFC524FF2E9}"/>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094553" y="3712396"/>
            <a:ext cx="1324423" cy="1618951"/>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4B8E26B4-883B-9F45-9150-07E1349DE43D}"/>
              </a:ext>
            </a:extLst>
          </p:cNvPr>
          <p:cNvSpPr txBox="1"/>
          <p:nvPr/>
        </p:nvSpPr>
        <p:spPr>
          <a:xfrm>
            <a:off x="2976766" y="5344452"/>
            <a:ext cx="1221938" cy="646331"/>
          </a:xfrm>
          <a:prstGeom prst="rect">
            <a:avLst/>
          </a:prstGeom>
          <a:noFill/>
        </p:spPr>
        <p:txBody>
          <a:bodyPr wrap="none" rtlCol="0">
            <a:spAutoFit/>
          </a:bodyPr>
          <a:lstStyle/>
          <a:p>
            <a:pPr algn="ctr"/>
            <a:r>
              <a:rPr lang="en-US" dirty="0"/>
              <a:t>Dr. Amy</a:t>
            </a:r>
          </a:p>
          <a:p>
            <a:pPr algn="ctr"/>
            <a:r>
              <a:rPr lang="en-US" dirty="0" err="1"/>
              <a:t>McCortney</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748266" y="1684020"/>
            <a:ext cx="310133" cy="4398264"/>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71525" y="3247486"/>
            <a:ext cx="2289175" cy="1256665"/>
          </a:xfrm>
          <a:prstGeom prst="rect">
            <a:avLst/>
          </a:prstGeom>
        </p:spPr>
        <p:txBody>
          <a:bodyPr vert="horz" wrap="square" lIns="0" tIns="0" rIns="0" bIns="0" rtlCol="0">
            <a:spAutoFit/>
          </a:bodyPr>
          <a:lstStyle/>
          <a:p>
            <a:pPr marL="12700" marR="5080">
              <a:lnSpc>
                <a:spcPct val="90600"/>
              </a:lnSpc>
            </a:pPr>
            <a:r>
              <a:rPr sz="2950" spc="-105" dirty="0"/>
              <a:t>Internship  </a:t>
            </a:r>
            <a:r>
              <a:rPr sz="2950" spc="-135" dirty="0"/>
              <a:t>Placement</a:t>
            </a:r>
            <a:r>
              <a:rPr sz="2950" spc="-455" dirty="0"/>
              <a:t> </a:t>
            </a:r>
            <a:r>
              <a:rPr sz="2950" spc="-114" dirty="0"/>
              <a:t>Site  </a:t>
            </a:r>
            <a:r>
              <a:rPr sz="2950" spc="-130" dirty="0"/>
              <a:t>Agreements</a:t>
            </a:r>
            <a:endParaRPr sz="2950"/>
          </a:p>
        </p:txBody>
      </p:sp>
      <p:sp>
        <p:nvSpPr>
          <p:cNvPr id="4" name="object 4"/>
          <p:cNvSpPr txBox="1"/>
          <p:nvPr/>
        </p:nvSpPr>
        <p:spPr>
          <a:xfrm>
            <a:off x="3254755" y="3554729"/>
            <a:ext cx="4486275" cy="253916"/>
          </a:xfrm>
          <a:prstGeom prst="rect">
            <a:avLst/>
          </a:prstGeom>
        </p:spPr>
        <p:txBody>
          <a:bodyPr vert="horz" wrap="square" lIns="0" tIns="0" rIns="0" bIns="0" rtlCol="0">
            <a:spAutoFit/>
          </a:bodyPr>
          <a:lstStyle/>
          <a:p>
            <a:pPr marL="12700">
              <a:lnSpc>
                <a:spcPct val="100000"/>
              </a:lnSpc>
            </a:pPr>
            <a:r>
              <a:rPr sz="1650" spc="-50" dirty="0">
                <a:solidFill>
                  <a:srgbClr val="FFFFFF"/>
                </a:solidFill>
                <a:latin typeface="Arial"/>
                <a:cs typeface="Arial"/>
              </a:rPr>
              <a:t>[</a:t>
            </a:r>
            <a:r>
              <a:rPr lang="en-US" sz="1650" spc="-50" dirty="0">
                <a:solidFill>
                  <a:srgbClr val="FFFFFF"/>
                </a:solidFill>
                <a:latin typeface="Arial"/>
                <a:cs typeface="Arial"/>
              </a:rPr>
              <a:t>See Handbook and Department Office</a:t>
            </a:r>
            <a:endParaRPr sz="1650" dirty="0">
              <a:latin typeface="Arial"/>
              <a:cs typeface="Arial"/>
            </a:endParaRPr>
          </a:p>
        </p:txBody>
      </p:sp>
      <p:sp>
        <p:nvSpPr>
          <p:cNvPr id="5" name="object 5"/>
          <p:cNvSpPr txBox="1"/>
          <p:nvPr/>
        </p:nvSpPr>
        <p:spPr>
          <a:xfrm>
            <a:off x="3254755" y="6307834"/>
            <a:ext cx="4928235" cy="156845"/>
          </a:xfrm>
          <a:prstGeom prst="rect">
            <a:avLst/>
          </a:prstGeom>
        </p:spPr>
        <p:txBody>
          <a:bodyPr vert="horz" wrap="square" lIns="0" tIns="0" rIns="0" bIns="0" rtlCol="0">
            <a:spAutoFit/>
          </a:bodyPr>
          <a:lstStyle/>
          <a:p>
            <a:pPr marL="12700">
              <a:lnSpc>
                <a:spcPct val="100000"/>
              </a:lnSpc>
            </a:pPr>
            <a:r>
              <a:rPr sz="900" spc="-40" dirty="0">
                <a:solidFill>
                  <a:srgbClr val="F1F1F1"/>
                </a:solidFill>
                <a:latin typeface="Arial"/>
                <a:cs typeface="Arial"/>
              </a:rPr>
              <a:t>UNT </a:t>
            </a:r>
            <a:r>
              <a:rPr sz="900" spc="-45" dirty="0">
                <a:solidFill>
                  <a:srgbClr val="F1F1F1"/>
                </a:solidFill>
                <a:latin typeface="Arial"/>
                <a:cs typeface="Arial"/>
              </a:rPr>
              <a:t>Dallas </a:t>
            </a:r>
            <a:r>
              <a:rPr sz="900" spc="-20" dirty="0">
                <a:solidFill>
                  <a:srgbClr val="F1F1F1"/>
                </a:solidFill>
                <a:latin typeface="Arial"/>
                <a:cs typeface="Arial"/>
              </a:rPr>
              <a:t>Internship </a:t>
            </a:r>
            <a:r>
              <a:rPr sz="900" spc="-35" dirty="0">
                <a:solidFill>
                  <a:srgbClr val="F1F1F1"/>
                </a:solidFill>
                <a:latin typeface="Arial"/>
                <a:cs typeface="Arial"/>
              </a:rPr>
              <a:t>Supervisor </a:t>
            </a:r>
            <a:r>
              <a:rPr sz="900" spc="-10" dirty="0">
                <a:solidFill>
                  <a:srgbClr val="F1F1F1"/>
                </a:solidFill>
                <a:latin typeface="Arial"/>
                <a:cs typeface="Arial"/>
              </a:rPr>
              <a:t>Orientation </a:t>
            </a:r>
            <a:r>
              <a:rPr sz="900" spc="5" dirty="0">
                <a:solidFill>
                  <a:srgbClr val="F1F1F1"/>
                </a:solidFill>
                <a:latin typeface="Arial"/>
                <a:cs typeface="Arial"/>
              </a:rPr>
              <a:t>&amp; </a:t>
            </a:r>
            <a:r>
              <a:rPr sz="900" spc="-20" dirty="0">
                <a:solidFill>
                  <a:srgbClr val="F1F1F1"/>
                </a:solidFill>
                <a:latin typeface="Arial"/>
                <a:cs typeface="Arial"/>
              </a:rPr>
              <a:t>Training</a:t>
            </a:r>
            <a:r>
              <a:rPr sz="900" spc="-20" dirty="0">
                <a:solidFill>
                  <a:srgbClr val="F1F1F1"/>
                </a:solidFill>
                <a:latin typeface="Arial Unicode MS"/>
                <a:cs typeface="Arial Unicode MS"/>
              </a:rPr>
              <a:t>‐ </a:t>
            </a:r>
            <a:r>
              <a:rPr sz="900" i="1" spc="-40" dirty="0">
                <a:solidFill>
                  <a:srgbClr val="F1F1F1"/>
                </a:solidFill>
                <a:latin typeface="Arial"/>
                <a:cs typeface="Arial"/>
              </a:rPr>
              <a:t>Clinical </a:t>
            </a:r>
            <a:r>
              <a:rPr sz="900" i="1" spc="-25" dirty="0">
                <a:solidFill>
                  <a:srgbClr val="F1F1F1"/>
                </a:solidFill>
                <a:latin typeface="Arial"/>
                <a:cs typeface="Arial"/>
              </a:rPr>
              <a:t>Mental Health </a:t>
            </a:r>
            <a:r>
              <a:rPr sz="900" i="1" spc="-60" dirty="0">
                <a:solidFill>
                  <a:srgbClr val="F1F1F1"/>
                </a:solidFill>
                <a:latin typeface="Arial"/>
                <a:cs typeface="Arial"/>
              </a:rPr>
              <a:t>Counseling</a:t>
            </a:r>
            <a:r>
              <a:rPr sz="900" i="1" spc="-95" dirty="0">
                <a:solidFill>
                  <a:srgbClr val="F1F1F1"/>
                </a:solidFill>
                <a:latin typeface="Arial"/>
                <a:cs typeface="Arial"/>
              </a:rPr>
              <a:t> </a:t>
            </a:r>
            <a:r>
              <a:rPr sz="900" spc="-40" dirty="0">
                <a:solidFill>
                  <a:srgbClr val="F1F1F1"/>
                </a:solidFill>
                <a:latin typeface="Arial"/>
                <a:cs typeface="Arial"/>
              </a:rPr>
              <a:t>(2015</a:t>
            </a:r>
            <a:r>
              <a:rPr sz="900" spc="-40" dirty="0">
                <a:solidFill>
                  <a:srgbClr val="F1F1F1"/>
                </a:solidFill>
                <a:latin typeface="Arial Unicode MS"/>
                <a:cs typeface="Arial Unicode MS"/>
              </a:rPr>
              <a:t>‐</a:t>
            </a:r>
            <a:r>
              <a:rPr sz="900" spc="-40" dirty="0">
                <a:solidFill>
                  <a:srgbClr val="F1F1F1"/>
                </a:solidFill>
                <a:latin typeface="Arial"/>
                <a:cs typeface="Arial"/>
              </a:rPr>
              <a:t>2006)</a:t>
            </a:r>
            <a:endParaRPr sz="900">
              <a:latin typeface="Arial"/>
              <a:cs typeface="Arial"/>
            </a:endParaRPr>
          </a:p>
        </p:txBody>
      </p:sp>
      <p:sp>
        <p:nvSpPr>
          <p:cNvPr id="6" name="object 6"/>
          <p:cNvSpPr/>
          <p:nvPr/>
        </p:nvSpPr>
        <p:spPr>
          <a:xfrm>
            <a:off x="335279" y="2508504"/>
            <a:ext cx="1984438" cy="510540"/>
          </a:xfrm>
          <a:prstGeom prst="rect">
            <a:avLst/>
          </a:prstGeom>
          <a:blipFill>
            <a:blip r:embed="rId3" cstate="print"/>
            <a:stretch>
              <a:fillRect/>
            </a:stretch>
          </a:blipFill>
        </p:spPr>
        <p:txBody>
          <a:bodyPr wrap="square" lIns="0" tIns="0" rIns="0" bIns="0" rtlCol="0"/>
          <a:lstStyle/>
          <a:p>
            <a:endParaRPr/>
          </a:p>
        </p:txBody>
      </p:sp>
      <p:sp>
        <p:nvSpPr>
          <p:cNvPr id="7" name="object 7"/>
          <p:cNvSpPr txBox="1"/>
          <p:nvPr/>
        </p:nvSpPr>
        <p:spPr>
          <a:xfrm>
            <a:off x="3234823" y="7303973"/>
            <a:ext cx="3589020" cy="135890"/>
          </a:xfrm>
          <a:prstGeom prst="rect">
            <a:avLst/>
          </a:prstGeom>
        </p:spPr>
        <p:txBody>
          <a:bodyPr vert="horz" wrap="square" lIns="0" tIns="0" rIns="0" bIns="0" rtlCol="0">
            <a:spAutoFit/>
          </a:bodyPr>
          <a:lstStyle/>
          <a:p>
            <a:pPr marL="12700">
              <a:lnSpc>
                <a:spcPct val="100000"/>
              </a:lnSpc>
            </a:pPr>
            <a:r>
              <a:rPr sz="800" spc="-5" dirty="0">
                <a:latin typeface="Arial"/>
                <a:cs typeface="Arial"/>
              </a:rPr>
              <a:t>UNT Dallas </a:t>
            </a:r>
            <a:r>
              <a:rPr sz="800" dirty="0">
                <a:latin typeface="Arial"/>
                <a:cs typeface="Arial"/>
              </a:rPr>
              <a:t>School </a:t>
            </a:r>
            <a:r>
              <a:rPr sz="800" spc="-5" dirty="0">
                <a:latin typeface="Arial"/>
                <a:cs typeface="Arial"/>
              </a:rPr>
              <a:t>Counselor </a:t>
            </a:r>
            <a:r>
              <a:rPr sz="800" dirty="0">
                <a:latin typeface="Arial"/>
                <a:cs typeface="Arial"/>
              </a:rPr>
              <a:t>Site Supervisor/Adjunct/Obervator</a:t>
            </a:r>
            <a:r>
              <a:rPr sz="800" spc="-80" dirty="0">
                <a:latin typeface="Arial"/>
                <a:cs typeface="Arial"/>
              </a:rPr>
              <a:t> </a:t>
            </a:r>
            <a:r>
              <a:rPr sz="800" dirty="0">
                <a:latin typeface="Arial"/>
                <a:cs typeface="Arial"/>
              </a:rPr>
              <a:t>Training4/624</a:t>
            </a:r>
            <a:endParaRPr sz="800">
              <a:latin typeface="Arial"/>
              <a:cs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1684020"/>
            <a:ext cx="2841625" cy="4398645"/>
          </a:xfrm>
          <a:custGeom>
            <a:avLst/>
            <a:gdLst/>
            <a:ahLst/>
            <a:cxnLst/>
            <a:rect l="l" t="t" r="r" b="b"/>
            <a:pathLst>
              <a:path w="2841625" h="4398645">
                <a:moveTo>
                  <a:pt x="0" y="0"/>
                </a:moveTo>
                <a:lnTo>
                  <a:pt x="0" y="4398263"/>
                </a:lnTo>
                <a:lnTo>
                  <a:pt x="2841117" y="4398263"/>
                </a:lnTo>
                <a:lnTo>
                  <a:pt x="2841117" y="0"/>
                </a:lnTo>
                <a:lnTo>
                  <a:pt x="0" y="0"/>
                </a:lnTo>
                <a:close/>
              </a:path>
            </a:pathLst>
          </a:custGeom>
          <a:solidFill>
            <a:srgbClr val="40BAD2"/>
          </a:solidFill>
        </p:spPr>
        <p:txBody>
          <a:bodyPr wrap="square" lIns="0" tIns="0" rIns="0" bIns="0" rtlCol="0"/>
          <a:lstStyle/>
          <a:p>
            <a:endParaRPr/>
          </a:p>
        </p:txBody>
      </p:sp>
      <p:sp>
        <p:nvSpPr>
          <p:cNvPr id="3" name="object 3"/>
          <p:cNvSpPr/>
          <p:nvPr/>
        </p:nvSpPr>
        <p:spPr>
          <a:xfrm>
            <a:off x="9748266" y="1684020"/>
            <a:ext cx="310133" cy="4398264"/>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143510" y="3453384"/>
            <a:ext cx="2489835" cy="843280"/>
          </a:xfrm>
          <a:prstGeom prst="rect">
            <a:avLst/>
          </a:prstGeom>
        </p:spPr>
        <p:txBody>
          <a:bodyPr vert="horz" wrap="square" lIns="0" tIns="0" rIns="0" bIns="0" rtlCol="0">
            <a:spAutoFit/>
          </a:bodyPr>
          <a:lstStyle/>
          <a:p>
            <a:pPr marL="12700" marR="5080">
              <a:lnSpc>
                <a:spcPts val="3210"/>
              </a:lnSpc>
            </a:pPr>
            <a:r>
              <a:rPr sz="2950" spc="-150" dirty="0">
                <a:solidFill>
                  <a:srgbClr val="FFFFFF"/>
                </a:solidFill>
                <a:latin typeface="Arial"/>
                <a:cs typeface="Arial"/>
              </a:rPr>
              <a:t>Supervision  </a:t>
            </a:r>
            <a:r>
              <a:rPr sz="2950" spc="-130" dirty="0">
                <a:solidFill>
                  <a:srgbClr val="FFFFFF"/>
                </a:solidFill>
                <a:latin typeface="Arial"/>
                <a:cs typeface="Arial"/>
              </a:rPr>
              <a:t>Training</a:t>
            </a:r>
            <a:r>
              <a:rPr sz="2950" spc="160" dirty="0">
                <a:solidFill>
                  <a:srgbClr val="FFFFFF"/>
                </a:solidFill>
                <a:latin typeface="Arial"/>
                <a:cs typeface="Arial"/>
              </a:rPr>
              <a:t> </a:t>
            </a:r>
            <a:r>
              <a:rPr sz="2950" spc="-140" dirty="0">
                <a:solidFill>
                  <a:srgbClr val="FFFFFF"/>
                </a:solidFill>
                <a:latin typeface="Arial"/>
                <a:cs typeface="Arial"/>
              </a:rPr>
              <a:t>Models</a:t>
            </a:r>
            <a:endParaRPr sz="2950">
              <a:latin typeface="Arial"/>
              <a:cs typeface="Arial"/>
            </a:endParaRPr>
          </a:p>
        </p:txBody>
      </p:sp>
      <p:sp>
        <p:nvSpPr>
          <p:cNvPr id="5" name="object 5"/>
          <p:cNvSpPr txBox="1"/>
          <p:nvPr/>
        </p:nvSpPr>
        <p:spPr>
          <a:xfrm>
            <a:off x="3253784" y="1977763"/>
            <a:ext cx="2417445" cy="568960"/>
          </a:xfrm>
          <a:prstGeom prst="rect">
            <a:avLst/>
          </a:prstGeom>
        </p:spPr>
        <p:txBody>
          <a:bodyPr vert="horz" wrap="square" lIns="0" tIns="0" rIns="0" bIns="0" rtlCol="0">
            <a:spAutoFit/>
          </a:bodyPr>
          <a:lstStyle/>
          <a:p>
            <a:pPr marL="12700" marR="5080" algn="just">
              <a:lnSpc>
                <a:spcPct val="84700"/>
              </a:lnSpc>
            </a:pPr>
            <a:r>
              <a:rPr sz="1650" b="1" spc="-45" dirty="0">
                <a:solidFill>
                  <a:srgbClr val="FFFFFF"/>
                </a:solidFill>
                <a:latin typeface="Arial"/>
                <a:cs typeface="Arial"/>
              </a:rPr>
              <a:t>Integrated</a:t>
            </a:r>
            <a:r>
              <a:rPr sz="1650" b="1" spc="-140" dirty="0">
                <a:solidFill>
                  <a:srgbClr val="FFFFFF"/>
                </a:solidFill>
                <a:latin typeface="Arial"/>
                <a:cs typeface="Arial"/>
              </a:rPr>
              <a:t> </a:t>
            </a:r>
            <a:r>
              <a:rPr sz="1650" b="1" spc="-70" dirty="0">
                <a:solidFill>
                  <a:srgbClr val="FFFFFF"/>
                </a:solidFill>
                <a:latin typeface="Arial"/>
                <a:cs typeface="Arial"/>
              </a:rPr>
              <a:t>Developmental  Model </a:t>
            </a:r>
            <a:r>
              <a:rPr sz="1050" b="1" spc="5" dirty="0">
                <a:solidFill>
                  <a:srgbClr val="FFFFFF"/>
                </a:solidFill>
                <a:latin typeface="Arial"/>
                <a:cs typeface="Arial"/>
              </a:rPr>
              <a:t>(IDM, </a:t>
            </a:r>
            <a:r>
              <a:rPr sz="1050" b="1" spc="-25" dirty="0">
                <a:solidFill>
                  <a:srgbClr val="FFFFFF"/>
                </a:solidFill>
                <a:latin typeface="Arial"/>
                <a:cs typeface="Arial"/>
              </a:rPr>
              <a:t>Stoltenberg, </a:t>
            </a:r>
            <a:r>
              <a:rPr sz="1050" b="1" spc="-20" dirty="0">
                <a:solidFill>
                  <a:srgbClr val="FFFFFF"/>
                </a:solidFill>
                <a:latin typeface="Arial"/>
                <a:cs typeface="Arial"/>
              </a:rPr>
              <a:t>McNeill, &amp;  </a:t>
            </a:r>
            <a:r>
              <a:rPr sz="1050" b="1" spc="-15" dirty="0">
                <a:solidFill>
                  <a:srgbClr val="FFFFFF"/>
                </a:solidFill>
                <a:latin typeface="Arial"/>
                <a:cs typeface="Arial"/>
              </a:rPr>
              <a:t>Delworth,</a:t>
            </a:r>
            <a:r>
              <a:rPr sz="1050" b="1" spc="-135" dirty="0">
                <a:solidFill>
                  <a:srgbClr val="FFFFFF"/>
                </a:solidFill>
                <a:latin typeface="Arial"/>
                <a:cs typeface="Arial"/>
              </a:rPr>
              <a:t> </a:t>
            </a:r>
            <a:r>
              <a:rPr sz="1050" b="1" spc="-15" dirty="0">
                <a:solidFill>
                  <a:srgbClr val="FFFFFF"/>
                </a:solidFill>
                <a:latin typeface="Arial"/>
                <a:cs typeface="Arial"/>
              </a:rPr>
              <a:t>1998)</a:t>
            </a:r>
            <a:endParaRPr sz="1050">
              <a:latin typeface="Arial"/>
              <a:cs typeface="Arial"/>
            </a:endParaRPr>
          </a:p>
        </p:txBody>
      </p:sp>
      <p:graphicFrame>
        <p:nvGraphicFramePr>
          <p:cNvPr id="6" name="object 6"/>
          <p:cNvGraphicFramePr>
            <a:graphicFrameLocks noGrp="1"/>
          </p:cNvGraphicFramePr>
          <p:nvPr/>
        </p:nvGraphicFramePr>
        <p:xfrm>
          <a:off x="3185255" y="2644997"/>
          <a:ext cx="2867405" cy="2494025"/>
        </p:xfrm>
        <a:graphic>
          <a:graphicData uri="http://schemas.openxmlformats.org/drawingml/2006/table">
            <a:tbl>
              <a:tblPr firstRow="1" bandRow="1">
                <a:tableStyleId>{2D5ABB26-0587-4C30-8999-92F81FD0307C}</a:tableStyleId>
              </a:tblPr>
              <a:tblGrid>
                <a:gridCol w="1434083">
                  <a:extLst>
                    <a:ext uri="{9D8B030D-6E8A-4147-A177-3AD203B41FA5}">
                      <a16:colId xmlns:a16="http://schemas.microsoft.com/office/drawing/2014/main" val="20000"/>
                    </a:ext>
                  </a:extLst>
                </a:gridCol>
                <a:gridCol w="1433322">
                  <a:extLst>
                    <a:ext uri="{9D8B030D-6E8A-4147-A177-3AD203B41FA5}">
                      <a16:colId xmlns:a16="http://schemas.microsoft.com/office/drawing/2014/main" val="20001"/>
                    </a:ext>
                  </a:extLst>
                </a:gridCol>
              </a:tblGrid>
              <a:tr h="306324">
                <a:tc>
                  <a:txBody>
                    <a:bodyPr/>
                    <a:lstStyle/>
                    <a:p>
                      <a:pPr marL="69850">
                        <a:lnSpc>
                          <a:spcPct val="100000"/>
                        </a:lnSpc>
                        <a:spcBef>
                          <a:spcPts val="195"/>
                        </a:spcBef>
                      </a:pPr>
                      <a:r>
                        <a:rPr sz="1300" b="1" spc="-75" dirty="0">
                          <a:solidFill>
                            <a:srgbClr val="FFFFFF"/>
                          </a:solidFill>
                          <a:latin typeface="Arial"/>
                          <a:cs typeface="Arial"/>
                        </a:rPr>
                        <a:t>Supervisee</a:t>
                      </a:r>
                      <a:r>
                        <a:rPr sz="1300" b="1" spc="-120" dirty="0">
                          <a:solidFill>
                            <a:srgbClr val="FFFFFF"/>
                          </a:solidFill>
                          <a:latin typeface="Arial"/>
                          <a:cs typeface="Arial"/>
                        </a:rPr>
                        <a:t> </a:t>
                      </a:r>
                      <a:r>
                        <a:rPr sz="1300" b="1" spc="-60" dirty="0">
                          <a:solidFill>
                            <a:srgbClr val="FFFFFF"/>
                          </a:solidFill>
                          <a:latin typeface="Arial"/>
                          <a:cs typeface="Arial"/>
                        </a:rPr>
                        <a:t>Level</a:t>
                      </a:r>
                      <a:endParaRPr sz="1300">
                        <a:latin typeface="Arial"/>
                        <a:cs typeface="Arial"/>
                      </a:endParaRPr>
                    </a:p>
                  </a:txBody>
                  <a:tcPr marL="0" marR="0" marT="24765" marB="0">
                    <a:lnL w="10477">
                      <a:solidFill>
                        <a:srgbClr val="FFFFFF"/>
                      </a:solidFill>
                      <a:prstDash val="solid"/>
                    </a:lnL>
                    <a:lnR w="10477">
                      <a:solidFill>
                        <a:srgbClr val="FFFFFF"/>
                      </a:solidFill>
                      <a:prstDash val="solid"/>
                    </a:lnR>
                    <a:lnT w="10477">
                      <a:solidFill>
                        <a:srgbClr val="FFFFFF"/>
                      </a:solidFill>
                      <a:prstDash val="solid"/>
                    </a:lnT>
                    <a:lnB w="31432">
                      <a:solidFill>
                        <a:srgbClr val="FFFFFF"/>
                      </a:solidFill>
                      <a:prstDash val="solid"/>
                    </a:lnB>
                    <a:solidFill>
                      <a:srgbClr val="40BAD2"/>
                    </a:solidFill>
                  </a:tcPr>
                </a:tc>
                <a:tc>
                  <a:txBody>
                    <a:bodyPr/>
                    <a:lstStyle/>
                    <a:p>
                      <a:pPr marL="69850">
                        <a:lnSpc>
                          <a:spcPct val="100000"/>
                        </a:lnSpc>
                        <a:spcBef>
                          <a:spcPts val="195"/>
                        </a:spcBef>
                      </a:pPr>
                      <a:r>
                        <a:rPr sz="1300" b="1" spc="-55" dirty="0">
                          <a:solidFill>
                            <a:srgbClr val="FFFFFF"/>
                          </a:solidFill>
                          <a:latin typeface="Arial"/>
                          <a:cs typeface="Arial"/>
                        </a:rPr>
                        <a:t>Characterized</a:t>
                      </a:r>
                      <a:r>
                        <a:rPr sz="1300" b="1" spc="-145" dirty="0">
                          <a:solidFill>
                            <a:srgbClr val="FFFFFF"/>
                          </a:solidFill>
                          <a:latin typeface="Arial"/>
                          <a:cs typeface="Arial"/>
                        </a:rPr>
                        <a:t> </a:t>
                      </a:r>
                      <a:r>
                        <a:rPr sz="1300" b="1" spc="-55" dirty="0">
                          <a:solidFill>
                            <a:srgbClr val="FFFFFF"/>
                          </a:solidFill>
                          <a:latin typeface="Arial"/>
                          <a:cs typeface="Arial"/>
                        </a:rPr>
                        <a:t>by:</a:t>
                      </a:r>
                      <a:endParaRPr sz="1300">
                        <a:latin typeface="Arial"/>
                        <a:cs typeface="Arial"/>
                      </a:endParaRPr>
                    </a:p>
                  </a:txBody>
                  <a:tcPr marL="0" marR="0" marT="24765" marB="0">
                    <a:lnL w="10477">
                      <a:solidFill>
                        <a:srgbClr val="FFFFFF"/>
                      </a:solidFill>
                      <a:prstDash val="solid"/>
                    </a:lnL>
                    <a:lnR w="10477">
                      <a:solidFill>
                        <a:srgbClr val="FFFFFF"/>
                      </a:solidFill>
                      <a:prstDash val="solid"/>
                    </a:lnR>
                    <a:lnT w="10477">
                      <a:solidFill>
                        <a:srgbClr val="FFFFFF"/>
                      </a:solidFill>
                      <a:prstDash val="solid"/>
                    </a:lnT>
                    <a:lnB w="31432">
                      <a:solidFill>
                        <a:srgbClr val="FFFFFF"/>
                      </a:solidFill>
                      <a:prstDash val="solid"/>
                    </a:lnB>
                    <a:solidFill>
                      <a:srgbClr val="40BAD2"/>
                    </a:solidFill>
                  </a:tcPr>
                </a:tc>
                <a:extLst>
                  <a:ext uri="{0D108BD9-81ED-4DB2-BD59-A6C34878D82A}">
                    <a16:rowId xmlns:a16="http://schemas.microsoft.com/office/drawing/2014/main" val="10000"/>
                  </a:ext>
                </a:extLst>
              </a:tr>
              <a:tr h="678942">
                <a:tc>
                  <a:txBody>
                    <a:bodyPr/>
                    <a:lstStyle/>
                    <a:p>
                      <a:pPr marL="69850">
                        <a:lnSpc>
                          <a:spcPct val="100000"/>
                        </a:lnSpc>
                        <a:spcBef>
                          <a:spcPts val="95"/>
                        </a:spcBef>
                      </a:pPr>
                      <a:r>
                        <a:rPr sz="950" spc="-65" dirty="0">
                          <a:latin typeface="Arial"/>
                          <a:cs typeface="Arial"/>
                        </a:rPr>
                        <a:t>1. </a:t>
                      </a:r>
                      <a:r>
                        <a:rPr sz="950" spc="-30" dirty="0">
                          <a:latin typeface="Arial"/>
                          <a:cs typeface="Arial"/>
                        </a:rPr>
                        <a:t>Entry</a:t>
                      </a:r>
                      <a:r>
                        <a:rPr sz="950" spc="-30" dirty="0">
                          <a:latin typeface="Arial Unicode MS"/>
                          <a:cs typeface="Arial Unicode MS"/>
                        </a:rPr>
                        <a:t>‐</a:t>
                      </a:r>
                      <a:r>
                        <a:rPr sz="950" spc="-30" dirty="0">
                          <a:latin typeface="Arial"/>
                          <a:cs typeface="Arial"/>
                        </a:rPr>
                        <a:t>level</a:t>
                      </a:r>
                      <a:r>
                        <a:rPr sz="950" spc="-145" dirty="0">
                          <a:latin typeface="Arial"/>
                          <a:cs typeface="Arial"/>
                        </a:rPr>
                        <a:t> </a:t>
                      </a:r>
                      <a:r>
                        <a:rPr sz="950" spc="-30" dirty="0">
                          <a:latin typeface="Arial"/>
                          <a:cs typeface="Arial"/>
                        </a:rPr>
                        <a:t>Student</a:t>
                      </a:r>
                      <a:endParaRPr sz="950">
                        <a:latin typeface="Arial"/>
                        <a:cs typeface="Arial"/>
                      </a:endParaRPr>
                    </a:p>
                  </a:txBody>
                  <a:tcPr marL="0" marR="0" marT="12065" marB="0">
                    <a:lnL w="10477">
                      <a:solidFill>
                        <a:srgbClr val="FFFFFF"/>
                      </a:solidFill>
                      <a:prstDash val="solid"/>
                    </a:lnL>
                    <a:lnR w="10477">
                      <a:solidFill>
                        <a:srgbClr val="FFFFFF"/>
                      </a:solidFill>
                      <a:prstDash val="solid"/>
                    </a:lnR>
                    <a:lnT w="31432">
                      <a:solidFill>
                        <a:srgbClr val="FFFFFF"/>
                      </a:solidFill>
                      <a:prstDash val="solid"/>
                    </a:lnT>
                    <a:lnB w="10477">
                      <a:solidFill>
                        <a:srgbClr val="FFFFFF"/>
                      </a:solidFill>
                      <a:prstDash val="solid"/>
                    </a:lnB>
                    <a:solidFill>
                      <a:srgbClr val="CEE7EE"/>
                    </a:solidFill>
                  </a:tcPr>
                </a:tc>
                <a:tc>
                  <a:txBody>
                    <a:bodyPr/>
                    <a:lstStyle/>
                    <a:p>
                      <a:pPr marL="69215" marR="168910">
                        <a:lnSpc>
                          <a:spcPct val="103899"/>
                        </a:lnSpc>
                        <a:spcBef>
                          <a:spcPts val="45"/>
                        </a:spcBef>
                      </a:pPr>
                      <a:r>
                        <a:rPr sz="950" spc="-35" dirty="0">
                          <a:latin typeface="Arial"/>
                          <a:cs typeface="Arial"/>
                        </a:rPr>
                        <a:t>High </a:t>
                      </a:r>
                      <a:r>
                        <a:rPr sz="950" spc="-25" dirty="0">
                          <a:latin typeface="Arial"/>
                          <a:cs typeface="Arial"/>
                        </a:rPr>
                        <a:t>Anxiety; </a:t>
                      </a:r>
                      <a:r>
                        <a:rPr sz="950" spc="-30" dirty="0">
                          <a:latin typeface="Arial"/>
                          <a:cs typeface="Arial"/>
                        </a:rPr>
                        <a:t>High  </a:t>
                      </a:r>
                      <a:r>
                        <a:rPr sz="950" spc="5" dirty="0">
                          <a:latin typeface="Arial"/>
                          <a:cs typeface="Arial"/>
                        </a:rPr>
                        <a:t>Motivation; </a:t>
                      </a:r>
                      <a:r>
                        <a:rPr sz="950" spc="-5" dirty="0">
                          <a:latin typeface="Arial"/>
                          <a:cs typeface="Arial"/>
                        </a:rPr>
                        <a:t>High</a:t>
                      </a:r>
                      <a:r>
                        <a:rPr sz="950" spc="-190" dirty="0">
                          <a:latin typeface="Arial"/>
                          <a:cs typeface="Arial"/>
                        </a:rPr>
                        <a:t> </a:t>
                      </a:r>
                      <a:r>
                        <a:rPr sz="950" spc="-25" dirty="0">
                          <a:latin typeface="Arial"/>
                          <a:cs typeface="Arial"/>
                        </a:rPr>
                        <a:t>Need  </a:t>
                      </a:r>
                      <a:r>
                        <a:rPr sz="950" spc="15" dirty="0">
                          <a:latin typeface="Arial"/>
                          <a:cs typeface="Arial"/>
                        </a:rPr>
                        <a:t>for </a:t>
                      </a:r>
                      <a:r>
                        <a:rPr sz="950" spc="-15" dirty="0">
                          <a:latin typeface="Arial"/>
                          <a:cs typeface="Arial"/>
                        </a:rPr>
                        <a:t>Directives </a:t>
                      </a:r>
                      <a:r>
                        <a:rPr sz="950" spc="-20" dirty="0">
                          <a:latin typeface="Arial"/>
                          <a:cs typeface="Arial"/>
                        </a:rPr>
                        <a:t>and  </a:t>
                      </a:r>
                      <a:r>
                        <a:rPr sz="950" spc="-10" dirty="0">
                          <a:latin typeface="Arial"/>
                          <a:cs typeface="Arial"/>
                        </a:rPr>
                        <a:t>Structure</a:t>
                      </a:r>
                      <a:endParaRPr sz="950">
                        <a:latin typeface="Arial"/>
                        <a:cs typeface="Arial"/>
                      </a:endParaRPr>
                    </a:p>
                  </a:txBody>
                  <a:tcPr marL="0" marR="0" marT="5715" marB="0">
                    <a:lnL w="10477">
                      <a:solidFill>
                        <a:srgbClr val="FFFFFF"/>
                      </a:solidFill>
                      <a:prstDash val="solid"/>
                    </a:lnL>
                    <a:lnR w="10477">
                      <a:solidFill>
                        <a:srgbClr val="FFFFFF"/>
                      </a:solidFill>
                      <a:prstDash val="solid"/>
                    </a:lnR>
                    <a:lnT w="31432">
                      <a:solidFill>
                        <a:srgbClr val="FFFFFF"/>
                      </a:solidFill>
                      <a:prstDash val="solid"/>
                    </a:lnT>
                    <a:lnB w="10477">
                      <a:solidFill>
                        <a:srgbClr val="FFFFFF"/>
                      </a:solidFill>
                      <a:prstDash val="solid"/>
                    </a:lnB>
                    <a:solidFill>
                      <a:srgbClr val="CEE7EE"/>
                    </a:solidFill>
                  </a:tcPr>
                </a:tc>
                <a:extLst>
                  <a:ext uri="{0D108BD9-81ED-4DB2-BD59-A6C34878D82A}">
                    <a16:rowId xmlns:a16="http://schemas.microsoft.com/office/drawing/2014/main" val="10001"/>
                  </a:ext>
                </a:extLst>
              </a:tr>
              <a:tr h="829818">
                <a:tc>
                  <a:txBody>
                    <a:bodyPr/>
                    <a:lstStyle/>
                    <a:p>
                      <a:pPr marL="69850">
                        <a:lnSpc>
                          <a:spcPct val="100000"/>
                        </a:lnSpc>
                        <a:spcBef>
                          <a:spcPts val="175"/>
                        </a:spcBef>
                      </a:pPr>
                      <a:r>
                        <a:rPr sz="950" spc="-35" dirty="0">
                          <a:latin typeface="Arial"/>
                          <a:cs typeface="Arial"/>
                        </a:rPr>
                        <a:t>2. </a:t>
                      </a:r>
                      <a:r>
                        <a:rPr sz="950" spc="-25" dirty="0">
                          <a:latin typeface="Arial"/>
                          <a:cs typeface="Arial"/>
                        </a:rPr>
                        <a:t>Mid</a:t>
                      </a:r>
                      <a:r>
                        <a:rPr sz="950" spc="-25" dirty="0">
                          <a:latin typeface="Arial Unicode MS"/>
                          <a:cs typeface="Arial Unicode MS"/>
                        </a:rPr>
                        <a:t>‐</a:t>
                      </a:r>
                      <a:r>
                        <a:rPr sz="950" spc="-25" dirty="0">
                          <a:latin typeface="Arial"/>
                          <a:cs typeface="Arial"/>
                        </a:rPr>
                        <a:t>level</a:t>
                      </a:r>
                      <a:r>
                        <a:rPr sz="950" spc="-200" dirty="0">
                          <a:latin typeface="Arial"/>
                          <a:cs typeface="Arial"/>
                        </a:rPr>
                        <a:t> </a:t>
                      </a:r>
                      <a:r>
                        <a:rPr sz="950" spc="-30" dirty="0">
                          <a:latin typeface="Arial"/>
                          <a:cs typeface="Arial"/>
                        </a:rPr>
                        <a:t>Student</a:t>
                      </a:r>
                      <a:endParaRPr sz="950">
                        <a:latin typeface="Arial"/>
                        <a:cs typeface="Arial"/>
                      </a:endParaRPr>
                    </a:p>
                  </a:txBody>
                  <a:tcPr marL="0" marR="0" marT="22225"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E8F3F7"/>
                    </a:solidFill>
                  </a:tcPr>
                </a:tc>
                <a:tc>
                  <a:txBody>
                    <a:bodyPr/>
                    <a:lstStyle/>
                    <a:p>
                      <a:pPr marL="69215" marR="70485">
                        <a:lnSpc>
                          <a:spcPct val="101299"/>
                        </a:lnSpc>
                        <a:spcBef>
                          <a:spcPts val="160"/>
                        </a:spcBef>
                      </a:pPr>
                      <a:r>
                        <a:rPr sz="950" spc="-30" dirty="0">
                          <a:latin typeface="Arial"/>
                          <a:cs typeface="Arial"/>
                        </a:rPr>
                        <a:t>Anxiety, </a:t>
                      </a:r>
                      <a:r>
                        <a:rPr sz="950" spc="-15" dirty="0">
                          <a:latin typeface="Arial"/>
                          <a:cs typeface="Arial"/>
                        </a:rPr>
                        <a:t>motivation, </a:t>
                      </a:r>
                      <a:r>
                        <a:rPr sz="950" spc="-45" dirty="0">
                          <a:latin typeface="Arial"/>
                          <a:cs typeface="Arial"/>
                        </a:rPr>
                        <a:t>and  </a:t>
                      </a:r>
                      <a:r>
                        <a:rPr sz="950" spc="-50" dirty="0">
                          <a:latin typeface="Arial"/>
                          <a:cs typeface="Arial"/>
                        </a:rPr>
                        <a:t>need </a:t>
                      </a:r>
                      <a:r>
                        <a:rPr sz="950" spc="-5" dirty="0">
                          <a:latin typeface="Arial"/>
                          <a:cs typeface="Arial"/>
                        </a:rPr>
                        <a:t>for </a:t>
                      </a:r>
                      <a:r>
                        <a:rPr sz="950" spc="-25" dirty="0">
                          <a:latin typeface="Arial"/>
                          <a:cs typeface="Arial"/>
                        </a:rPr>
                        <a:t>directive  structure </a:t>
                      </a:r>
                      <a:r>
                        <a:rPr sz="950" spc="5" dirty="0">
                          <a:latin typeface="Arial"/>
                          <a:cs typeface="Arial"/>
                        </a:rPr>
                        <a:t>that </a:t>
                      </a:r>
                      <a:r>
                        <a:rPr sz="950" spc="-30" dirty="0">
                          <a:latin typeface="Arial"/>
                          <a:cs typeface="Arial"/>
                        </a:rPr>
                        <a:t>fluctuates  </a:t>
                      </a:r>
                      <a:r>
                        <a:rPr sz="950" spc="-40" dirty="0">
                          <a:latin typeface="Arial"/>
                          <a:cs typeface="Arial"/>
                        </a:rPr>
                        <a:t>across </a:t>
                      </a:r>
                      <a:r>
                        <a:rPr sz="950" spc="-10" dirty="0">
                          <a:latin typeface="Arial"/>
                          <a:cs typeface="Arial"/>
                        </a:rPr>
                        <a:t>settings </a:t>
                      </a:r>
                      <a:r>
                        <a:rPr sz="950" spc="-20" dirty="0">
                          <a:latin typeface="Arial"/>
                          <a:cs typeface="Arial"/>
                        </a:rPr>
                        <a:t>and  </a:t>
                      </a:r>
                      <a:r>
                        <a:rPr sz="950" spc="-25" dirty="0">
                          <a:latin typeface="Arial"/>
                          <a:cs typeface="Arial"/>
                        </a:rPr>
                        <a:t>experiences.</a:t>
                      </a:r>
                      <a:endParaRPr sz="950">
                        <a:latin typeface="Arial"/>
                        <a:cs typeface="Arial"/>
                      </a:endParaRPr>
                    </a:p>
                  </a:txBody>
                  <a:tcPr marL="0" marR="0" marT="2032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E8F3F7"/>
                    </a:solidFill>
                  </a:tcPr>
                </a:tc>
                <a:extLst>
                  <a:ext uri="{0D108BD9-81ED-4DB2-BD59-A6C34878D82A}">
                    <a16:rowId xmlns:a16="http://schemas.microsoft.com/office/drawing/2014/main" val="10002"/>
                  </a:ext>
                </a:extLst>
              </a:tr>
              <a:tr h="678941">
                <a:tc>
                  <a:txBody>
                    <a:bodyPr/>
                    <a:lstStyle/>
                    <a:p>
                      <a:pPr marL="69850" marR="410845">
                        <a:lnSpc>
                          <a:spcPct val="100000"/>
                        </a:lnSpc>
                        <a:spcBef>
                          <a:spcPts val="225"/>
                        </a:spcBef>
                      </a:pPr>
                      <a:r>
                        <a:rPr sz="950" spc="-45" dirty="0">
                          <a:latin typeface="Arial"/>
                          <a:cs typeface="Arial"/>
                        </a:rPr>
                        <a:t>3. </a:t>
                      </a:r>
                      <a:r>
                        <a:rPr sz="950" spc="-20" dirty="0">
                          <a:latin typeface="Arial"/>
                          <a:cs typeface="Arial"/>
                        </a:rPr>
                        <a:t>Advanced</a:t>
                      </a:r>
                      <a:r>
                        <a:rPr sz="950" spc="-20" dirty="0">
                          <a:latin typeface="Arial Unicode MS"/>
                          <a:cs typeface="Arial Unicode MS"/>
                        </a:rPr>
                        <a:t>‐</a:t>
                      </a:r>
                      <a:r>
                        <a:rPr sz="950" spc="-20" dirty="0">
                          <a:latin typeface="Arial"/>
                          <a:cs typeface="Arial"/>
                        </a:rPr>
                        <a:t>level  </a:t>
                      </a:r>
                      <a:r>
                        <a:rPr sz="950" spc="-30" dirty="0">
                          <a:latin typeface="Arial"/>
                          <a:cs typeface="Arial"/>
                        </a:rPr>
                        <a:t>Student</a:t>
                      </a:r>
                      <a:endParaRPr sz="950">
                        <a:latin typeface="Arial"/>
                        <a:cs typeface="Arial"/>
                      </a:endParaRPr>
                    </a:p>
                  </a:txBody>
                  <a:tcPr marL="0" marR="0" marT="28575"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CEE7EE"/>
                    </a:solidFill>
                  </a:tcPr>
                </a:tc>
                <a:tc>
                  <a:txBody>
                    <a:bodyPr/>
                    <a:lstStyle/>
                    <a:p>
                      <a:pPr marL="69215" marR="113030">
                        <a:lnSpc>
                          <a:spcPct val="102400"/>
                        </a:lnSpc>
                        <a:spcBef>
                          <a:spcPts val="200"/>
                        </a:spcBef>
                      </a:pPr>
                      <a:r>
                        <a:rPr sz="950" spc="-15" dirty="0">
                          <a:latin typeface="Arial"/>
                          <a:cs typeface="Arial"/>
                        </a:rPr>
                        <a:t>Stabilized </a:t>
                      </a:r>
                      <a:r>
                        <a:rPr sz="950" spc="-10" dirty="0">
                          <a:latin typeface="Arial"/>
                          <a:cs typeface="Arial"/>
                        </a:rPr>
                        <a:t>anxiety </a:t>
                      </a:r>
                      <a:r>
                        <a:rPr sz="950" spc="-20" dirty="0">
                          <a:latin typeface="Arial"/>
                          <a:cs typeface="Arial"/>
                        </a:rPr>
                        <a:t>and  </a:t>
                      </a:r>
                      <a:r>
                        <a:rPr sz="950" spc="-15" dirty="0">
                          <a:latin typeface="Arial"/>
                          <a:cs typeface="Arial"/>
                        </a:rPr>
                        <a:t>motivation </a:t>
                      </a:r>
                      <a:r>
                        <a:rPr sz="950" spc="-45" dirty="0">
                          <a:latin typeface="Arial"/>
                          <a:cs typeface="Arial"/>
                        </a:rPr>
                        <a:t>and </a:t>
                      </a:r>
                      <a:r>
                        <a:rPr sz="950" spc="-35" dirty="0">
                          <a:latin typeface="Arial"/>
                          <a:cs typeface="Arial"/>
                        </a:rPr>
                        <a:t>lowered  </a:t>
                      </a:r>
                      <a:r>
                        <a:rPr sz="950" spc="-25" dirty="0">
                          <a:latin typeface="Arial"/>
                          <a:cs typeface="Arial"/>
                        </a:rPr>
                        <a:t>need </a:t>
                      </a:r>
                      <a:r>
                        <a:rPr sz="950" spc="15" dirty="0">
                          <a:latin typeface="Arial"/>
                          <a:cs typeface="Arial"/>
                        </a:rPr>
                        <a:t>for </a:t>
                      </a:r>
                      <a:r>
                        <a:rPr sz="950" spc="-5" dirty="0">
                          <a:latin typeface="Arial"/>
                          <a:cs typeface="Arial"/>
                        </a:rPr>
                        <a:t>directive  structure.</a:t>
                      </a:r>
                      <a:endParaRPr sz="950">
                        <a:latin typeface="Arial"/>
                        <a:cs typeface="Arial"/>
                      </a:endParaRPr>
                    </a:p>
                  </a:txBody>
                  <a:tcPr marL="0" marR="0" marT="2540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CEE7EE"/>
                    </a:solidFill>
                  </a:tcPr>
                </a:tc>
                <a:extLst>
                  <a:ext uri="{0D108BD9-81ED-4DB2-BD59-A6C34878D82A}">
                    <a16:rowId xmlns:a16="http://schemas.microsoft.com/office/drawing/2014/main" val="10003"/>
                  </a:ext>
                </a:extLst>
              </a:tr>
            </a:tbl>
          </a:graphicData>
        </a:graphic>
      </p:graphicFrame>
      <p:sp>
        <p:nvSpPr>
          <p:cNvPr id="7" name="object 7"/>
          <p:cNvSpPr txBox="1"/>
          <p:nvPr/>
        </p:nvSpPr>
        <p:spPr>
          <a:xfrm>
            <a:off x="6513068" y="2134361"/>
            <a:ext cx="1958339" cy="413384"/>
          </a:xfrm>
          <a:prstGeom prst="rect">
            <a:avLst/>
          </a:prstGeom>
        </p:spPr>
        <p:txBody>
          <a:bodyPr vert="horz" wrap="square" lIns="0" tIns="0" rIns="0" bIns="0" rtlCol="0">
            <a:spAutoFit/>
          </a:bodyPr>
          <a:lstStyle/>
          <a:p>
            <a:pPr marL="12700">
              <a:lnSpc>
                <a:spcPts val="1939"/>
              </a:lnSpc>
            </a:pPr>
            <a:r>
              <a:rPr sz="1650" b="1" spc="-80" dirty="0">
                <a:solidFill>
                  <a:srgbClr val="FFFFFF"/>
                </a:solidFill>
                <a:latin typeface="Arial"/>
                <a:cs typeface="Arial"/>
              </a:rPr>
              <a:t>Discrimination</a:t>
            </a:r>
            <a:r>
              <a:rPr sz="1650" b="1" spc="-175" dirty="0">
                <a:solidFill>
                  <a:srgbClr val="FFFFFF"/>
                </a:solidFill>
                <a:latin typeface="Arial"/>
                <a:cs typeface="Arial"/>
              </a:rPr>
              <a:t> </a:t>
            </a:r>
            <a:r>
              <a:rPr sz="1650" b="1" spc="-70" dirty="0">
                <a:solidFill>
                  <a:srgbClr val="FFFFFF"/>
                </a:solidFill>
                <a:latin typeface="Arial"/>
                <a:cs typeface="Arial"/>
              </a:rPr>
              <a:t>Model</a:t>
            </a:r>
            <a:endParaRPr sz="1650">
              <a:latin typeface="Arial"/>
              <a:cs typeface="Arial"/>
            </a:endParaRPr>
          </a:p>
          <a:p>
            <a:pPr marL="12700">
              <a:lnSpc>
                <a:spcPts val="1160"/>
              </a:lnSpc>
            </a:pPr>
            <a:r>
              <a:rPr sz="950" b="1" spc="-55" dirty="0">
                <a:solidFill>
                  <a:srgbClr val="FFFFFF"/>
                </a:solidFill>
                <a:latin typeface="Arial"/>
                <a:cs typeface="Arial"/>
              </a:rPr>
              <a:t>(Bernard </a:t>
            </a:r>
            <a:r>
              <a:rPr sz="950" b="1" spc="-40" dirty="0">
                <a:solidFill>
                  <a:srgbClr val="FFFFFF"/>
                </a:solidFill>
                <a:latin typeface="Arial"/>
                <a:cs typeface="Arial"/>
              </a:rPr>
              <a:t>&amp; </a:t>
            </a:r>
            <a:r>
              <a:rPr sz="950" b="1" spc="-60" dirty="0">
                <a:solidFill>
                  <a:srgbClr val="FFFFFF"/>
                </a:solidFill>
                <a:latin typeface="Arial"/>
                <a:cs typeface="Arial"/>
              </a:rPr>
              <a:t>Goodyear,</a:t>
            </a:r>
            <a:r>
              <a:rPr sz="950" b="1" spc="-160" dirty="0">
                <a:solidFill>
                  <a:srgbClr val="FFFFFF"/>
                </a:solidFill>
                <a:latin typeface="Arial"/>
                <a:cs typeface="Arial"/>
              </a:rPr>
              <a:t> </a:t>
            </a:r>
            <a:r>
              <a:rPr sz="950" b="1" spc="-45" dirty="0">
                <a:solidFill>
                  <a:srgbClr val="FFFFFF"/>
                </a:solidFill>
                <a:latin typeface="Arial"/>
                <a:cs typeface="Arial"/>
              </a:rPr>
              <a:t>2009)</a:t>
            </a:r>
            <a:endParaRPr sz="950">
              <a:latin typeface="Arial"/>
              <a:cs typeface="Arial"/>
            </a:endParaRPr>
          </a:p>
        </p:txBody>
      </p:sp>
      <p:sp>
        <p:nvSpPr>
          <p:cNvPr id="8" name="object 8"/>
          <p:cNvSpPr txBox="1"/>
          <p:nvPr/>
        </p:nvSpPr>
        <p:spPr>
          <a:xfrm>
            <a:off x="3254755" y="6307834"/>
            <a:ext cx="4928235" cy="156845"/>
          </a:xfrm>
          <a:prstGeom prst="rect">
            <a:avLst/>
          </a:prstGeom>
        </p:spPr>
        <p:txBody>
          <a:bodyPr vert="horz" wrap="square" lIns="0" tIns="0" rIns="0" bIns="0" rtlCol="0">
            <a:spAutoFit/>
          </a:bodyPr>
          <a:lstStyle/>
          <a:p>
            <a:pPr marL="12700">
              <a:lnSpc>
                <a:spcPct val="100000"/>
              </a:lnSpc>
            </a:pPr>
            <a:r>
              <a:rPr sz="900" spc="-40" dirty="0">
                <a:solidFill>
                  <a:srgbClr val="F1F1F1"/>
                </a:solidFill>
                <a:latin typeface="Arial"/>
                <a:cs typeface="Arial"/>
              </a:rPr>
              <a:t>UNT </a:t>
            </a:r>
            <a:r>
              <a:rPr sz="900" spc="-45" dirty="0">
                <a:solidFill>
                  <a:srgbClr val="F1F1F1"/>
                </a:solidFill>
                <a:latin typeface="Arial"/>
                <a:cs typeface="Arial"/>
              </a:rPr>
              <a:t>Dallas </a:t>
            </a:r>
            <a:r>
              <a:rPr sz="900" spc="-20" dirty="0">
                <a:solidFill>
                  <a:srgbClr val="F1F1F1"/>
                </a:solidFill>
                <a:latin typeface="Arial"/>
                <a:cs typeface="Arial"/>
              </a:rPr>
              <a:t>Internship </a:t>
            </a:r>
            <a:r>
              <a:rPr sz="900" spc="-35" dirty="0">
                <a:solidFill>
                  <a:srgbClr val="F1F1F1"/>
                </a:solidFill>
                <a:latin typeface="Arial"/>
                <a:cs typeface="Arial"/>
              </a:rPr>
              <a:t>Supervisor </a:t>
            </a:r>
            <a:r>
              <a:rPr sz="900" spc="-10" dirty="0">
                <a:solidFill>
                  <a:srgbClr val="F1F1F1"/>
                </a:solidFill>
                <a:latin typeface="Arial"/>
                <a:cs typeface="Arial"/>
              </a:rPr>
              <a:t>Orientation </a:t>
            </a:r>
            <a:r>
              <a:rPr sz="900" spc="5" dirty="0">
                <a:solidFill>
                  <a:srgbClr val="F1F1F1"/>
                </a:solidFill>
                <a:latin typeface="Arial"/>
                <a:cs typeface="Arial"/>
              </a:rPr>
              <a:t>&amp; </a:t>
            </a:r>
            <a:r>
              <a:rPr sz="900" spc="-20" dirty="0">
                <a:solidFill>
                  <a:srgbClr val="F1F1F1"/>
                </a:solidFill>
                <a:latin typeface="Arial"/>
                <a:cs typeface="Arial"/>
              </a:rPr>
              <a:t>Training</a:t>
            </a:r>
            <a:r>
              <a:rPr sz="900" spc="-20" dirty="0">
                <a:solidFill>
                  <a:srgbClr val="F1F1F1"/>
                </a:solidFill>
                <a:latin typeface="Arial Unicode MS"/>
                <a:cs typeface="Arial Unicode MS"/>
              </a:rPr>
              <a:t>‐ </a:t>
            </a:r>
            <a:r>
              <a:rPr sz="900" i="1" spc="-40" dirty="0">
                <a:solidFill>
                  <a:srgbClr val="F1F1F1"/>
                </a:solidFill>
                <a:latin typeface="Arial"/>
                <a:cs typeface="Arial"/>
              </a:rPr>
              <a:t>Clinical </a:t>
            </a:r>
            <a:r>
              <a:rPr sz="900" i="1" spc="-25" dirty="0">
                <a:solidFill>
                  <a:srgbClr val="F1F1F1"/>
                </a:solidFill>
                <a:latin typeface="Arial"/>
                <a:cs typeface="Arial"/>
              </a:rPr>
              <a:t>Mental Health </a:t>
            </a:r>
            <a:r>
              <a:rPr sz="900" i="1" spc="-60" dirty="0">
                <a:solidFill>
                  <a:srgbClr val="F1F1F1"/>
                </a:solidFill>
                <a:latin typeface="Arial"/>
                <a:cs typeface="Arial"/>
              </a:rPr>
              <a:t>Counseling</a:t>
            </a:r>
            <a:r>
              <a:rPr sz="900" i="1" spc="-95" dirty="0">
                <a:solidFill>
                  <a:srgbClr val="F1F1F1"/>
                </a:solidFill>
                <a:latin typeface="Arial"/>
                <a:cs typeface="Arial"/>
              </a:rPr>
              <a:t> </a:t>
            </a:r>
            <a:r>
              <a:rPr sz="900" spc="-40" dirty="0">
                <a:solidFill>
                  <a:srgbClr val="F1F1F1"/>
                </a:solidFill>
                <a:latin typeface="Arial"/>
                <a:cs typeface="Arial"/>
              </a:rPr>
              <a:t>(2015</a:t>
            </a:r>
            <a:r>
              <a:rPr sz="900" spc="-40" dirty="0">
                <a:solidFill>
                  <a:srgbClr val="F1F1F1"/>
                </a:solidFill>
                <a:latin typeface="Arial Unicode MS"/>
                <a:cs typeface="Arial Unicode MS"/>
              </a:rPr>
              <a:t>‐</a:t>
            </a:r>
            <a:r>
              <a:rPr sz="900" spc="-40" dirty="0">
                <a:solidFill>
                  <a:srgbClr val="F1F1F1"/>
                </a:solidFill>
                <a:latin typeface="Arial"/>
                <a:cs typeface="Arial"/>
              </a:rPr>
              <a:t>2006)</a:t>
            </a:r>
            <a:endParaRPr sz="900">
              <a:latin typeface="Arial"/>
              <a:cs typeface="Arial"/>
            </a:endParaRPr>
          </a:p>
        </p:txBody>
      </p:sp>
      <p:sp>
        <p:nvSpPr>
          <p:cNvPr id="9" name="object 9"/>
          <p:cNvSpPr/>
          <p:nvPr/>
        </p:nvSpPr>
        <p:spPr>
          <a:xfrm>
            <a:off x="335279" y="2508504"/>
            <a:ext cx="1984438" cy="510540"/>
          </a:xfrm>
          <a:prstGeom prst="rect">
            <a:avLst/>
          </a:prstGeom>
          <a:blipFill>
            <a:blip r:embed="rId3" cstate="print"/>
            <a:stretch>
              <a:fillRect/>
            </a:stretch>
          </a:blipFill>
        </p:spPr>
        <p:txBody>
          <a:bodyPr wrap="square" lIns="0" tIns="0" rIns="0" bIns="0" rtlCol="0"/>
          <a:lstStyle/>
          <a:p>
            <a:endParaRPr/>
          </a:p>
        </p:txBody>
      </p:sp>
      <p:graphicFrame>
        <p:nvGraphicFramePr>
          <p:cNvPr id="10" name="object 10"/>
          <p:cNvGraphicFramePr>
            <a:graphicFrameLocks noGrp="1"/>
          </p:cNvGraphicFramePr>
          <p:nvPr/>
        </p:nvGraphicFramePr>
        <p:xfrm>
          <a:off x="6445091" y="2644997"/>
          <a:ext cx="3006088" cy="2120643"/>
        </p:xfrm>
        <a:graphic>
          <a:graphicData uri="http://schemas.openxmlformats.org/drawingml/2006/table">
            <a:tbl>
              <a:tblPr firstRow="1" bandRow="1">
                <a:tableStyleId>{2D5ABB26-0587-4C30-8999-92F81FD0307C}</a:tableStyleId>
              </a:tblPr>
              <a:tblGrid>
                <a:gridCol w="976884">
                  <a:extLst>
                    <a:ext uri="{9D8B030D-6E8A-4147-A177-3AD203B41FA5}">
                      <a16:colId xmlns:a16="http://schemas.microsoft.com/office/drawing/2014/main" val="20000"/>
                    </a:ext>
                  </a:extLst>
                </a:gridCol>
                <a:gridCol w="584453">
                  <a:extLst>
                    <a:ext uri="{9D8B030D-6E8A-4147-A177-3AD203B41FA5}">
                      <a16:colId xmlns:a16="http://schemas.microsoft.com/office/drawing/2014/main" val="20001"/>
                    </a:ext>
                  </a:extLst>
                </a:gridCol>
                <a:gridCol w="693420">
                  <a:extLst>
                    <a:ext uri="{9D8B030D-6E8A-4147-A177-3AD203B41FA5}">
                      <a16:colId xmlns:a16="http://schemas.microsoft.com/office/drawing/2014/main" val="20002"/>
                    </a:ext>
                  </a:extLst>
                </a:gridCol>
                <a:gridCol w="751331">
                  <a:extLst>
                    <a:ext uri="{9D8B030D-6E8A-4147-A177-3AD203B41FA5}">
                      <a16:colId xmlns:a16="http://schemas.microsoft.com/office/drawing/2014/main" val="20003"/>
                    </a:ext>
                  </a:extLst>
                </a:gridCol>
              </a:tblGrid>
              <a:tr h="306324">
                <a:tc>
                  <a:txBody>
                    <a:bodyPr/>
                    <a:lstStyle/>
                    <a:p>
                      <a:endParaRPr sz="90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31432">
                      <a:solidFill>
                        <a:srgbClr val="FFFFFF"/>
                      </a:solidFill>
                      <a:prstDash val="solid"/>
                    </a:lnB>
                    <a:solidFill>
                      <a:srgbClr val="40BAD2"/>
                    </a:solidFill>
                  </a:tcPr>
                </a:tc>
                <a:tc>
                  <a:txBody>
                    <a:bodyPr/>
                    <a:lstStyle/>
                    <a:p>
                      <a:pPr marR="12065" algn="ctr">
                        <a:lnSpc>
                          <a:spcPct val="100000"/>
                        </a:lnSpc>
                        <a:spcBef>
                          <a:spcPts val="195"/>
                        </a:spcBef>
                      </a:pPr>
                      <a:r>
                        <a:rPr sz="1300" b="1" spc="-95" dirty="0">
                          <a:solidFill>
                            <a:srgbClr val="FFFFFF"/>
                          </a:solidFill>
                          <a:latin typeface="Arial"/>
                          <a:cs typeface="Arial"/>
                        </a:rPr>
                        <a:t>ROLE</a:t>
                      </a:r>
                      <a:endParaRPr sz="1300">
                        <a:latin typeface="Arial"/>
                        <a:cs typeface="Arial"/>
                      </a:endParaRPr>
                    </a:p>
                  </a:txBody>
                  <a:tcPr marL="0" marR="0" marT="24765" marB="0">
                    <a:lnL w="10477">
                      <a:solidFill>
                        <a:srgbClr val="FFFFFF"/>
                      </a:solidFill>
                      <a:prstDash val="solid"/>
                    </a:lnL>
                    <a:lnR w="10477">
                      <a:solidFill>
                        <a:srgbClr val="FFFFFF"/>
                      </a:solidFill>
                      <a:prstDash val="solid"/>
                    </a:lnR>
                    <a:lnT w="10477">
                      <a:solidFill>
                        <a:srgbClr val="FFFFFF"/>
                      </a:solidFill>
                      <a:prstDash val="solid"/>
                    </a:lnT>
                    <a:lnB w="31432">
                      <a:solidFill>
                        <a:srgbClr val="FFFFFF"/>
                      </a:solidFill>
                      <a:prstDash val="solid"/>
                    </a:lnB>
                    <a:solidFill>
                      <a:srgbClr val="40BAD2"/>
                    </a:solidFill>
                  </a:tcPr>
                </a:tc>
                <a:tc>
                  <a:txBody>
                    <a:bodyPr/>
                    <a:lstStyle/>
                    <a:p>
                      <a:endParaRPr sz="130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31432">
                      <a:solidFill>
                        <a:srgbClr val="FFFFFF"/>
                      </a:solidFill>
                      <a:prstDash val="solid"/>
                    </a:lnB>
                    <a:solidFill>
                      <a:srgbClr val="40BAD2"/>
                    </a:solidFill>
                  </a:tcPr>
                </a:tc>
                <a:tc>
                  <a:txBody>
                    <a:bodyPr/>
                    <a:lstStyle/>
                    <a:p>
                      <a:endParaRPr sz="130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31432">
                      <a:solidFill>
                        <a:srgbClr val="FFFFFF"/>
                      </a:solidFill>
                      <a:prstDash val="solid"/>
                    </a:lnB>
                    <a:solidFill>
                      <a:srgbClr val="40BAD2"/>
                    </a:solidFill>
                  </a:tcPr>
                </a:tc>
                <a:extLst>
                  <a:ext uri="{0D108BD9-81ED-4DB2-BD59-A6C34878D82A}">
                    <a16:rowId xmlns:a16="http://schemas.microsoft.com/office/drawing/2014/main" val="10000"/>
                  </a:ext>
                </a:extLst>
              </a:tr>
              <a:tr h="305562">
                <a:tc>
                  <a:txBody>
                    <a:bodyPr/>
                    <a:lstStyle/>
                    <a:p>
                      <a:pPr marL="69850">
                        <a:lnSpc>
                          <a:spcPct val="100000"/>
                        </a:lnSpc>
                        <a:spcBef>
                          <a:spcPts val="105"/>
                        </a:spcBef>
                      </a:pPr>
                      <a:r>
                        <a:rPr sz="1300" b="1" spc="-90" dirty="0">
                          <a:latin typeface="Arial"/>
                          <a:cs typeface="Arial"/>
                        </a:rPr>
                        <a:t>FOCUS</a:t>
                      </a:r>
                      <a:endParaRPr sz="1300">
                        <a:latin typeface="Arial"/>
                        <a:cs typeface="Arial"/>
                      </a:endParaRPr>
                    </a:p>
                  </a:txBody>
                  <a:tcPr marL="0" marR="0" marT="13335" marB="0">
                    <a:lnL w="10477">
                      <a:solidFill>
                        <a:srgbClr val="FFFFFF"/>
                      </a:solidFill>
                      <a:prstDash val="solid"/>
                    </a:lnL>
                    <a:lnR w="10477">
                      <a:solidFill>
                        <a:srgbClr val="FFFFFF"/>
                      </a:solidFill>
                      <a:prstDash val="solid"/>
                    </a:lnR>
                    <a:lnT w="31432">
                      <a:solidFill>
                        <a:srgbClr val="FFFFFF"/>
                      </a:solidFill>
                      <a:prstDash val="solid"/>
                    </a:lnT>
                    <a:lnB w="10477">
                      <a:solidFill>
                        <a:srgbClr val="FFFFFF"/>
                      </a:solidFill>
                      <a:prstDash val="solid"/>
                    </a:lnB>
                    <a:solidFill>
                      <a:srgbClr val="CEE7EE"/>
                    </a:solidFill>
                  </a:tcPr>
                </a:tc>
                <a:tc>
                  <a:txBody>
                    <a:bodyPr/>
                    <a:lstStyle/>
                    <a:p>
                      <a:pPr marR="12065" algn="ctr">
                        <a:lnSpc>
                          <a:spcPct val="100000"/>
                        </a:lnSpc>
                        <a:spcBef>
                          <a:spcPts val="95"/>
                        </a:spcBef>
                      </a:pPr>
                      <a:r>
                        <a:rPr sz="950" spc="-60" dirty="0">
                          <a:latin typeface="Arial"/>
                          <a:cs typeface="Arial"/>
                        </a:rPr>
                        <a:t>Teacher</a:t>
                      </a:r>
                      <a:endParaRPr sz="950">
                        <a:latin typeface="Arial"/>
                        <a:cs typeface="Arial"/>
                      </a:endParaRPr>
                    </a:p>
                  </a:txBody>
                  <a:tcPr marL="0" marR="0" marT="12065" marB="0">
                    <a:lnL w="10477">
                      <a:solidFill>
                        <a:srgbClr val="FFFFFF"/>
                      </a:solidFill>
                      <a:prstDash val="solid"/>
                    </a:lnL>
                    <a:lnR w="10477">
                      <a:solidFill>
                        <a:srgbClr val="FFFFFF"/>
                      </a:solidFill>
                      <a:prstDash val="solid"/>
                    </a:lnR>
                    <a:lnT w="31432">
                      <a:solidFill>
                        <a:srgbClr val="FFFFFF"/>
                      </a:solidFill>
                      <a:prstDash val="solid"/>
                    </a:lnT>
                    <a:lnB w="10477">
                      <a:solidFill>
                        <a:srgbClr val="FFFFFF"/>
                      </a:solidFill>
                      <a:prstDash val="solid"/>
                    </a:lnB>
                    <a:solidFill>
                      <a:srgbClr val="CEE7EE"/>
                    </a:solidFill>
                  </a:tcPr>
                </a:tc>
                <a:tc>
                  <a:txBody>
                    <a:bodyPr/>
                    <a:lstStyle/>
                    <a:p>
                      <a:pPr marL="69850">
                        <a:lnSpc>
                          <a:spcPct val="100000"/>
                        </a:lnSpc>
                        <a:spcBef>
                          <a:spcPts val="95"/>
                        </a:spcBef>
                      </a:pPr>
                      <a:r>
                        <a:rPr sz="950" spc="-55" dirty="0">
                          <a:latin typeface="Arial"/>
                          <a:cs typeface="Arial"/>
                        </a:rPr>
                        <a:t>Counselor</a:t>
                      </a:r>
                      <a:endParaRPr sz="950">
                        <a:latin typeface="Arial"/>
                        <a:cs typeface="Arial"/>
                      </a:endParaRPr>
                    </a:p>
                  </a:txBody>
                  <a:tcPr marL="0" marR="0" marT="12065" marB="0">
                    <a:lnL w="10477">
                      <a:solidFill>
                        <a:srgbClr val="FFFFFF"/>
                      </a:solidFill>
                      <a:prstDash val="solid"/>
                    </a:lnL>
                    <a:lnR w="10477">
                      <a:solidFill>
                        <a:srgbClr val="FFFFFF"/>
                      </a:solidFill>
                      <a:prstDash val="solid"/>
                    </a:lnR>
                    <a:lnT w="31432">
                      <a:solidFill>
                        <a:srgbClr val="FFFFFF"/>
                      </a:solidFill>
                      <a:prstDash val="solid"/>
                    </a:lnT>
                    <a:lnB w="10477">
                      <a:solidFill>
                        <a:srgbClr val="FFFFFF"/>
                      </a:solidFill>
                      <a:prstDash val="solid"/>
                    </a:lnB>
                    <a:solidFill>
                      <a:srgbClr val="CEE7EE"/>
                    </a:solidFill>
                  </a:tcPr>
                </a:tc>
                <a:tc>
                  <a:txBody>
                    <a:bodyPr/>
                    <a:lstStyle/>
                    <a:p>
                      <a:pPr marL="69850">
                        <a:lnSpc>
                          <a:spcPct val="100000"/>
                        </a:lnSpc>
                        <a:spcBef>
                          <a:spcPts val="95"/>
                        </a:spcBef>
                      </a:pPr>
                      <a:r>
                        <a:rPr sz="950" spc="-35" dirty="0">
                          <a:latin typeface="Arial"/>
                          <a:cs typeface="Arial"/>
                        </a:rPr>
                        <a:t>Consultant</a:t>
                      </a:r>
                      <a:endParaRPr sz="950">
                        <a:latin typeface="Arial"/>
                        <a:cs typeface="Arial"/>
                      </a:endParaRPr>
                    </a:p>
                  </a:txBody>
                  <a:tcPr marL="0" marR="0" marT="12065" marB="0">
                    <a:lnL w="10477">
                      <a:solidFill>
                        <a:srgbClr val="FFFFFF"/>
                      </a:solidFill>
                      <a:prstDash val="solid"/>
                    </a:lnL>
                    <a:lnR w="10477">
                      <a:solidFill>
                        <a:srgbClr val="FFFFFF"/>
                      </a:solidFill>
                      <a:prstDash val="solid"/>
                    </a:lnR>
                    <a:lnT w="31432">
                      <a:solidFill>
                        <a:srgbClr val="FFFFFF"/>
                      </a:solidFill>
                      <a:prstDash val="solid"/>
                    </a:lnT>
                    <a:lnB w="10477">
                      <a:solidFill>
                        <a:srgbClr val="FFFFFF"/>
                      </a:solidFill>
                      <a:prstDash val="solid"/>
                    </a:lnB>
                    <a:solidFill>
                      <a:srgbClr val="CEE7EE"/>
                    </a:solidFill>
                  </a:tcPr>
                </a:tc>
                <a:extLst>
                  <a:ext uri="{0D108BD9-81ED-4DB2-BD59-A6C34878D82A}">
                    <a16:rowId xmlns:a16="http://schemas.microsoft.com/office/drawing/2014/main" val="10001"/>
                  </a:ext>
                </a:extLst>
              </a:tr>
              <a:tr h="377189">
                <a:tc>
                  <a:txBody>
                    <a:bodyPr/>
                    <a:lstStyle/>
                    <a:p>
                      <a:pPr marL="69850" marR="297815">
                        <a:lnSpc>
                          <a:spcPts val="1190"/>
                        </a:lnSpc>
                        <a:spcBef>
                          <a:spcPts val="229"/>
                        </a:spcBef>
                      </a:pPr>
                      <a:r>
                        <a:rPr sz="950" spc="-45" dirty="0">
                          <a:latin typeface="Arial"/>
                          <a:cs typeface="Arial"/>
                        </a:rPr>
                        <a:t>Conceptual  </a:t>
                      </a:r>
                      <a:r>
                        <a:rPr sz="950" spc="-40" dirty="0">
                          <a:latin typeface="Arial"/>
                          <a:cs typeface="Arial"/>
                        </a:rPr>
                        <a:t>Skills</a:t>
                      </a:r>
                      <a:endParaRPr sz="950">
                        <a:latin typeface="Arial"/>
                        <a:cs typeface="Arial"/>
                      </a:endParaRPr>
                    </a:p>
                  </a:txBody>
                  <a:tcPr marL="0" marR="0" marT="29209"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E8F3F7"/>
                    </a:solidFill>
                  </a:tcPr>
                </a:tc>
                <a:tc>
                  <a:txBody>
                    <a:bodyPr/>
                    <a:lstStyle/>
                    <a:p>
                      <a:endParaRPr sz="95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E8F3F7"/>
                    </a:solidFill>
                  </a:tcPr>
                </a:tc>
                <a:tc>
                  <a:txBody>
                    <a:bodyPr/>
                    <a:lstStyle/>
                    <a:p>
                      <a:endParaRPr sz="95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E8F3F7"/>
                    </a:solidFill>
                  </a:tcPr>
                </a:tc>
                <a:tc>
                  <a:txBody>
                    <a:bodyPr/>
                    <a:lstStyle/>
                    <a:p>
                      <a:endParaRPr sz="95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E8F3F7"/>
                    </a:solidFill>
                  </a:tcPr>
                </a:tc>
                <a:extLst>
                  <a:ext uri="{0D108BD9-81ED-4DB2-BD59-A6C34878D82A}">
                    <a16:rowId xmlns:a16="http://schemas.microsoft.com/office/drawing/2014/main" val="10002"/>
                  </a:ext>
                </a:extLst>
              </a:tr>
              <a:tr h="377189">
                <a:tc>
                  <a:txBody>
                    <a:bodyPr/>
                    <a:lstStyle/>
                    <a:p>
                      <a:pPr marL="69850" marR="250825">
                        <a:lnSpc>
                          <a:spcPct val="104200"/>
                        </a:lnSpc>
                        <a:spcBef>
                          <a:spcPts val="185"/>
                        </a:spcBef>
                      </a:pPr>
                      <a:r>
                        <a:rPr sz="950" spc="-5" dirty="0">
                          <a:latin typeface="Arial"/>
                          <a:cs typeface="Arial"/>
                        </a:rPr>
                        <a:t>Intervention  </a:t>
                      </a:r>
                      <a:r>
                        <a:rPr sz="950" spc="-25" dirty="0">
                          <a:latin typeface="Arial"/>
                          <a:cs typeface="Arial"/>
                        </a:rPr>
                        <a:t>Skills</a:t>
                      </a:r>
                      <a:endParaRPr sz="950">
                        <a:latin typeface="Arial"/>
                        <a:cs typeface="Arial"/>
                      </a:endParaRPr>
                    </a:p>
                  </a:txBody>
                  <a:tcPr marL="0" marR="0" marT="23495"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CEE7EE"/>
                    </a:solidFill>
                  </a:tcPr>
                </a:tc>
                <a:tc>
                  <a:txBody>
                    <a:bodyPr/>
                    <a:lstStyle/>
                    <a:p>
                      <a:endParaRPr sz="95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CEE7EE"/>
                    </a:solidFill>
                  </a:tcPr>
                </a:tc>
                <a:tc>
                  <a:txBody>
                    <a:bodyPr/>
                    <a:lstStyle/>
                    <a:p>
                      <a:endParaRPr sz="95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CEE7EE"/>
                    </a:solidFill>
                  </a:tcPr>
                </a:tc>
                <a:tc>
                  <a:txBody>
                    <a:bodyPr/>
                    <a:lstStyle/>
                    <a:p>
                      <a:endParaRPr sz="95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CEE7EE"/>
                    </a:solidFill>
                  </a:tcPr>
                </a:tc>
                <a:extLst>
                  <a:ext uri="{0D108BD9-81ED-4DB2-BD59-A6C34878D82A}">
                    <a16:rowId xmlns:a16="http://schemas.microsoft.com/office/drawing/2014/main" val="10003"/>
                  </a:ext>
                </a:extLst>
              </a:tr>
              <a:tr h="377189">
                <a:tc>
                  <a:txBody>
                    <a:bodyPr/>
                    <a:lstStyle/>
                    <a:p>
                      <a:pPr marL="69850" marR="89535">
                        <a:lnSpc>
                          <a:spcPct val="100000"/>
                        </a:lnSpc>
                        <a:spcBef>
                          <a:spcPts val="229"/>
                        </a:spcBef>
                      </a:pPr>
                      <a:r>
                        <a:rPr sz="950" spc="-45" dirty="0">
                          <a:latin typeface="Arial"/>
                          <a:cs typeface="Arial"/>
                        </a:rPr>
                        <a:t>P</a:t>
                      </a:r>
                      <a:r>
                        <a:rPr sz="950" dirty="0">
                          <a:latin typeface="Arial"/>
                          <a:cs typeface="Arial"/>
                        </a:rPr>
                        <a:t>ersonalization  </a:t>
                      </a:r>
                      <a:r>
                        <a:rPr sz="950" spc="-40" dirty="0">
                          <a:latin typeface="Arial"/>
                          <a:cs typeface="Arial"/>
                        </a:rPr>
                        <a:t>Skills</a:t>
                      </a:r>
                      <a:endParaRPr sz="950">
                        <a:latin typeface="Arial"/>
                        <a:cs typeface="Arial"/>
                      </a:endParaRPr>
                    </a:p>
                  </a:txBody>
                  <a:tcPr marL="0" marR="0" marT="29209"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E8F3F7"/>
                    </a:solidFill>
                  </a:tcPr>
                </a:tc>
                <a:tc>
                  <a:txBody>
                    <a:bodyPr/>
                    <a:lstStyle/>
                    <a:p>
                      <a:endParaRPr sz="95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E8F3F7"/>
                    </a:solidFill>
                  </a:tcPr>
                </a:tc>
                <a:tc>
                  <a:txBody>
                    <a:bodyPr/>
                    <a:lstStyle/>
                    <a:p>
                      <a:endParaRPr sz="95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E8F3F7"/>
                    </a:solidFill>
                  </a:tcPr>
                </a:tc>
                <a:tc>
                  <a:txBody>
                    <a:bodyPr/>
                    <a:lstStyle/>
                    <a:p>
                      <a:endParaRPr sz="95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E8F3F7"/>
                    </a:solidFill>
                  </a:tcPr>
                </a:tc>
                <a:extLst>
                  <a:ext uri="{0D108BD9-81ED-4DB2-BD59-A6C34878D82A}">
                    <a16:rowId xmlns:a16="http://schemas.microsoft.com/office/drawing/2014/main" val="10004"/>
                  </a:ext>
                </a:extLst>
              </a:tr>
              <a:tr h="377190">
                <a:tc>
                  <a:txBody>
                    <a:bodyPr/>
                    <a:lstStyle/>
                    <a:p>
                      <a:pPr marL="69850" marR="67310">
                        <a:lnSpc>
                          <a:spcPct val="100000"/>
                        </a:lnSpc>
                        <a:spcBef>
                          <a:spcPts val="229"/>
                        </a:spcBef>
                      </a:pPr>
                      <a:r>
                        <a:rPr sz="950" spc="-25" dirty="0">
                          <a:latin typeface="Arial"/>
                          <a:cs typeface="Arial"/>
                        </a:rPr>
                        <a:t>Professionalism  </a:t>
                      </a:r>
                      <a:r>
                        <a:rPr sz="950" spc="-5" dirty="0">
                          <a:latin typeface="Arial"/>
                          <a:cs typeface="Arial"/>
                        </a:rPr>
                        <a:t>&amp;</a:t>
                      </a:r>
                      <a:r>
                        <a:rPr sz="950" spc="-160" dirty="0">
                          <a:latin typeface="Arial"/>
                          <a:cs typeface="Arial"/>
                        </a:rPr>
                        <a:t> </a:t>
                      </a:r>
                      <a:r>
                        <a:rPr sz="950" spc="-45" dirty="0">
                          <a:latin typeface="Arial"/>
                          <a:cs typeface="Arial"/>
                        </a:rPr>
                        <a:t>Ethics</a:t>
                      </a:r>
                      <a:endParaRPr sz="950">
                        <a:latin typeface="Arial"/>
                        <a:cs typeface="Arial"/>
                      </a:endParaRPr>
                    </a:p>
                  </a:txBody>
                  <a:tcPr marL="0" marR="0" marT="29209"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CEE7EE"/>
                    </a:solidFill>
                  </a:tcPr>
                </a:tc>
                <a:tc>
                  <a:txBody>
                    <a:bodyPr/>
                    <a:lstStyle/>
                    <a:p>
                      <a:endParaRPr sz="95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CEE7EE"/>
                    </a:solidFill>
                  </a:tcPr>
                </a:tc>
                <a:tc>
                  <a:txBody>
                    <a:bodyPr/>
                    <a:lstStyle/>
                    <a:p>
                      <a:endParaRPr sz="95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CEE7EE"/>
                    </a:solidFill>
                  </a:tcPr>
                </a:tc>
                <a:tc>
                  <a:txBody>
                    <a:bodyPr/>
                    <a:lstStyle/>
                    <a:p>
                      <a:endParaRPr sz="950">
                        <a:latin typeface="Arial"/>
                        <a:cs typeface="Arial"/>
                      </a:endParaRPr>
                    </a:p>
                  </a:txBody>
                  <a:tcPr marL="0" marR="0" marT="0" marB="0">
                    <a:lnL w="10477">
                      <a:solidFill>
                        <a:srgbClr val="FFFFFF"/>
                      </a:solidFill>
                      <a:prstDash val="solid"/>
                    </a:lnL>
                    <a:lnR w="10477">
                      <a:solidFill>
                        <a:srgbClr val="FFFFFF"/>
                      </a:solidFill>
                      <a:prstDash val="solid"/>
                    </a:lnR>
                    <a:lnT w="10477">
                      <a:solidFill>
                        <a:srgbClr val="FFFFFF"/>
                      </a:solidFill>
                      <a:prstDash val="solid"/>
                    </a:lnT>
                    <a:lnB w="10477">
                      <a:solidFill>
                        <a:srgbClr val="FFFFFF"/>
                      </a:solidFill>
                      <a:prstDash val="solid"/>
                    </a:lnB>
                    <a:solidFill>
                      <a:srgbClr val="CEE7EE"/>
                    </a:solidFill>
                  </a:tcPr>
                </a:tc>
                <a:extLst>
                  <a:ext uri="{0D108BD9-81ED-4DB2-BD59-A6C34878D82A}">
                    <a16:rowId xmlns:a16="http://schemas.microsoft.com/office/drawing/2014/main" val="10005"/>
                  </a:ext>
                </a:extLst>
              </a:tr>
            </a:tbl>
          </a:graphicData>
        </a:graphic>
      </p:graphicFrame>
      <p:sp>
        <p:nvSpPr>
          <p:cNvPr id="11" name="object 11"/>
          <p:cNvSpPr txBox="1"/>
          <p:nvPr/>
        </p:nvSpPr>
        <p:spPr>
          <a:xfrm>
            <a:off x="3234823" y="7303973"/>
            <a:ext cx="3589020" cy="135890"/>
          </a:xfrm>
          <a:prstGeom prst="rect">
            <a:avLst/>
          </a:prstGeom>
        </p:spPr>
        <p:txBody>
          <a:bodyPr vert="horz" wrap="square" lIns="0" tIns="0" rIns="0" bIns="0" rtlCol="0">
            <a:spAutoFit/>
          </a:bodyPr>
          <a:lstStyle/>
          <a:p>
            <a:pPr marL="12700">
              <a:lnSpc>
                <a:spcPct val="100000"/>
              </a:lnSpc>
            </a:pPr>
            <a:r>
              <a:rPr sz="800" spc="-5" dirty="0">
                <a:latin typeface="Arial"/>
                <a:cs typeface="Arial"/>
              </a:rPr>
              <a:t>UNT Dallas </a:t>
            </a:r>
            <a:r>
              <a:rPr sz="800" dirty="0">
                <a:latin typeface="Arial"/>
                <a:cs typeface="Arial"/>
              </a:rPr>
              <a:t>School </a:t>
            </a:r>
            <a:r>
              <a:rPr sz="800" spc="-5" dirty="0">
                <a:latin typeface="Arial"/>
                <a:cs typeface="Arial"/>
              </a:rPr>
              <a:t>Counselor </a:t>
            </a:r>
            <a:r>
              <a:rPr sz="800" dirty="0">
                <a:latin typeface="Arial"/>
                <a:cs typeface="Arial"/>
              </a:rPr>
              <a:t>Site Supervisor/Adjunct/Obervator</a:t>
            </a:r>
            <a:r>
              <a:rPr sz="800" spc="-80" dirty="0">
                <a:latin typeface="Arial"/>
                <a:cs typeface="Arial"/>
              </a:rPr>
              <a:t> </a:t>
            </a:r>
            <a:r>
              <a:rPr sz="800" dirty="0">
                <a:latin typeface="Arial"/>
                <a:cs typeface="Arial"/>
              </a:rPr>
              <a:t>Training4/625</a:t>
            </a:r>
            <a:endParaRPr sz="800">
              <a:latin typeface="Arial"/>
              <a:cs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9748266" y="1684020"/>
            <a:ext cx="310133" cy="4398264"/>
          </a:xfrm>
          <a:prstGeom prst="rect">
            <a:avLst/>
          </a:prstGeom>
          <a:blipFill>
            <a:blip r:embed="rId2" cstate="print"/>
            <a:stretch>
              <a:fillRect/>
            </a:stretch>
          </a:blipFill>
        </p:spPr>
        <p:txBody>
          <a:bodyPr wrap="square" lIns="0" tIns="0" rIns="0" bIns="0" rtlCol="0"/>
          <a:lstStyle/>
          <a:p>
            <a:endParaRPr/>
          </a:p>
        </p:txBody>
      </p:sp>
      <p:graphicFrame>
        <p:nvGraphicFramePr>
          <p:cNvPr id="3" name="object 3"/>
          <p:cNvGraphicFramePr>
            <a:graphicFrameLocks noGrp="1"/>
          </p:cNvGraphicFramePr>
          <p:nvPr/>
        </p:nvGraphicFramePr>
        <p:xfrm>
          <a:off x="380" y="1057655"/>
          <a:ext cx="10058019" cy="5844540"/>
        </p:xfrm>
        <a:graphic>
          <a:graphicData uri="http://schemas.openxmlformats.org/drawingml/2006/table">
            <a:tbl>
              <a:tblPr firstRow="1" bandRow="1">
                <a:tableStyleId>{2D5ABB26-0587-4C30-8999-92F81FD0307C}</a:tableStyleId>
              </a:tblPr>
              <a:tblGrid>
                <a:gridCol w="7541895">
                  <a:extLst>
                    <a:ext uri="{9D8B030D-6E8A-4147-A177-3AD203B41FA5}">
                      <a16:colId xmlns:a16="http://schemas.microsoft.com/office/drawing/2014/main" val="20000"/>
                    </a:ext>
                  </a:extLst>
                </a:gridCol>
                <a:gridCol w="2516124">
                  <a:extLst>
                    <a:ext uri="{9D8B030D-6E8A-4147-A177-3AD203B41FA5}">
                      <a16:colId xmlns:a16="http://schemas.microsoft.com/office/drawing/2014/main" val="20001"/>
                    </a:ext>
                  </a:extLst>
                </a:gridCol>
              </a:tblGrid>
              <a:tr h="628650">
                <a:tc gridSpan="2">
                  <a:txBody>
                    <a:bodyPr/>
                    <a:lstStyle/>
                    <a:p>
                      <a:endParaRPr sz="800">
                        <a:latin typeface="Arial"/>
                        <a:cs typeface="Arial"/>
                      </a:endParaRPr>
                    </a:p>
                  </a:txBody>
                  <a:tcPr marL="0" marR="0" marT="0" marB="0">
                    <a:solidFill>
                      <a:srgbClr val="00B050"/>
                    </a:solidFill>
                  </a:tcPr>
                </a:tc>
                <a:tc hMerge="1">
                  <a:txBody>
                    <a:bodyPr/>
                    <a:lstStyle/>
                    <a:p>
                      <a:endParaRPr/>
                    </a:p>
                  </a:txBody>
                  <a:tcPr marL="0" marR="0" marT="0" marB="0"/>
                </a:tc>
                <a:extLst>
                  <a:ext uri="{0D108BD9-81ED-4DB2-BD59-A6C34878D82A}">
                    <a16:rowId xmlns:a16="http://schemas.microsoft.com/office/drawing/2014/main" val="10000"/>
                  </a:ext>
                </a:extLst>
              </a:tr>
              <a:tr h="4400550">
                <a:tc>
                  <a:txBody>
                    <a:bodyPr/>
                    <a:lstStyle/>
                    <a:p>
                      <a:pPr>
                        <a:lnSpc>
                          <a:spcPct val="100000"/>
                        </a:lnSpc>
                      </a:pPr>
                      <a:endParaRPr sz="3900">
                        <a:latin typeface="Times New Roman"/>
                        <a:cs typeface="Times New Roman"/>
                      </a:endParaRPr>
                    </a:p>
                    <a:p>
                      <a:pPr>
                        <a:lnSpc>
                          <a:spcPct val="100000"/>
                        </a:lnSpc>
                      </a:pPr>
                      <a:endParaRPr sz="3900">
                        <a:latin typeface="Times New Roman"/>
                        <a:cs typeface="Times New Roman"/>
                      </a:endParaRPr>
                    </a:p>
                    <a:p>
                      <a:pPr>
                        <a:lnSpc>
                          <a:spcPct val="100000"/>
                        </a:lnSpc>
                        <a:spcBef>
                          <a:spcPts val="45"/>
                        </a:spcBef>
                      </a:pPr>
                      <a:endParaRPr sz="4900">
                        <a:latin typeface="Times New Roman"/>
                        <a:cs typeface="Times New Roman"/>
                      </a:endParaRPr>
                    </a:p>
                    <a:p>
                      <a:pPr marL="956944" marR="810895">
                        <a:lnSpc>
                          <a:spcPct val="90200"/>
                        </a:lnSpc>
                      </a:pPr>
                      <a:r>
                        <a:rPr sz="3950" spc="-220" dirty="0">
                          <a:solidFill>
                            <a:srgbClr val="FFFFFF"/>
                          </a:solidFill>
                          <a:latin typeface="Arial"/>
                          <a:cs typeface="Arial"/>
                        </a:rPr>
                        <a:t>Thank</a:t>
                      </a:r>
                      <a:r>
                        <a:rPr sz="3950" spc="-470" dirty="0">
                          <a:solidFill>
                            <a:srgbClr val="FFFFFF"/>
                          </a:solidFill>
                          <a:latin typeface="Arial"/>
                          <a:cs typeface="Arial"/>
                        </a:rPr>
                        <a:t> </a:t>
                      </a:r>
                      <a:r>
                        <a:rPr sz="3950" spc="-165" dirty="0">
                          <a:solidFill>
                            <a:srgbClr val="FFFFFF"/>
                          </a:solidFill>
                          <a:latin typeface="Arial"/>
                          <a:cs typeface="Arial"/>
                        </a:rPr>
                        <a:t>you</a:t>
                      </a:r>
                      <a:r>
                        <a:rPr sz="3950" spc="-470" dirty="0">
                          <a:solidFill>
                            <a:srgbClr val="FFFFFF"/>
                          </a:solidFill>
                          <a:latin typeface="Arial"/>
                          <a:cs typeface="Arial"/>
                        </a:rPr>
                        <a:t> </a:t>
                      </a:r>
                      <a:r>
                        <a:rPr sz="3950" spc="-30" dirty="0">
                          <a:solidFill>
                            <a:srgbClr val="FFFFFF"/>
                          </a:solidFill>
                          <a:latin typeface="Arial"/>
                          <a:cs typeface="Arial"/>
                        </a:rPr>
                        <a:t>for</a:t>
                      </a:r>
                      <a:r>
                        <a:rPr sz="3950" spc="-480" dirty="0">
                          <a:solidFill>
                            <a:srgbClr val="FFFFFF"/>
                          </a:solidFill>
                          <a:latin typeface="Arial"/>
                          <a:cs typeface="Arial"/>
                        </a:rPr>
                        <a:t> </a:t>
                      </a:r>
                      <a:r>
                        <a:rPr sz="3950" spc="-110" dirty="0">
                          <a:solidFill>
                            <a:srgbClr val="FFFFFF"/>
                          </a:solidFill>
                          <a:latin typeface="Arial"/>
                          <a:cs typeface="Arial"/>
                        </a:rPr>
                        <a:t>mentoring</a:t>
                      </a:r>
                      <a:r>
                        <a:rPr sz="3950" spc="-470" dirty="0">
                          <a:solidFill>
                            <a:srgbClr val="FFFFFF"/>
                          </a:solidFill>
                          <a:latin typeface="Arial"/>
                          <a:cs typeface="Arial"/>
                        </a:rPr>
                        <a:t> </a:t>
                      </a:r>
                      <a:r>
                        <a:rPr sz="3950" spc="-235" dirty="0">
                          <a:solidFill>
                            <a:srgbClr val="FFFFFF"/>
                          </a:solidFill>
                          <a:latin typeface="Arial"/>
                          <a:cs typeface="Arial"/>
                        </a:rPr>
                        <a:t>and  </a:t>
                      </a:r>
                      <a:r>
                        <a:rPr sz="3950" spc="-110" dirty="0">
                          <a:solidFill>
                            <a:srgbClr val="FFFFFF"/>
                          </a:solidFill>
                          <a:latin typeface="Arial"/>
                          <a:cs typeface="Arial"/>
                        </a:rPr>
                        <a:t>nurturing </a:t>
                      </a:r>
                      <a:r>
                        <a:rPr sz="3950" spc="-135" dirty="0">
                          <a:solidFill>
                            <a:srgbClr val="FFFFFF"/>
                          </a:solidFill>
                          <a:latin typeface="Arial"/>
                          <a:cs typeface="Arial"/>
                        </a:rPr>
                        <a:t>our </a:t>
                      </a:r>
                      <a:r>
                        <a:rPr sz="3950" spc="-100" dirty="0">
                          <a:solidFill>
                            <a:srgbClr val="FFFFFF"/>
                          </a:solidFill>
                          <a:latin typeface="Arial"/>
                          <a:cs typeface="Arial"/>
                        </a:rPr>
                        <a:t>future  </a:t>
                      </a:r>
                      <a:r>
                        <a:rPr sz="3950" spc="-225" dirty="0">
                          <a:solidFill>
                            <a:srgbClr val="FFFFFF"/>
                          </a:solidFill>
                          <a:latin typeface="Arial"/>
                          <a:cs typeface="Arial"/>
                        </a:rPr>
                        <a:t>counselor(s)!!!</a:t>
                      </a:r>
                      <a:endParaRPr sz="3950">
                        <a:latin typeface="Arial"/>
                        <a:cs typeface="Arial"/>
                      </a:endParaRPr>
                    </a:p>
                  </a:txBody>
                  <a:tcPr marL="0" marR="0" marT="0" marB="0">
                    <a:solidFill>
                      <a:srgbClr val="40BAD2"/>
                    </a:solidFill>
                  </a:tcPr>
                </a:tc>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spcBef>
                          <a:spcPts val="35"/>
                        </a:spcBef>
                      </a:pPr>
                      <a:endParaRPr sz="1100">
                        <a:latin typeface="Times New Roman"/>
                        <a:cs typeface="Times New Roman"/>
                      </a:endParaRPr>
                    </a:p>
                  </a:txBody>
                  <a:tcPr marL="0" marR="0" marT="0" marB="0">
                    <a:solidFill>
                      <a:srgbClr val="00B050"/>
                    </a:solidFill>
                  </a:tcPr>
                </a:tc>
                <a:extLst>
                  <a:ext uri="{0D108BD9-81ED-4DB2-BD59-A6C34878D82A}">
                    <a16:rowId xmlns:a16="http://schemas.microsoft.com/office/drawing/2014/main" val="10001"/>
                  </a:ext>
                </a:extLst>
              </a:tr>
              <a:tr h="628650">
                <a:tc gridSpan="2">
                  <a:txBody>
                    <a:bodyPr/>
                    <a:lstStyle/>
                    <a:p>
                      <a:pPr>
                        <a:lnSpc>
                          <a:spcPct val="100000"/>
                        </a:lnSpc>
                      </a:pPr>
                      <a:endParaRPr sz="900">
                        <a:latin typeface="Times New Roman"/>
                        <a:cs typeface="Times New Roman"/>
                      </a:endParaRPr>
                    </a:p>
                    <a:p>
                      <a:pPr marL="956944">
                        <a:lnSpc>
                          <a:spcPct val="100000"/>
                        </a:lnSpc>
                        <a:spcBef>
                          <a:spcPts val="705"/>
                        </a:spcBef>
                      </a:pPr>
                      <a:r>
                        <a:rPr sz="900" spc="-40" dirty="0">
                          <a:solidFill>
                            <a:srgbClr val="F1F1F1"/>
                          </a:solidFill>
                          <a:latin typeface="Arial"/>
                          <a:cs typeface="Arial"/>
                        </a:rPr>
                        <a:t>UNT </a:t>
                      </a:r>
                      <a:r>
                        <a:rPr sz="900" spc="-45" dirty="0">
                          <a:solidFill>
                            <a:srgbClr val="F1F1F1"/>
                          </a:solidFill>
                          <a:latin typeface="Arial"/>
                          <a:cs typeface="Arial"/>
                        </a:rPr>
                        <a:t>Dallas </a:t>
                      </a:r>
                      <a:r>
                        <a:rPr sz="900" spc="-20" dirty="0">
                          <a:solidFill>
                            <a:srgbClr val="F1F1F1"/>
                          </a:solidFill>
                          <a:latin typeface="Arial"/>
                          <a:cs typeface="Arial"/>
                        </a:rPr>
                        <a:t>Internship </a:t>
                      </a:r>
                      <a:r>
                        <a:rPr sz="900" spc="-35" dirty="0">
                          <a:solidFill>
                            <a:srgbClr val="F1F1F1"/>
                          </a:solidFill>
                          <a:latin typeface="Arial"/>
                          <a:cs typeface="Arial"/>
                        </a:rPr>
                        <a:t>Supervisor </a:t>
                      </a:r>
                      <a:r>
                        <a:rPr sz="900" spc="-10" dirty="0">
                          <a:solidFill>
                            <a:srgbClr val="F1F1F1"/>
                          </a:solidFill>
                          <a:latin typeface="Arial"/>
                          <a:cs typeface="Arial"/>
                        </a:rPr>
                        <a:t>Orientation </a:t>
                      </a:r>
                      <a:r>
                        <a:rPr sz="900" spc="5" dirty="0">
                          <a:solidFill>
                            <a:srgbClr val="F1F1F1"/>
                          </a:solidFill>
                          <a:latin typeface="Arial"/>
                          <a:cs typeface="Arial"/>
                        </a:rPr>
                        <a:t>&amp; </a:t>
                      </a:r>
                      <a:r>
                        <a:rPr sz="900" spc="-20" dirty="0">
                          <a:solidFill>
                            <a:srgbClr val="F1F1F1"/>
                          </a:solidFill>
                          <a:latin typeface="Arial"/>
                          <a:cs typeface="Arial"/>
                        </a:rPr>
                        <a:t>Training</a:t>
                      </a:r>
                      <a:r>
                        <a:rPr sz="900" spc="-20" dirty="0">
                          <a:solidFill>
                            <a:srgbClr val="F1F1F1"/>
                          </a:solidFill>
                          <a:latin typeface="Arial Unicode MS"/>
                          <a:cs typeface="Arial Unicode MS"/>
                        </a:rPr>
                        <a:t>‐ </a:t>
                      </a:r>
                      <a:r>
                        <a:rPr sz="900" i="1" spc="-40" dirty="0">
                          <a:solidFill>
                            <a:srgbClr val="F1F1F1"/>
                          </a:solidFill>
                          <a:latin typeface="Arial"/>
                          <a:cs typeface="Arial"/>
                        </a:rPr>
                        <a:t>Clinical </a:t>
                      </a:r>
                      <a:r>
                        <a:rPr sz="900" i="1" spc="-25" dirty="0">
                          <a:solidFill>
                            <a:srgbClr val="F1F1F1"/>
                          </a:solidFill>
                          <a:latin typeface="Arial"/>
                          <a:cs typeface="Arial"/>
                        </a:rPr>
                        <a:t>Mental Health </a:t>
                      </a:r>
                      <a:r>
                        <a:rPr sz="900" i="1" spc="-60" dirty="0">
                          <a:solidFill>
                            <a:srgbClr val="F1F1F1"/>
                          </a:solidFill>
                          <a:latin typeface="Arial"/>
                          <a:cs typeface="Arial"/>
                        </a:rPr>
                        <a:t>Counseling</a:t>
                      </a:r>
                      <a:r>
                        <a:rPr sz="900" i="1" spc="-95" dirty="0">
                          <a:solidFill>
                            <a:srgbClr val="F1F1F1"/>
                          </a:solidFill>
                          <a:latin typeface="Arial"/>
                          <a:cs typeface="Arial"/>
                        </a:rPr>
                        <a:t> </a:t>
                      </a:r>
                      <a:r>
                        <a:rPr sz="900" spc="-40" dirty="0">
                          <a:solidFill>
                            <a:srgbClr val="F1F1F1"/>
                          </a:solidFill>
                          <a:latin typeface="Arial"/>
                          <a:cs typeface="Arial"/>
                        </a:rPr>
                        <a:t>(2015</a:t>
                      </a:r>
                      <a:r>
                        <a:rPr sz="900" spc="-40" dirty="0">
                          <a:solidFill>
                            <a:srgbClr val="F1F1F1"/>
                          </a:solidFill>
                          <a:latin typeface="Arial Unicode MS"/>
                          <a:cs typeface="Arial Unicode MS"/>
                        </a:rPr>
                        <a:t>‐</a:t>
                      </a:r>
                      <a:r>
                        <a:rPr sz="900" spc="-40" dirty="0">
                          <a:solidFill>
                            <a:srgbClr val="F1F1F1"/>
                          </a:solidFill>
                          <a:latin typeface="Arial"/>
                          <a:cs typeface="Arial"/>
                        </a:rPr>
                        <a:t>2006)</a:t>
                      </a:r>
                      <a:endParaRPr sz="900">
                        <a:latin typeface="Arial"/>
                        <a:cs typeface="Arial"/>
                      </a:endParaRPr>
                    </a:p>
                  </a:txBody>
                  <a:tcPr marL="0" marR="0" marT="0" marB="0">
                    <a:solidFill>
                      <a:srgbClr val="00B050"/>
                    </a:solidFill>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sp>
        <p:nvSpPr>
          <p:cNvPr id="4" name="object 4"/>
          <p:cNvSpPr/>
          <p:nvPr/>
        </p:nvSpPr>
        <p:spPr>
          <a:xfrm>
            <a:off x="7648193" y="1686305"/>
            <a:ext cx="2410205" cy="440055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1054608" y="1943861"/>
            <a:ext cx="5073396" cy="1307591"/>
          </a:xfrm>
          <a:prstGeom prst="rect">
            <a:avLst/>
          </a:prstGeom>
          <a:blipFill>
            <a:blip r:embed="rId4" cstate="print"/>
            <a:stretch>
              <a:fillRect/>
            </a:stretch>
          </a:blipFill>
        </p:spPr>
        <p:txBody>
          <a:bodyPr wrap="square" lIns="0" tIns="0" rIns="0" bIns="0" rtlCol="0"/>
          <a:lstStyle/>
          <a:p>
            <a:endParaRPr/>
          </a:p>
        </p:txBody>
      </p:sp>
      <p:sp>
        <p:nvSpPr>
          <p:cNvPr id="6" name="object 6"/>
          <p:cNvSpPr txBox="1"/>
          <p:nvPr/>
        </p:nvSpPr>
        <p:spPr>
          <a:xfrm>
            <a:off x="3234823" y="7303973"/>
            <a:ext cx="3589020" cy="135890"/>
          </a:xfrm>
          <a:prstGeom prst="rect">
            <a:avLst/>
          </a:prstGeom>
        </p:spPr>
        <p:txBody>
          <a:bodyPr vert="horz" wrap="square" lIns="0" tIns="0" rIns="0" bIns="0" rtlCol="0">
            <a:spAutoFit/>
          </a:bodyPr>
          <a:lstStyle/>
          <a:p>
            <a:pPr marL="12700">
              <a:lnSpc>
                <a:spcPct val="100000"/>
              </a:lnSpc>
            </a:pPr>
            <a:r>
              <a:rPr sz="800" spc="-5" dirty="0">
                <a:latin typeface="Arial"/>
                <a:cs typeface="Arial"/>
              </a:rPr>
              <a:t>UNT Dallas </a:t>
            </a:r>
            <a:r>
              <a:rPr sz="800" dirty="0">
                <a:latin typeface="Arial"/>
                <a:cs typeface="Arial"/>
              </a:rPr>
              <a:t>School </a:t>
            </a:r>
            <a:r>
              <a:rPr sz="800" spc="-5" dirty="0">
                <a:latin typeface="Arial"/>
                <a:cs typeface="Arial"/>
              </a:rPr>
              <a:t>Counselor </a:t>
            </a:r>
            <a:r>
              <a:rPr sz="800" dirty="0">
                <a:latin typeface="Arial"/>
                <a:cs typeface="Arial"/>
              </a:rPr>
              <a:t>Site Supervisor/Adjunct/Obervator</a:t>
            </a:r>
            <a:r>
              <a:rPr sz="800" spc="-80" dirty="0">
                <a:latin typeface="Arial"/>
                <a:cs typeface="Arial"/>
              </a:rPr>
              <a:t> </a:t>
            </a:r>
            <a:r>
              <a:rPr sz="800" dirty="0">
                <a:latin typeface="Arial"/>
                <a:cs typeface="Arial"/>
              </a:rPr>
              <a:t>Training4/626</a:t>
            </a:r>
            <a:endParaRPr sz="80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748266" y="1684020"/>
            <a:ext cx="310133" cy="4398264"/>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71525" y="3457194"/>
            <a:ext cx="2272030" cy="843280"/>
          </a:xfrm>
          <a:prstGeom prst="rect">
            <a:avLst/>
          </a:prstGeom>
        </p:spPr>
        <p:txBody>
          <a:bodyPr vert="horz" wrap="square" lIns="0" tIns="0" rIns="0" bIns="0" rtlCol="0">
            <a:spAutoFit/>
          </a:bodyPr>
          <a:lstStyle/>
          <a:p>
            <a:pPr marL="12700" marR="5080">
              <a:lnSpc>
                <a:spcPts val="3210"/>
              </a:lnSpc>
            </a:pPr>
            <a:r>
              <a:rPr sz="2950" spc="-65" dirty="0">
                <a:solidFill>
                  <a:srgbClr val="FFFFFF"/>
                </a:solidFill>
                <a:latin typeface="Arial"/>
                <a:cs typeface="Arial"/>
              </a:rPr>
              <a:t>Introduction</a:t>
            </a:r>
            <a:r>
              <a:rPr sz="2950" spc="-420" dirty="0">
                <a:solidFill>
                  <a:srgbClr val="FFFFFF"/>
                </a:solidFill>
                <a:latin typeface="Arial"/>
                <a:cs typeface="Arial"/>
              </a:rPr>
              <a:t> </a:t>
            </a:r>
            <a:r>
              <a:rPr sz="2950" spc="25" dirty="0">
                <a:solidFill>
                  <a:srgbClr val="FFFFFF"/>
                </a:solidFill>
                <a:latin typeface="Arial"/>
                <a:cs typeface="Arial"/>
              </a:rPr>
              <a:t>to  </a:t>
            </a:r>
            <a:r>
              <a:rPr sz="2950" spc="-155" dirty="0">
                <a:solidFill>
                  <a:srgbClr val="FFFFFF"/>
                </a:solidFill>
                <a:latin typeface="Arial"/>
                <a:cs typeface="Arial"/>
              </a:rPr>
              <a:t>UNT</a:t>
            </a:r>
            <a:r>
              <a:rPr sz="2950" spc="-409" dirty="0">
                <a:solidFill>
                  <a:srgbClr val="FFFFFF"/>
                </a:solidFill>
                <a:latin typeface="Arial"/>
                <a:cs typeface="Arial"/>
              </a:rPr>
              <a:t> </a:t>
            </a:r>
            <a:r>
              <a:rPr sz="2950" spc="-170" dirty="0">
                <a:solidFill>
                  <a:srgbClr val="FFFFFF"/>
                </a:solidFill>
                <a:latin typeface="Arial"/>
                <a:cs typeface="Arial"/>
              </a:rPr>
              <a:t>Dallas</a:t>
            </a:r>
            <a:endParaRPr sz="2950">
              <a:latin typeface="Arial"/>
              <a:cs typeface="Arial"/>
            </a:endParaRPr>
          </a:p>
        </p:txBody>
      </p:sp>
      <p:sp>
        <p:nvSpPr>
          <p:cNvPr id="4" name="object 4"/>
          <p:cNvSpPr txBox="1">
            <a:spLocks noGrp="1"/>
          </p:cNvSpPr>
          <p:nvPr>
            <p:ph type="title"/>
          </p:nvPr>
        </p:nvSpPr>
        <p:spPr>
          <a:xfrm>
            <a:off x="3466538" y="1419367"/>
            <a:ext cx="5695315" cy="915035"/>
          </a:xfrm>
          <a:prstGeom prst="rect">
            <a:avLst/>
          </a:prstGeom>
        </p:spPr>
        <p:txBody>
          <a:bodyPr vert="horz" wrap="square" lIns="0" tIns="0" rIns="0" bIns="0" rtlCol="0">
            <a:spAutoFit/>
          </a:bodyPr>
          <a:lstStyle/>
          <a:p>
            <a:pPr marL="12700" marR="5080" indent="463550">
              <a:lnSpc>
                <a:spcPct val="126299"/>
              </a:lnSpc>
            </a:pPr>
            <a:r>
              <a:rPr b="1" spc="-40" dirty="0">
                <a:latin typeface="Arial"/>
                <a:cs typeface="Arial"/>
              </a:rPr>
              <a:t>UNT </a:t>
            </a:r>
            <a:r>
              <a:rPr b="1" spc="-114" dirty="0">
                <a:latin typeface="Arial"/>
                <a:cs typeface="Arial"/>
              </a:rPr>
              <a:t>Dallas </a:t>
            </a:r>
            <a:r>
              <a:rPr b="1" spc="-155" dirty="0">
                <a:latin typeface="Arial"/>
                <a:cs typeface="Arial"/>
              </a:rPr>
              <a:t>School </a:t>
            </a:r>
            <a:r>
              <a:rPr b="1" spc="-70" dirty="0">
                <a:latin typeface="Arial"/>
                <a:cs typeface="Arial"/>
              </a:rPr>
              <a:t>of </a:t>
            </a:r>
            <a:r>
              <a:rPr b="1" spc="-105" dirty="0">
                <a:latin typeface="Arial"/>
                <a:cs typeface="Arial"/>
              </a:rPr>
              <a:t>Human </a:t>
            </a:r>
            <a:r>
              <a:rPr b="1" spc="-165" dirty="0">
                <a:latin typeface="Arial"/>
                <a:cs typeface="Arial"/>
              </a:rPr>
              <a:t>Services  </a:t>
            </a:r>
            <a:r>
              <a:rPr b="1" spc="-60" dirty="0">
                <a:latin typeface="Arial"/>
                <a:cs typeface="Arial"/>
              </a:rPr>
              <a:t>Department</a:t>
            </a:r>
            <a:r>
              <a:rPr b="1" spc="-170" dirty="0">
                <a:latin typeface="Arial"/>
                <a:cs typeface="Arial"/>
              </a:rPr>
              <a:t> </a:t>
            </a:r>
            <a:r>
              <a:rPr b="1" spc="-70" dirty="0">
                <a:latin typeface="Arial"/>
                <a:cs typeface="Arial"/>
              </a:rPr>
              <a:t>of</a:t>
            </a:r>
            <a:r>
              <a:rPr b="1" spc="-250" dirty="0">
                <a:latin typeface="Arial"/>
                <a:cs typeface="Arial"/>
              </a:rPr>
              <a:t> </a:t>
            </a:r>
            <a:r>
              <a:rPr b="1" spc="-155" dirty="0">
                <a:latin typeface="Arial"/>
                <a:cs typeface="Arial"/>
              </a:rPr>
              <a:t>Counseling</a:t>
            </a:r>
            <a:r>
              <a:rPr b="1" spc="-150" dirty="0">
                <a:latin typeface="Arial"/>
                <a:cs typeface="Arial"/>
              </a:rPr>
              <a:t> </a:t>
            </a:r>
            <a:r>
              <a:rPr b="1" spc="-65" dirty="0">
                <a:latin typeface="Arial"/>
                <a:cs typeface="Arial"/>
              </a:rPr>
              <a:t>&amp;</a:t>
            </a:r>
            <a:r>
              <a:rPr b="1" spc="-165" dirty="0">
                <a:latin typeface="Arial"/>
                <a:cs typeface="Arial"/>
              </a:rPr>
              <a:t> </a:t>
            </a:r>
            <a:r>
              <a:rPr b="1" spc="-105" dirty="0">
                <a:latin typeface="Arial"/>
                <a:cs typeface="Arial"/>
              </a:rPr>
              <a:t>Human</a:t>
            </a:r>
            <a:r>
              <a:rPr b="1" spc="-220" dirty="0">
                <a:latin typeface="Arial"/>
                <a:cs typeface="Arial"/>
              </a:rPr>
              <a:t> </a:t>
            </a:r>
            <a:r>
              <a:rPr b="1" spc="-165" dirty="0">
                <a:latin typeface="Arial"/>
                <a:cs typeface="Arial"/>
              </a:rPr>
              <a:t>Services</a:t>
            </a:r>
          </a:p>
        </p:txBody>
      </p:sp>
      <p:sp>
        <p:nvSpPr>
          <p:cNvPr id="5" name="object 5"/>
          <p:cNvSpPr/>
          <p:nvPr/>
        </p:nvSpPr>
        <p:spPr>
          <a:xfrm>
            <a:off x="335279" y="2508504"/>
            <a:ext cx="1984438" cy="510540"/>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3254755" y="6307834"/>
            <a:ext cx="4742180" cy="156845"/>
          </a:xfrm>
          <a:prstGeom prst="rect">
            <a:avLst/>
          </a:prstGeom>
        </p:spPr>
        <p:txBody>
          <a:bodyPr vert="horz" wrap="square" lIns="0" tIns="0" rIns="0" bIns="0" rtlCol="0">
            <a:spAutoFit/>
          </a:bodyPr>
          <a:lstStyle/>
          <a:p>
            <a:pPr marL="12700">
              <a:lnSpc>
                <a:spcPct val="100000"/>
              </a:lnSpc>
            </a:pPr>
            <a:r>
              <a:rPr sz="900" spc="-40" dirty="0">
                <a:solidFill>
                  <a:srgbClr val="F1F1F1"/>
                </a:solidFill>
                <a:latin typeface="Arial"/>
                <a:cs typeface="Arial"/>
              </a:rPr>
              <a:t>UNT</a:t>
            </a:r>
            <a:r>
              <a:rPr sz="900" spc="-60" dirty="0">
                <a:solidFill>
                  <a:srgbClr val="F1F1F1"/>
                </a:solidFill>
                <a:latin typeface="Arial"/>
                <a:cs typeface="Arial"/>
              </a:rPr>
              <a:t> </a:t>
            </a:r>
            <a:r>
              <a:rPr sz="900" spc="-45" dirty="0">
                <a:solidFill>
                  <a:srgbClr val="F1F1F1"/>
                </a:solidFill>
                <a:latin typeface="Arial"/>
                <a:cs typeface="Arial"/>
              </a:rPr>
              <a:t>Dallas</a:t>
            </a:r>
            <a:r>
              <a:rPr sz="900" spc="-60" dirty="0">
                <a:solidFill>
                  <a:srgbClr val="F1F1F1"/>
                </a:solidFill>
                <a:latin typeface="Arial"/>
                <a:cs typeface="Arial"/>
              </a:rPr>
              <a:t> </a:t>
            </a:r>
            <a:r>
              <a:rPr sz="900" spc="-20" dirty="0">
                <a:solidFill>
                  <a:srgbClr val="F1F1F1"/>
                </a:solidFill>
                <a:latin typeface="Arial"/>
                <a:cs typeface="Arial"/>
              </a:rPr>
              <a:t>Internship</a:t>
            </a:r>
            <a:r>
              <a:rPr sz="900" spc="-55" dirty="0">
                <a:solidFill>
                  <a:srgbClr val="F1F1F1"/>
                </a:solidFill>
                <a:latin typeface="Arial"/>
                <a:cs typeface="Arial"/>
              </a:rPr>
              <a:t> </a:t>
            </a:r>
            <a:r>
              <a:rPr sz="900" spc="-35" dirty="0">
                <a:solidFill>
                  <a:srgbClr val="F1F1F1"/>
                </a:solidFill>
                <a:latin typeface="Arial"/>
                <a:cs typeface="Arial"/>
              </a:rPr>
              <a:t>Supervisor</a:t>
            </a:r>
            <a:r>
              <a:rPr sz="900" spc="-60" dirty="0">
                <a:solidFill>
                  <a:srgbClr val="F1F1F1"/>
                </a:solidFill>
                <a:latin typeface="Arial"/>
                <a:cs typeface="Arial"/>
              </a:rPr>
              <a:t> </a:t>
            </a:r>
            <a:r>
              <a:rPr sz="900" spc="-10" dirty="0">
                <a:solidFill>
                  <a:srgbClr val="F1F1F1"/>
                </a:solidFill>
                <a:latin typeface="Arial"/>
                <a:cs typeface="Arial"/>
              </a:rPr>
              <a:t>Orientation</a:t>
            </a:r>
            <a:r>
              <a:rPr sz="900" spc="-60" dirty="0">
                <a:solidFill>
                  <a:srgbClr val="F1F1F1"/>
                </a:solidFill>
                <a:latin typeface="Arial"/>
                <a:cs typeface="Arial"/>
              </a:rPr>
              <a:t> </a:t>
            </a:r>
            <a:r>
              <a:rPr sz="900" spc="5" dirty="0">
                <a:solidFill>
                  <a:srgbClr val="F1F1F1"/>
                </a:solidFill>
                <a:latin typeface="Arial"/>
                <a:cs typeface="Arial"/>
              </a:rPr>
              <a:t>&amp;</a:t>
            </a:r>
            <a:r>
              <a:rPr sz="900" spc="-60" dirty="0">
                <a:solidFill>
                  <a:srgbClr val="F1F1F1"/>
                </a:solidFill>
                <a:latin typeface="Arial"/>
                <a:cs typeface="Arial"/>
              </a:rPr>
              <a:t> </a:t>
            </a:r>
            <a:r>
              <a:rPr sz="900" spc="-20" dirty="0">
                <a:solidFill>
                  <a:srgbClr val="F1F1F1"/>
                </a:solidFill>
                <a:latin typeface="Arial"/>
                <a:cs typeface="Arial"/>
              </a:rPr>
              <a:t>Training</a:t>
            </a:r>
            <a:r>
              <a:rPr sz="900" spc="-20" dirty="0">
                <a:solidFill>
                  <a:srgbClr val="F1F1F1"/>
                </a:solidFill>
                <a:latin typeface="Arial Unicode MS"/>
                <a:cs typeface="Arial Unicode MS"/>
              </a:rPr>
              <a:t>‐</a:t>
            </a:r>
            <a:r>
              <a:rPr sz="900" spc="-75" dirty="0">
                <a:solidFill>
                  <a:srgbClr val="F1F1F1"/>
                </a:solidFill>
                <a:latin typeface="Arial Unicode MS"/>
                <a:cs typeface="Arial Unicode MS"/>
              </a:rPr>
              <a:t> </a:t>
            </a:r>
            <a:r>
              <a:rPr sz="900" spc="-20" dirty="0">
                <a:solidFill>
                  <a:srgbClr val="F1F1F1"/>
                </a:solidFill>
                <a:latin typeface="Arial"/>
                <a:cs typeface="Arial"/>
              </a:rPr>
              <a:t>Community</a:t>
            </a:r>
            <a:r>
              <a:rPr sz="900" spc="-45" dirty="0">
                <a:solidFill>
                  <a:srgbClr val="F1F1F1"/>
                </a:solidFill>
                <a:latin typeface="Arial"/>
                <a:cs typeface="Arial"/>
              </a:rPr>
              <a:t> </a:t>
            </a:r>
            <a:r>
              <a:rPr sz="900" spc="-35" dirty="0">
                <a:solidFill>
                  <a:srgbClr val="F1F1F1"/>
                </a:solidFill>
                <a:latin typeface="Arial"/>
                <a:cs typeface="Arial"/>
              </a:rPr>
              <a:t>Counseling</a:t>
            </a:r>
            <a:r>
              <a:rPr sz="900" spc="-60" dirty="0">
                <a:solidFill>
                  <a:srgbClr val="F1F1F1"/>
                </a:solidFill>
                <a:latin typeface="Arial"/>
                <a:cs typeface="Arial"/>
              </a:rPr>
              <a:t> </a:t>
            </a:r>
            <a:r>
              <a:rPr sz="900" spc="-35" dirty="0">
                <a:solidFill>
                  <a:srgbClr val="F1F1F1"/>
                </a:solidFill>
                <a:latin typeface="Arial"/>
                <a:cs typeface="Arial"/>
              </a:rPr>
              <a:t>Track</a:t>
            </a:r>
            <a:r>
              <a:rPr sz="900" spc="-60" dirty="0">
                <a:solidFill>
                  <a:srgbClr val="F1F1F1"/>
                </a:solidFill>
                <a:latin typeface="Arial"/>
                <a:cs typeface="Arial"/>
              </a:rPr>
              <a:t> </a:t>
            </a:r>
            <a:r>
              <a:rPr sz="900" spc="-45" dirty="0">
                <a:solidFill>
                  <a:srgbClr val="F1F1F1"/>
                </a:solidFill>
                <a:latin typeface="Arial"/>
                <a:cs typeface="Arial"/>
              </a:rPr>
              <a:t>(2015</a:t>
            </a:r>
            <a:r>
              <a:rPr sz="900" spc="-45" dirty="0">
                <a:solidFill>
                  <a:srgbClr val="F1F1F1"/>
                </a:solidFill>
                <a:latin typeface="Arial Unicode MS"/>
                <a:cs typeface="Arial Unicode MS"/>
              </a:rPr>
              <a:t>‐</a:t>
            </a:r>
            <a:r>
              <a:rPr sz="900" spc="-45" dirty="0">
                <a:solidFill>
                  <a:srgbClr val="F1F1F1"/>
                </a:solidFill>
                <a:latin typeface="Arial"/>
                <a:cs typeface="Arial"/>
              </a:rPr>
              <a:t>2016)</a:t>
            </a:r>
            <a:endParaRPr sz="900">
              <a:latin typeface="Arial"/>
              <a:cs typeface="Arial"/>
            </a:endParaRPr>
          </a:p>
        </p:txBody>
      </p:sp>
      <p:sp>
        <p:nvSpPr>
          <p:cNvPr id="7" name="object 7"/>
          <p:cNvSpPr txBox="1">
            <a:spLocks noGrp="1"/>
          </p:cNvSpPr>
          <p:nvPr>
            <p:ph type="body" idx="1"/>
          </p:nvPr>
        </p:nvSpPr>
        <p:spPr>
          <a:prstGeom prst="rect">
            <a:avLst/>
          </a:prstGeom>
        </p:spPr>
        <p:txBody>
          <a:bodyPr vert="horz" wrap="square" lIns="0" tIns="0" rIns="0" bIns="0" rtlCol="0">
            <a:spAutoFit/>
          </a:bodyPr>
          <a:lstStyle/>
          <a:p>
            <a:pPr marL="12700" marR="128270" indent="-635">
              <a:lnSpc>
                <a:spcPct val="102600"/>
              </a:lnSpc>
            </a:pPr>
            <a:r>
              <a:rPr spc="-90" dirty="0"/>
              <a:t>The </a:t>
            </a:r>
            <a:r>
              <a:rPr spc="-35" dirty="0"/>
              <a:t>University </a:t>
            </a:r>
            <a:r>
              <a:rPr spc="10" dirty="0"/>
              <a:t>of </a:t>
            </a:r>
            <a:r>
              <a:rPr spc="-5" dirty="0"/>
              <a:t>North </a:t>
            </a:r>
            <a:r>
              <a:rPr spc="-150" dirty="0"/>
              <a:t>Texas </a:t>
            </a:r>
            <a:r>
              <a:rPr spc="-10" dirty="0"/>
              <a:t>at </a:t>
            </a:r>
            <a:r>
              <a:rPr spc="-75" dirty="0"/>
              <a:t>Dallas </a:t>
            </a:r>
            <a:r>
              <a:rPr spc="-90" dirty="0"/>
              <a:t>(UNTD) </a:t>
            </a:r>
            <a:r>
              <a:rPr spc="-70" dirty="0"/>
              <a:t>Counseling  </a:t>
            </a:r>
            <a:r>
              <a:rPr spc="-65" dirty="0"/>
              <a:t>Program </a:t>
            </a:r>
            <a:r>
              <a:rPr spc="-30" dirty="0"/>
              <a:t>promotes </a:t>
            </a:r>
            <a:r>
              <a:rPr spc="-45" dirty="0"/>
              <a:t>human </a:t>
            </a:r>
            <a:r>
              <a:rPr spc="-30" dirty="0"/>
              <a:t>development </a:t>
            </a:r>
            <a:r>
              <a:rPr spc="-20" dirty="0"/>
              <a:t>through </a:t>
            </a:r>
            <a:r>
              <a:rPr spc="-35" dirty="0"/>
              <a:t>education,  </a:t>
            </a:r>
            <a:r>
              <a:rPr spc="-60" dirty="0"/>
              <a:t>research, </a:t>
            </a:r>
            <a:r>
              <a:rPr spc="-55" dirty="0"/>
              <a:t>and service </a:t>
            </a:r>
            <a:r>
              <a:rPr spc="10" dirty="0"/>
              <a:t>that </a:t>
            </a:r>
            <a:r>
              <a:rPr spc="-75" dirty="0"/>
              <a:t>advance </a:t>
            </a:r>
            <a:r>
              <a:rPr spc="-5" dirty="0"/>
              <a:t>the </a:t>
            </a:r>
            <a:r>
              <a:rPr spc="-45" dirty="0"/>
              <a:t>profession </a:t>
            </a:r>
            <a:r>
              <a:rPr spc="-35" dirty="0"/>
              <a:t>of, </a:t>
            </a:r>
            <a:r>
              <a:rPr spc="-55" dirty="0"/>
              <a:t>and  </a:t>
            </a:r>
            <a:r>
              <a:rPr spc="-50" dirty="0"/>
              <a:t>scholarship </a:t>
            </a:r>
            <a:r>
              <a:rPr spc="-20" dirty="0"/>
              <a:t>in,</a:t>
            </a:r>
            <a:r>
              <a:rPr spc="-100" dirty="0"/>
              <a:t> </a:t>
            </a:r>
            <a:r>
              <a:rPr spc="-55" dirty="0"/>
              <a:t>counseling.</a:t>
            </a:r>
          </a:p>
          <a:p>
            <a:pPr marL="296545" marR="5080" indent="-283210">
              <a:lnSpc>
                <a:spcPts val="1780"/>
              </a:lnSpc>
              <a:spcBef>
                <a:spcPts val="60"/>
              </a:spcBef>
              <a:buChar char="•"/>
              <a:tabLst>
                <a:tab pos="295910" algn="l"/>
                <a:tab pos="296545" algn="l"/>
              </a:tabLst>
            </a:pPr>
            <a:r>
              <a:rPr spc="-55" dirty="0"/>
              <a:t>Through </a:t>
            </a:r>
            <a:r>
              <a:rPr spc="-35" dirty="0"/>
              <a:t>education, </a:t>
            </a:r>
            <a:r>
              <a:rPr spc="-5" dirty="0"/>
              <a:t>the </a:t>
            </a:r>
            <a:r>
              <a:rPr spc="-65" dirty="0"/>
              <a:t>Program </a:t>
            </a:r>
            <a:r>
              <a:rPr spc="-55" dirty="0"/>
              <a:t>develops </a:t>
            </a:r>
            <a:r>
              <a:rPr spc="-10" dirty="0"/>
              <a:t>multi</a:t>
            </a:r>
            <a:r>
              <a:rPr spc="-10" dirty="0">
                <a:latin typeface="Arial Unicode MS"/>
                <a:cs typeface="Arial Unicode MS"/>
              </a:rPr>
              <a:t>‐</a:t>
            </a:r>
            <a:r>
              <a:rPr spc="-10" dirty="0"/>
              <a:t>culturally  </a:t>
            </a:r>
            <a:r>
              <a:rPr spc="-25" dirty="0"/>
              <a:t>competent </a:t>
            </a:r>
            <a:r>
              <a:rPr spc="-60" dirty="0"/>
              <a:t>counselors </a:t>
            </a:r>
            <a:r>
              <a:rPr spc="20" dirty="0"/>
              <a:t>with </a:t>
            </a:r>
            <a:r>
              <a:rPr spc="-60" dirty="0"/>
              <a:t>an </a:t>
            </a:r>
            <a:r>
              <a:rPr spc="-35" dirty="0"/>
              <a:t>applied </a:t>
            </a:r>
            <a:r>
              <a:rPr spc="-55" dirty="0"/>
              <a:t>social </a:t>
            </a:r>
            <a:r>
              <a:rPr spc="-35" dirty="0"/>
              <a:t>justice  </a:t>
            </a:r>
            <a:r>
              <a:rPr spc="-65" dirty="0"/>
              <a:t>emphasis </a:t>
            </a:r>
            <a:r>
              <a:rPr spc="-15" dirty="0"/>
              <a:t>who </a:t>
            </a:r>
            <a:r>
              <a:rPr spc="-10" dirty="0"/>
              <a:t>benefit </a:t>
            </a:r>
            <a:r>
              <a:rPr spc="-30" dirty="0"/>
              <a:t>children, </a:t>
            </a:r>
            <a:r>
              <a:rPr spc="-35" dirty="0"/>
              <a:t>adults, families,</a:t>
            </a:r>
            <a:r>
              <a:rPr spc="-204" dirty="0"/>
              <a:t> </a:t>
            </a:r>
            <a:r>
              <a:rPr spc="-60" dirty="0"/>
              <a:t>schools,</a:t>
            </a:r>
          </a:p>
          <a:p>
            <a:pPr marL="296545">
              <a:lnSpc>
                <a:spcPts val="1725"/>
              </a:lnSpc>
            </a:pPr>
            <a:r>
              <a:rPr spc="-55" dirty="0"/>
              <a:t>and </a:t>
            </a:r>
            <a:r>
              <a:rPr spc="-35" dirty="0"/>
              <a:t>communities locally </a:t>
            </a:r>
            <a:r>
              <a:rPr spc="-55" dirty="0"/>
              <a:t>and </a:t>
            </a:r>
            <a:r>
              <a:rPr spc="-5" dirty="0"/>
              <a:t>world</a:t>
            </a:r>
            <a:r>
              <a:rPr spc="-155" dirty="0"/>
              <a:t> </a:t>
            </a:r>
            <a:r>
              <a:rPr spc="-20" dirty="0"/>
              <a:t>wide</a:t>
            </a:r>
          </a:p>
        </p:txBody>
      </p:sp>
      <p:sp>
        <p:nvSpPr>
          <p:cNvPr id="8" name="object 8"/>
          <p:cNvSpPr txBox="1"/>
          <p:nvPr/>
        </p:nvSpPr>
        <p:spPr>
          <a:xfrm>
            <a:off x="3685956" y="4355331"/>
            <a:ext cx="4726940" cy="1609090"/>
          </a:xfrm>
          <a:prstGeom prst="rect">
            <a:avLst/>
          </a:prstGeom>
        </p:spPr>
        <p:txBody>
          <a:bodyPr vert="horz" wrap="square" lIns="0" tIns="0" rIns="0" bIns="0" rtlCol="0">
            <a:spAutoFit/>
          </a:bodyPr>
          <a:lstStyle/>
          <a:p>
            <a:pPr marL="295275" marR="5080" indent="-282575">
              <a:lnSpc>
                <a:spcPct val="102600"/>
              </a:lnSpc>
              <a:buChar char="•"/>
              <a:tabLst>
                <a:tab pos="295275" algn="l"/>
                <a:tab pos="295910" algn="l"/>
              </a:tabLst>
            </a:pPr>
            <a:r>
              <a:rPr sz="1450" spc="-55" dirty="0">
                <a:solidFill>
                  <a:srgbClr val="F1F1F1"/>
                </a:solidFill>
                <a:latin typeface="Arial"/>
                <a:cs typeface="Arial"/>
              </a:rPr>
              <a:t>Through </a:t>
            </a:r>
            <a:r>
              <a:rPr sz="1450" spc="-60" dirty="0">
                <a:solidFill>
                  <a:srgbClr val="F1F1F1"/>
                </a:solidFill>
                <a:latin typeface="Arial"/>
                <a:cs typeface="Arial"/>
              </a:rPr>
              <a:t>research, </a:t>
            </a:r>
            <a:r>
              <a:rPr sz="1450" spc="-5" dirty="0">
                <a:solidFill>
                  <a:srgbClr val="F1F1F1"/>
                </a:solidFill>
                <a:latin typeface="Arial"/>
                <a:cs typeface="Arial"/>
              </a:rPr>
              <a:t>the </a:t>
            </a:r>
            <a:r>
              <a:rPr sz="1450" spc="-65" dirty="0">
                <a:solidFill>
                  <a:srgbClr val="F1F1F1"/>
                </a:solidFill>
                <a:latin typeface="Arial"/>
                <a:cs typeface="Arial"/>
              </a:rPr>
              <a:t>Program </a:t>
            </a:r>
            <a:r>
              <a:rPr sz="1450" spc="-55" dirty="0">
                <a:solidFill>
                  <a:srgbClr val="F1F1F1"/>
                </a:solidFill>
                <a:latin typeface="Arial"/>
                <a:cs typeface="Arial"/>
              </a:rPr>
              <a:t>creates, </a:t>
            </a:r>
            <a:r>
              <a:rPr sz="1450" spc="-50" dirty="0">
                <a:solidFill>
                  <a:srgbClr val="F1F1F1"/>
                </a:solidFill>
                <a:latin typeface="Arial"/>
                <a:cs typeface="Arial"/>
              </a:rPr>
              <a:t>applies, </a:t>
            </a:r>
            <a:r>
              <a:rPr sz="1450" spc="-55" dirty="0">
                <a:solidFill>
                  <a:srgbClr val="F1F1F1"/>
                </a:solidFill>
                <a:latin typeface="Arial"/>
                <a:cs typeface="Arial"/>
              </a:rPr>
              <a:t>and  </a:t>
            </a:r>
            <a:r>
              <a:rPr sz="1450" spc="-60" dirty="0">
                <a:solidFill>
                  <a:srgbClr val="F1F1F1"/>
                </a:solidFill>
                <a:latin typeface="Arial"/>
                <a:cs typeface="Arial"/>
              </a:rPr>
              <a:t>disseminates </a:t>
            </a:r>
            <a:r>
              <a:rPr sz="1450" spc="-30" dirty="0">
                <a:solidFill>
                  <a:srgbClr val="F1F1F1"/>
                </a:solidFill>
                <a:latin typeface="Arial"/>
                <a:cs typeface="Arial"/>
              </a:rPr>
              <a:t>innovative </a:t>
            </a:r>
            <a:r>
              <a:rPr sz="1450" spc="-45" dirty="0">
                <a:solidFill>
                  <a:srgbClr val="F1F1F1"/>
                </a:solidFill>
                <a:latin typeface="Arial"/>
                <a:cs typeface="Arial"/>
              </a:rPr>
              <a:t>knowledge, </a:t>
            </a:r>
            <a:r>
              <a:rPr sz="1450" spc="-50" dirty="0">
                <a:solidFill>
                  <a:srgbClr val="F1F1F1"/>
                </a:solidFill>
                <a:latin typeface="Arial"/>
                <a:cs typeface="Arial"/>
              </a:rPr>
              <a:t>especially </a:t>
            </a:r>
            <a:r>
              <a:rPr sz="1450" spc="-10" dirty="0">
                <a:solidFill>
                  <a:srgbClr val="F1F1F1"/>
                </a:solidFill>
                <a:latin typeface="Arial"/>
                <a:cs typeface="Arial"/>
              </a:rPr>
              <a:t>in </a:t>
            </a:r>
            <a:r>
              <a:rPr sz="1450" spc="-5" dirty="0">
                <a:solidFill>
                  <a:srgbClr val="F1F1F1"/>
                </a:solidFill>
                <a:latin typeface="Arial"/>
                <a:cs typeface="Arial"/>
              </a:rPr>
              <a:t>the </a:t>
            </a:r>
            <a:r>
              <a:rPr sz="1450" spc="-65" dirty="0">
                <a:solidFill>
                  <a:srgbClr val="F1F1F1"/>
                </a:solidFill>
                <a:latin typeface="Arial"/>
                <a:cs typeface="Arial"/>
              </a:rPr>
              <a:t>area  </a:t>
            </a:r>
            <a:r>
              <a:rPr sz="1450" spc="10" dirty="0">
                <a:solidFill>
                  <a:srgbClr val="F1F1F1"/>
                </a:solidFill>
                <a:latin typeface="Arial"/>
                <a:cs typeface="Arial"/>
              </a:rPr>
              <a:t>of </a:t>
            </a:r>
            <a:r>
              <a:rPr sz="1450" spc="-55" dirty="0">
                <a:solidFill>
                  <a:srgbClr val="F1F1F1"/>
                </a:solidFill>
                <a:latin typeface="Arial"/>
                <a:cs typeface="Arial"/>
              </a:rPr>
              <a:t>counseling </a:t>
            </a:r>
            <a:r>
              <a:rPr sz="1450" spc="10" dirty="0">
                <a:solidFill>
                  <a:srgbClr val="F1F1F1"/>
                </a:solidFill>
                <a:latin typeface="Arial"/>
                <a:cs typeface="Arial"/>
              </a:rPr>
              <a:t>for </a:t>
            </a:r>
            <a:r>
              <a:rPr sz="1450" spc="-25" dirty="0">
                <a:solidFill>
                  <a:srgbClr val="F1F1F1"/>
                </a:solidFill>
                <a:latin typeface="Arial"/>
                <a:cs typeface="Arial"/>
              </a:rPr>
              <a:t>holistic </a:t>
            </a:r>
            <a:r>
              <a:rPr sz="1450" spc="-55" dirty="0">
                <a:solidFill>
                  <a:srgbClr val="F1F1F1"/>
                </a:solidFill>
                <a:latin typeface="Arial"/>
                <a:cs typeface="Arial"/>
              </a:rPr>
              <a:t>wellness </a:t>
            </a:r>
            <a:r>
              <a:rPr sz="1450" spc="20" dirty="0">
                <a:solidFill>
                  <a:srgbClr val="F1F1F1"/>
                </a:solidFill>
                <a:latin typeface="Arial"/>
                <a:cs typeface="Arial"/>
              </a:rPr>
              <a:t>with </a:t>
            </a:r>
            <a:r>
              <a:rPr sz="1450" spc="-30" dirty="0">
                <a:solidFill>
                  <a:srgbClr val="F1F1F1"/>
                </a:solidFill>
                <a:latin typeface="Arial"/>
                <a:cs typeface="Arial"/>
              </a:rPr>
              <a:t>at</a:t>
            </a:r>
            <a:r>
              <a:rPr sz="1450" spc="-30" dirty="0">
                <a:solidFill>
                  <a:srgbClr val="F1F1F1"/>
                </a:solidFill>
                <a:latin typeface="Arial Unicode MS"/>
                <a:cs typeface="Arial Unicode MS"/>
              </a:rPr>
              <a:t>‐</a:t>
            </a:r>
            <a:r>
              <a:rPr sz="1450" spc="-30" dirty="0">
                <a:solidFill>
                  <a:srgbClr val="F1F1F1"/>
                </a:solidFill>
                <a:latin typeface="Arial"/>
                <a:cs typeface="Arial"/>
              </a:rPr>
              <a:t>risk </a:t>
            </a:r>
            <a:r>
              <a:rPr sz="1450" spc="-55" dirty="0">
                <a:solidFill>
                  <a:srgbClr val="F1F1F1"/>
                </a:solidFill>
                <a:latin typeface="Arial"/>
                <a:cs typeface="Arial"/>
              </a:rPr>
              <a:t>and diverse  </a:t>
            </a:r>
            <a:r>
              <a:rPr sz="1450" spc="-30" dirty="0">
                <a:solidFill>
                  <a:srgbClr val="F1F1F1"/>
                </a:solidFill>
                <a:latin typeface="Arial"/>
                <a:cs typeface="Arial"/>
              </a:rPr>
              <a:t>populations.</a:t>
            </a:r>
            <a:endParaRPr sz="1450">
              <a:latin typeface="Arial"/>
              <a:cs typeface="Arial"/>
            </a:endParaRPr>
          </a:p>
          <a:p>
            <a:pPr marL="295910" marR="11430" indent="-283210">
              <a:lnSpc>
                <a:spcPts val="1780"/>
              </a:lnSpc>
              <a:spcBef>
                <a:spcPts val="60"/>
              </a:spcBef>
              <a:buChar char="•"/>
              <a:tabLst>
                <a:tab pos="295910" algn="l"/>
                <a:tab pos="296545" algn="l"/>
              </a:tabLst>
            </a:pPr>
            <a:r>
              <a:rPr sz="1450" spc="-55" dirty="0">
                <a:solidFill>
                  <a:srgbClr val="F1F1F1"/>
                </a:solidFill>
                <a:latin typeface="Arial"/>
                <a:cs typeface="Arial"/>
              </a:rPr>
              <a:t>Through service, </a:t>
            </a:r>
            <a:r>
              <a:rPr sz="1450" spc="-5" dirty="0">
                <a:solidFill>
                  <a:srgbClr val="F1F1F1"/>
                </a:solidFill>
                <a:latin typeface="Arial"/>
                <a:cs typeface="Arial"/>
              </a:rPr>
              <a:t>the </a:t>
            </a:r>
            <a:r>
              <a:rPr sz="1450" spc="-65" dirty="0">
                <a:solidFill>
                  <a:srgbClr val="F1F1F1"/>
                </a:solidFill>
                <a:latin typeface="Arial"/>
                <a:cs typeface="Arial"/>
              </a:rPr>
              <a:t>Program </a:t>
            </a:r>
            <a:r>
              <a:rPr sz="1450" spc="-75" dirty="0">
                <a:solidFill>
                  <a:srgbClr val="F1F1F1"/>
                </a:solidFill>
                <a:latin typeface="Arial"/>
                <a:cs typeface="Arial"/>
              </a:rPr>
              <a:t>enhances </a:t>
            </a:r>
            <a:r>
              <a:rPr sz="1450" spc="-5" dirty="0">
                <a:solidFill>
                  <a:srgbClr val="F1F1F1"/>
                </a:solidFill>
                <a:latin typeface="Arial"/>
                <a:cs typeface="Arial"/>
              </a:rPr>
              <a:t>the </a:t>
            </a:r>
            <a:r>
              <a:rPr sz="1450" spc="-40" dirty="0">
                <a:solidFill>
                  <a:srgbClr val="F1F1F1"/>
                </a:solidFill>
                <a:latin typeface="Arial"/>
                <a:cs typeface="Arial"/>
              </a:rPr>
              <a:t>local  </a:t>
            </a:r>
            <a:r>
              <a:rPr sz="1450" spc="-25" dirty="0">
                <a:solidFill>
                  <a:srgbClr val="F1F1F1"/>
                </a:solidFill>
                <a:latin typeface="Arial"/>
                <a:cs typeface="Arial"/>
              </a:rPr>
              <a:t>community </a:t>
            </a:r>
            <a:r>
              <a:rPr sz="1450" spc="-20" dirty="0">
                <a:solidFill>
                  <a:srgbClr val="F1F1F1"/>
                </a:solidFill>
                <a:latin typeface="Arial"/>
                <a:cs typeface="Arial"/>
              </a:rPr>
              <a:t>through </a:t>
            </a:r>
            <a:r>
              <a:rPr sz="1450" spc="-25" dirty="0">
                <a:solidFill>
                  <a:srgbClr val="F1F1F1"/>
                </a:solidFill>
                <a:latin typeface="Arial"/>
                <a:cs typeface="Arial"/>
              </a:rPr>
              <a:t>consultation </a:t>
            </a:r>
            <a:r>
              <a:rPr sz="1450" spc="-55" dirty="0">
                <a:solidFill>
                  <a:srgbClr val="F1F1F1"/>
                </a:solidFill>
                <a:latin typeface="Arial"/>
                <a:cs typeface="Arial"/>
              </a:rPr>
              <a:t>and counseling</a:t>
            </a:r>
            <a:r>
              <a:rPr sz="1450" spc="-160" dirty="0">
                <a:solidFill>
                  <a:srgbClr val="F1F1F1"/>
                </a:solidFill>
                <a:latin typeface="Arial"/>
                <a:cs typeface="Arial"/>
              </a:rPr>
              <a:t> </a:t>
            </a:r>
            <a:r>
              <a:rPr sz="1450" spc="-70" dirty="0">
                <a:solidFill>
                  <a:srgbClr val="F1F1F1"/>
                </a:solidFill>
                <a:latin typeface="Arial"/>
                <a:cs typeface="Arial"/>
              </a:rPr>
              <a:t>services</a:t>
            </a:r>
            <a:endParaRPr sz="1450">
              <a:latin typeface="Arial"/>
              <a:cs typeface="Arial"/>
            </a:endParaRPr>
          </a:p>
          <a:p>
            <a:pPr marL="295910">
              <a:lnSpc>
                <a:spcPts val="1725"/>
              </a:lnSpc>
            </a:pPr>
            <a:r>
              <a:rPr sz="1450" spc="-55" dirty="0">
                <a:solidFill>
                  <a:srgbClr val="F1F1F1"/>
                </a:solidFill>
                <a:latin typeface="Arial"/>
                <a:cs typeface="Arial"/>
              </a:rPr>
              <a:t>and </a:t>
            </a:r>
            <a:r>
              <a:rPr sz="1450" spc="-45" dirty="0">
                <a:solidFill>
                  <a:srgbClr val="F1F1F1"/>
                </a:solidFill>
                <a:latin typeface="Arial"/>
                <a:cs typeface="Arial"/>
              </a:rPr>
              <a:t>provides leadership </a:t>
            </a:r>
            <a:r>
              <a:rPr sz="1450" spc="10" dirty="0">
                <a:solidFill>
                  <a:srgbClr val="F1F1F1"/>
                </a:solidFill>
                <a:latin typeface="Arial"/>
                <a:cs typeface="Arial"/>
              </a:rPr>
              <a:t>within </a:t>
            </a:r>
            <a:r>
              <a:rPr sz="1450" spc="-5" dirty="0">
                <a:solidFill>
                  <a:srgbClr val="F1F1F1"/>
                </a:solidFill>
                <a:latin typeface="Arial"/>
                <a:cs typeface="Arial"/>
              </a:rPr>
              <a:t>the </a:t>
            </a:r>
            <a:r>
              <a:rPr sz="1450" spc="-55" dirty="0">
                <a:solidFill>
                  <a:srgbClr val="F1F1F1"/>
                </a:solidFill>
                <a:latin typeface="Arial"/>
                <a:cs typeface="Arial"/>
              </a:rPr>
              <a:t>counseling</a:t>
            </a:r>
            <a:r>
              <a:rPr sz="1450" spc="-210" dirty="0">
                <a:solidFill>
                  <a:srgbClr val="F1F1F1"/>
                </a:solidFill>
                <a:latin typeface="Arial"/>
                <a:cs typeface="Arial"/>
              </a:rPr>
              <a:t> </a:t>
            </a:r>
            <a:r>
              <a:rPr sz="1450" spc="-40" dirty="0">
                <a:solidFill>
                  <a:srgbClr val="F1F1F1"/>
                </a:solidFill>
                <a:latin typeface="Arial"/>
                <a:cs typeface="Arial"/>
              </a:rPr>
              <a:t>profession.</a:t>
            </a:r>
            <a:endParaRPr sz="1450">
              <a:latin typeface="Arial"/>
              <a:cs typeface="Arial"/>
            </a:endParaRPr>
          </a:p>
        </p:txBody>
      </p:sp>
      <p:sp>
        <p:nvSpPr>
          <p:cNvPr id="9" name="object 9"/>
          <p:cNvSpPr txBox="1"/>
          <p:nvPr/>
        </p:nvSpPr>
        <p:spPr>
          <a:xfrm>
            <a:off x="3263080" y="7303973"/>
            <a:ext cx="3532504" cy="135890"/>
          </a:xfrm>
          <a:prstGeom prst="rect">
            <a:avLst/>
          </a:prstGeom>
        </p:spPr>
        <p:txBody>
          <a:bodyPr vert="horz" wrap="square" lIns="0" tIns="0" rIns="0" bIns="0" rtlCol="0">
            <a:spAutoFit/>
          </a:bodyPr>
          <a:lstStyle/>
          <a:p>
            <a:pPr marL="12700">
              <a:lnSpc>
                <a:spcPct val="100000"/>
              </a:lnSpc>
            </a:pPr>
            <a:r>
              <a:rPr sz="800" spc="-5" dirty="0">
                <a:latin typeface="Arial"/>
                <a:cs typeface="Arial"/>
              </a:rPr>
              <a:t>UNT Dallas </a:t>
            </a:r>
            <a:r>
              <a:rPr sz="800" dirty="0">
                <a:latin typeface="Arial"/>
                <a:cs typeface="Arial"/>
              </a:rPr>
              <a:t>School </a:t>
            </a:r>
            <a:r>
              <a:rPr sz="800" spc="-5" dirty="0">
                <a:latin typeface="Arial"/>
                <a:cs typeface="Arial"/>
              </a:rPr>
              <a:t>Counselor </a:t>
            </a:r>
            <a:r>
              <a:rPr sz="800" dirty="0">
                <a:latin typeface="Arial"/>
                <a:cs typeface="Arial"/>
              </a:rPr>
              <a:t>Site Supervisor/Adjunct/Obervator</a:t>
            </a:r>
            <a:r>
              <a:rPr sz="800" spc="-75" dirty="0">
                <a:latin typeface="Arial"/>
                <a:cs typeface="Arial"/>
              </a:rPr>
              <a:t> </a:t>
            </a:r>
            <a:r>
              <a:rPr sz="800" dirty="0">
                <a:latin typeface="Arial"/>
                <a:cs typeface="Arial"/>
              </a:rPr>
              <a:t>Training4/65</a:t>
            </a:r>
            <a:endParaRPr sz="80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748266" y="1684020"/>
            <a:ext cx="310133" cy="4398264"/>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71148" y="3247486"/>
            <a:ext cx="2319652" cy="2065630"/>
          </a:xfrm>
          <a:prstGeom prst="rect">
            <a:avLst/>
          </a:prstGeom>
        </p:spPr>
        <p:txBody>
          <a:bodyPr vert="horz" wrap="square" lIns="0" tIns="0" rIns="0" bIns="0" rtlCol="0">
            <a:spAutoFit/>
          </a:bodyPr>
          <a:lstStyle/>
          <a:p>
            <a:pPr marL="12700" marR="5080">
              <a:lnSpc>
                <a:spcPct val="90600"/>
              </a:lnSpc>
            </a:pPr>
            <a:r>
              <a:rPr sz="2950" spc="-200" dirty="0">
                <a:solidFill>
                  <a:srgbClr val="FFFFFF"/>
                </a:solidFill>
                <a:latin typeface="Arial"/>
                <a:cs typeface="Arial"/>
              </a:rPr>
              <a:t>Goals </a:t>
            </a:r>
            <a:r>
              <a:rPr sz="2950" spc="20" dirty="0">
                <a:solidFill>
                  <a:srgbClr val="FFFFFF"/>
                </a:solidFill>
                <a:latin typeface="Arial"/>
                <a:cs typeface="Arial"/>
              </a:rPr>
              <a:t>&amp;  </a:t>
            </a:r>
            <a:r>
              <a:rPr sz="2950" spc="-175" dirty="0">
                <a:solidFill>
                  <a:srgbClr val="FFFFFF"/>
                </a:solidFill>
                <a:latin typeface="Arial"/>
                <a:cs typeface="Arial"/>
              </a:rPr>
              <a:t>Purpose</a:t>
            </a:r>
            <a:r>
              <a:rPr sz="2950" spc="-420" dirty="0">
                <a:solidFill>
                  <a:srgbClr val="FFFFFF"/>
                </a:solidFill>
                <a:latin typeface="Arial"/>
                <a:cs typeface="Arial"/>
              </a:rPr>
              <a:t> </a:t>
            </a:r>
            <a:r>
              <a:rPr sz="2950" spc="-20" dirty="0">
                <a:solidFill>
                  <a:srgbClr val="FFFFFF"/>
                </a:solidFill>
                <a:latin typeface="Arial"/>
                <a:cs typeface="Arial"/>
              </a:rPr>
              <a:t>of  </a:t>
            </a:r>
            <a:r>
              <a:rPr lang="en-US" sz="2950" spc="-105" dirty="0">
                <a:solidFill>
                  <a:srgbClr val="FFFFFF"/>
                </a:solidFill>
                <a:latin typeface="Arial"/>
                <a:cs typeface="Arial"/>
              </a:rPr>
              <a:t>Practicum and I</a:t>
            </a:r>
            <a:r>
              <a:rPr sz="2950" spc="-105" dirty="0">
                <a:solidFill>
                  <a:srgbClr val="FFFFFF"/>
                </a:solidFill>
                <a:latin typeface="Arial"/>
                <a:cs typeface="Arial"/>
              </a:rPr>
              <a:t>nternship  </a:t>
            </a:r>
            <a:r>
              <a:rPr sz="2950" spc="-140" dirty="0">
                <a:solidFill>
                  <a:srgbClr val="FFFFFF"/>
                </a:solidFill>
                <a:latin typeface="Arial"/>
                <a:cs typeface="Arial"/>
              </a:rPr>
              <a:t>Placement</a:t>
            </a:r>
            <a:endParaRPr sz="2950" dirty="0">
              <a:latin typeface="Arial"/>
              <a:cs typeface="Arial"/>
            </a:endParaRPr>
          </a:p>
        </p:txBody>
      </p:sp>
      <p:sp>
        <p:nvSpPr>
          <p:cNvPr id="4" name="object 4"/>
          <p:cNvSpPr/>
          <p:nvPr/>
        </p:nvSpPr>
        <p:spPr>
          <a:xfrm>
            <a:off x="335279" y="2508504"/>
            <a:ext cx="1984438" cy="510540"/>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3254755" y="6214108"/>
            <a:ext cx="4928235" cy="156845"/>
          </a:xfrm>
          <a:prstGeom prst="rect">
            <a:avLst/>
          </a:prstGeom>
        </p:spPr>
        <p:txBody>
          <a:bodyPr vert="horz" wrap="square" lIns="0" tIns="0" rIns="0" bIns="0" rtlCol="0">
            <a:spAutoFit/>
          </a:bodyPr>
          <a:lstStyle/>
          <a:p>
            <a:pPr marL="12700">
              <a:lnSpc>
                <a:spcPct val="100000"/>
              </a:lnSpc>
            </a:pPr>
            <a:r>
              <a:rPr sz="900" spc="-40" dirty="0">
                <a:solidFill>
                  <a:srgbClr val="F1F1F1"/>
                </a:solidFill>
                <a:latin typeface="Arial"/>
                <a:cs typeface="Arial"/>
              </a:rPr>
              <a:t>UNT </a:t>
            </a:r>
            <a:r>
              <a:rPr sz="900" spc="-45" dirty="0">
                <a:solidFill>
                  <a:srgbClr val="F1F1F1"/>
                </a:solidFill>
                <a:latin typeface="Arial"/>
                <a:cs typeface="Arial"/>
              </a:rPr>
              <a:t>Dallas </a:t>
            </a:r>
            <a:r>
              <a:rPr sz="900" spc="-20" dirty="0">
                <a:solidFill>
                  <a:srgbClr val="F1F1F1"/>
                </a:solidFill>
                <a:latin typeface="Arial"/>
                <a:cs typeface="Arial"/>
              </a:rPr>
              <a:t>Internship </a:t>
            </a:r>
            <a:r>
              <a:rPr sz="900" spc="-35" dirty="0">
                <a:solidFill>
                  <a:srgbClr val="F1F1F1"/>
                </a:solidFill>
                <a:latin typeface="Arial"/>
                <a:cs typeface="Arial"/>
              </a:rPr>
              <a:t>Supervisor </a:t>
            </a:r>
            <a:r>
              <a:rPr sz="900" spc="-10" dirty="0">
                <a:solidFill>
                  <a:srgbClr val="F1F1F1"/>
                </a:solidFill>
                <a:latin typeface="Arial"/>
                <a:cs typeface="Arial"/>
              </a:rPr>
              <a:t>Orientation </a:t>
            </a:r>
            <a:r>
              <a:rPr sz="900" spc="5" dirty="0">
                <a:solidFill>
                  <a:srgbClr val="F1F1F1"/>
                </a:solidFill>
                <a:latin typeface="Arial"/>
                <a:cs typeface="Arial"/>
              </a:rPr>
              <a:t>&amp; </a:t>
            </a:r>
            <a:r>
              <a:rPr sz="900" spc="-20" dirty="0">
                <a:solidFill>
                  <a:srgbClr val="F1F1F1"/>
                </a:solidFill>
                <a:latin typeface="Arial"/>
                <a:cs typeface="Arial"/>
              </a:rPr>
              <a:t>Training</a:t>
            </a:r>
            <a:r>
              <a:rPr sz="900" spc="-20" dirty="0">
                <a:solidFill>
                  <a:srgbClr val="F1F1F1"/>
                </a:solidFill>
                <a:latin typeface="Arial Unicode MS"/>
                <a:cs typeface="Arial Unicode MS"/>
              </a:rPr>
              <a:t>‐ </a:t>
            </a:r>
            <a:r>
              <a:rPr sz="900" i="1" spc="-40" dirty="0">
                <a:solidFill>
                  <a:srgbClr val="F1F1F1"/>
                </a:solidFill>
                <a:latin typeface="Arial"/>
                <a:cs typeface="Arial"/>
              </a:rPr>
              <a:t>Clinical </a:t>
            </a:r>
            <a:r>
              <a:rPr sz="900" i="1" spc="-25" dirty="0">
                <a:solidFill>
                  <a:srgbClr val="F1F1F1"/>
                </a:solidFill>
                <a:latin typeface="Arial"/>
                <a:cs typeface="Arial"/>
              </a:rPr>
              <a:t>Mental Health </a:t>
            </a:r>
            <a:r>
              <a:rPr sz="900" i="1" spc="-60" dirty="0">
                <a:solidFill>
                  <a:srgbClr val="F1F1F1"/>
                </a:solidFill>
                <a:latin typeface="Arial"/>
                <a:cs typeface="Arial"/>
              </a:rPr>
              <a:t>Counseling</a:t>
            </a:r>
            <a:r>
              <a:rPr sz="900" i="1" spc="-95" dirty="0">
                <a:solidFill>
                  <a:srgbClr val="F1F1F1"/>
                </a:solidFill>
                <a:latin typeface="Arial"/>
                <a:cs typeface="Arial"/>
              </a:rPr>
              <a:t> </a:t>
            </a:r>
            <a:r>
              <a:rPr sz="900" spc="-40" dirty="0">
                <a:solidFill>
                  <a:srgbClr val="F1F1F1"/>
                </a:solidFill>
                <a:latin typeface="Arial"/>
                <a:cs typeface="Arial"/>
              </a:rPr>
              <a:t>(2015</a:t>
            </a:r>
            <a:r>
              <a:rPr sz="900" spc="-40" dirty="0">
                <a:solidFill>
                  <a:srgbClr val="F1F1F1"/>
                </a:solidFill>
                <a:latin typeface="Arial Unicode MS"/>
                <a:cs typeface="Arial Unicode MS"/>
              </a:rPr>
              <a:t>‐</a:t>
            </a:r>
            <a:r>
              <a:rPr sz="900" spc="-40" dirty="0">
                <a:solidFill>
                  <a:srgbClr val="F1F1F1"/>
                </a:solidFill>
                <a:latin typeface="Arial"/>
                <a:cs typeface="Arial"/>
              </a:rPr>
              <a:t>2006)</a:t>
            </a:r>
            <a:endParaRPr sz="900">
              <a:latin typeface="Arial"/>
              <a:cs typeface="Arial"/>
            </a:endParaRPr>
          </a:p>
        </p:txBody>
      </p:sp>
      <p:sp>
        <p:nvSpPr>
          <p:cNvPr id="6" name="object 6"/>
          <p:cNvSpPr txBox="1">
            <a:spLocks noGrp="1"/>
          </p:cNvSpPr>
          <p:nvPr>
            <p:ph type="title"/>
          </p:nvPr>
        </p:nvSpPr>
        <p:spPr>
          <a:prstGeom prst="rect">
            <a:avLst/>
          </a:prstGeom>
        </p:spPr>
        <p:txBody>
          <a:bodyPr vert="horz" wrap="square" lIns="0" tIns="0" rIns="0" bIns="0" rtlCol="0">
            <a:spAutoFit/>
          </a:bodyPr>
          <a:lstStyle/>
          <a:p>
            <a:pPr marL="2591435" marR="5080">
              <a:lnSpc>
                <a:spcPct val="100600"/>
              </a:lnSpc>
            </a:pPr>
            <a:r>
              <a:rPr spc="-45" dirty="0"/>
              <a:t>Internship </a:t>
            </a:r>
            <a:r>
              <a:rPr spc="-100" dirty="0"/>
              <a:t>is </a:t>
            </a:r>
            <a:r>
              <a:rPr spc="-10" dirty="0"/>
              <a:t>the </a:t>
            </a:r>
            <a:r>
              <a:rPr spc="-20" dirty="0"/>
              <a:t>final </a:t>
            </a:r>
            <a:r>
              <a:rPr spc="-5" dirty="0"/>
              <a:t>activity </a:t>
            </a:r>
            <a:r>
              <a:rPr spc="-25" dirty="0"/>
              <a:t>in </a:t>
            </a:r>
            <a:r>
              <a:rPr spc="-150" dirty="0"/>
              <a:t>a </a:t>
            </a:r>
            <a:r>
              <a:rPr spc="-55" dirty="0"/>
              <a:t>student’s  </a:t>
            </a:r>
            <a:r>
              <a:rPr spc="-45" dirty="0"/>
              <a:t>program</a:t>
            </a:r>
            <a:r>
              <a:rPr spc="-170" dirty="0"/>
              <a:t> </a:t>
            </a:r>
            <a:r>
              <a:rPr spc="-85" dirty="0"/>
              <a:t>and</a:t>
            </a:r>
            <a:r>
              <a:rPr spc="-185" dirty="0"/>
              <a:t> </a:t>
            </a:r>
            <a:r>
              <a:rPr spc="-100" dirty="0"/>
              <a:t>is</a:t>
            </a:r>
            <a:r>
              <a:rPr spc="-170" dirty="0"/>
              <a:t> </a:t>
            </a:r>
            <a:r>
              <a:rPr spc="-35" dirty="0"/>
              <a:t>intended</a:t>
            </a:r>
            <a:r>
              <a:rPr spc="-190" dirty="0"/>
              <a:t> </a:t>
            </a:r>
            <a:r>
              <a:rPr spc="55" dirty="0"/>
              <a:t>to</a:t>
            </a:r>
            <a:r>
              <a:rPr spc="-180" dirty="0"/>
              <a:t> </a:t>
            </a:r>
            <a:r>
              <a:rPr spc="-55" dirty="0"/>
              <a:t>provide</a:t>
            </a:r>
            <a:r>
              <a:rPr spc="-190" dirty="0"/>
              <a:t> </a:t>
            </a:r>
            <a:r>
              <a:rPr spc="-105" dirty="0"/>
              <a:t>an</a:t>
            </a:r>
            <a:r>
              <a:rPr spc="-180" dirty="0"/>
              <a:t> </a:t>
            </a:r>
            <a:r>
              <a:rPr spc="-10" dirty="0"/>
              <a:t>opportunity  </a:t>
            </a:r>
            <a:r>
              <a:rPr spc="55" dirty="0"/>
              <a:t>to </a:t>
            </a:r>
            <a:r>
              <a:rPr spc="-100" dirty="0"/>
              <a:t>engage </a:t>
            </a:r>
            <a:r>
              <a:rPr spc="-25" dirty="0"/>
              <a:t>in </a:t>
            </a:r>
            <a:r>
              <a:rPr spc="-35" dirty="0"/>
              <a:t>all </a:t>
            </a:r>
            <a:r>
              <a:rPr spc="20" dirty="0"/>
              <a:t>of </a:t>
            </a:r>
            <a:r>
              <a:rPr spc="-10" dirty="0"/>
              <a:t>the </a:t>
            </a:r>
            <a:r>
              <a:rPr spc="-35" dirty="0"/>
              <a:t>activities </a:t>
            </a:r>
            <a:r>
              <a:rPr spc="20" dirty="0"/>
              <a:t>of </a:t>
            </a:r>
            <a:r>
              <a:rPr spc="-150" dirty="0"/>
              <a:t>a </a:t>
            </a:r>
            <a:r>
              <a:rPr spc="-50" dirty="0"/>
              <a:t>regularly  </a:t>
            </a:r>
            <a:r>
              <a:rPr spc="-55" dirty="0"/>
              <a:t>employed </a:t>
            </a:r>
            <a:r>
              <a:rPr spc="-10" dirty="0"/>
              <a:t>staff </a:t>
            </a:r>
            <a:r>
              <a:rPr spc="-50" dirty="0"/>
              <a:t>member </a:t>
            </a:r>
            <a:r>
              <a:rPr spc="-25" dirty="0"/>
              <a:t>in </a:t>
            </a:r>
            <a:r>
              <a:rPr spc="-150" dirty="0"/>
              <a:t>a </a:t>
            </a:r>
            <a:r>
              <a:rPr spc="-20" dirty="0"/>
              <a:t>setting </a:t>
            </a:r>
            <a:r>
              <a:rPr spc="-40" dirty="0"/>
              <a:t>compatible  </a:t>
            </a:r>
            <a:r>
              <a:rPr spc="30" dirty="0"/>
              <a:t>with</a:t>
            </a:r>
            <a:r>
              <a:rPr spc="-490" dirty="0"/>
              <a:t> </a:t>
            </a:r>
            <a:r>
              <a:rPr spc="-60" dirty="0"/>
              <a:t>his/her </a:t>
            </a:r>
            <a:r>
              <a:rPr spc="-45" dirty="0"/>
              <a:t>program </a:t>
            </a:r>
            <a:r>
              <a:rPr spc="-35" dirty="0"/>
              <a:t>track.</a:t>
            </a:r>
          </a:p>
        </p:txBody>
      </p:sp>
      <p:sp>
        <p:nvSpPr>
          <p:cNvPr id="7" name="object 7"/>
          <p:cNvSpPr txBox="1"/>
          <p:nvPr/>
        </p:nvSpPr>
        <p:spPr>
          <a:xfrm>
            <a:off x="3263080" y="7303973"/>
            <a:ext cx="3532504" cy="135890"/>
          </a:xfrm>
          <a:prstGeom prst="rect">
            <a:avLst/>
          </a:prstGeom>
        </p:spPr>
        <p:txBody>
          <a:bodyPr vert="horz" wrap="square" lIns="0" tIns="0" rIns="0" bIns="0" rtlCol="0">
            <a:spAutoFit/>
          </a:bodyPr>
          <a:lstStyle/>
          <a:p>
            <a:pPr marL="12700">
              <a:lnSpc>
                <a:spcPct val="100000"/>
              </a:lnSpc>
            </a:pPr>
            <a:r>
              <a:rPr sz="800" spc="-5" dirty="0">
                <a:latin typeface="Arial"/>
                <a:cs typeface="Arial"/>
              </a:rPr>
              <a:t>UNT Dallas </a:t>
            </a:r>
            <a:r>
              <a:rPr sz="800" dirty="0">
                <a:latin typeface="Arial"/>
                <a:cs typeface="Arial"/>
              </a:rPr>
              <a:t>School </a:t>
            </a:r>
            <a:r>
              <a:rPr sz="800" spc="-5" dirty="0">
                <a:latin typeface="Arial"/>
                <a:cs typeface="Arial"/>
              </a:rPr>
              <a:t>Counselor </a:t>
            </a:r>
            <a:r>
              <a:rPr sz="800" dirty="0">
                <a:latin typeface="Arial"/>
                <a:cs typeface="Arial"/>
              </a:rPr>
              <a:t>Site Supervisor/Adjunct/Obervator</a:t>
            </a:r>
            <a:r>
              <a:rPr sz="800" spc="-75" dirty="0">
                <a:latin typeface="Arial"/>
                <a:cs typeface="Arial"/>
              </a:rPr>
              <a:t> </a:t>
            </a:r>
            <a:r>
              <a:rPr sz="800" dirty="0">
                <a:latin typeface="Arial"/>
                <a:cs typeface="Arial"/>
              </a:rPr>
              <a:t>Training4/66</a:t>
            </a:r>
            <a:endParaRPr sz="80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1684020"/>
            <a:ext cx="2841625" cy="4398645"/>
          </a:xfrm>
          <a:custGeom>
            <a:avLst/>
            <a:gdLst/>
            <a:ahLst/>
            <a:cxnLst/>
            <a:rect l="l" t="t" r="r" b="b"/>
            <a:pathLst>
              <a:path w="2841625" h="4398645">
                <a:moveTo>
                  <a:pt x="0" y="0"/>
                </a:moveTo>
                <a:lnTo>
                  <a:pt x="0" y="4398263"/>
                </a:lnTo>
                <a:lnTo>
                  <a:pt x="2841117" y="4398263"/>
                </a:lnTo>
                <a:lnTo>
                  <a:pt x="2841117" y="0"/>
                </a:lnTo>
                <a:lnTo>
                  <a:pt x="0" y="0"/>
                </a:lnTo>
                <a:close/>
              </a:path>
            </a:pathLst>
          </a:custGeom>
          <a:solidFill>
            <a:srgbClr val="40BAD2"/>
          </a:solidFill>
        </p:spPr>
        <p:txBody>
          <a:bodyPr wrap="square" lIns="0" tIns="0" rIns="0" bIns="0" rtlCol="0"/>
          <a:lstStyle/>
          <a:p>
            <a:endParaRPr/>
          </a:p>
        </p:txBody>
      </p:sp>
      <p:sp>
        <p:nvSpPr>
          <p:cNvPr id="3" name="object 3"/>
          <p:cNvSpPr/>
          <p:nvPr/>
        </p:nvSpPr>
        <p:spPr>
          <a:xfrm>
            <a:off x="9748266" y="1684020"/>
            <a:ext cx="310133" cy="4398264"/>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272288" y="3451702"/>
            <a:ext cx="1638935" cy="1256665"/>
          </a:xfrm>
          <a:prstGeom prst="rect">
            <a:avLst/>
          </a:prstGeom>
        </p:spPr>
        <p:txBody>
          <a:bodyPr vert="horz" wrap="square" lIns="0" tIns="0" rIns="0" bIns="0" rtlCol="0">
            <a:spAutoFit/>
          </a:bodyPr>
          <a:lstStyle/>
          <a:p>
            <a:pPr marL="12700" marR="5080">
              <a:lnSpc>
                <a:spcPct val="90600"/>
              </a:lnSpc>
            </a:pPr>
            <a:r>
              <a:rPr sz="2950" spc="-140" dirty="0">
                <a:solidFill>
                  <a:srgbClr val="FFFFFF"/>
                </a:solidFill>
                <a:latin typeface="Arial"/>
                <a:cs typeface="Arial"/>
              </a:rPr>
              <a:t>Field  </a:t>
            </a:r>
            <a:r>
              <a:rPr sz="2950" spc="-130" dirty="0">
                <a:solidFill>
                  <a:srgbClr val="FFFFFF"/>
                </a:solidFill>
                <a:latin typeface="Arial"/>
                <a:cs typeface="Arial"/>
              </a:rPr>
              <a:t>Placement  </a:t>
            </a:r>
            <a:r>
              <a:rPr sz="2950" spc="-155" dirty="0">
                <a:solidFill>
                  <a:srgbClr val="FFFFFF"/>
                </a:solidFill>
                <a:latin typeface="Arial"/>
                <a:cs typeface="Arial"/>
              </a:rPr>
              <a:t>Standards</a:t>
            </a:r>
            <a:endParaRPr sz="2950">
              <a:latin typeface="Arial"/>
              <a:cs typeface="Arial"/>
            </a:endParaRPr>
          </a:p>
        </p:txBody>
      </p:sp>
      <p:sp>
        <p:nvSpPr>
          <p:cNvPr id="5" name="object 5"/>
          <p:cNvSpPr/>
          <p:nvPr/>
        </p:nvSpPr>
        <p:spPr>
          <a:xfrm>
            <a:off x="335279" y="2508504"/>
            <a:ext cx="1984438" cy="510540"/>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3683761" y="5969507"/>
            <a:ext cx="4655820" cy="294640"/>
          </a:xfrm>
          <a:prstGeom prst="rect">
            <a:avLst/>
          </a:prstGeom>
        </p:spPr>
        <p:txBody>
          <a:bodyPr vert="horz" wrap="square" lIns="0" tIns="0" rIns="0" bIns="0" rtlCol="0">
            <a:spAutoFit/>
          </a:bodyPr>
          <a:lstStyle/>
          <a:p>
            <a:pPr marL="12700" marR="5080" indent="-635">
              <a:lnSpc>
                <a:spcPct val="100000"/>
              </a:lnSpc>
            </a:pPr>
            <a:r>
              <a:rPr sz="900" spc="-40" dirty="0">
                <a:solidFill>
                  <a:srgbClr val="F1F1F1"/>
                </a:solidFill>
                <a:latin typeface="Arial"/>
                <a:cs typeface="Arial"/>
              </a:rPr>
              <a:t>UNT </a:t>
            </a:r>
            <a:r>
              <a:rPr sz="900" spc="-45" dirty="0">
                <a:solidFill>
                  <a:srgbClr val="F1F1F1"/>
                </a:solidFill>
                <a:latin typeface="Arial"/>
                <a:cs typeface="Arial"/>
              </a:rPr>
              <a:t>Dallas </a:t>
            </a:r>
            <a:r>
              <a:rPr sz="900" spc="-20" dirty="0">
                <a:solidFill>
                  <a:srgbClr val="F1F1F1"/>
                </a:solidFill>
                <a:latin typeface="Arial"/>
                <a:cs typeface="Arial"/>
              </a:rPr>
              <a:t>Internship </a:t>
            </a:r>
            <a:r>
              <a:rPr sz="900" spc="-35" dirty="0">
                <a:solidFill>
                  <a:srgbClr val="F1F1F1"/>
                </a:solidFill>
                <a:latin typeface="Arial"/>
                <a:cs typeface="Arial"/>
              </a:rPr>
              <a:t>Supervisor </a:t>
            </a:r>
            <a:r>
              <a:rPr sz="900" spc="-10" dirty="0">
                <a:solidFill>
                  <a:srgbClr val="F1F1F1"/>
                </a:solidFill>
                <a:latin typeface="Arial"/>
                <a:cs typeface="Arial"/>
              </a:rPr>
              <a:t>Orientation </a:t>
            </a:r>
            <a:r>
              <a:rPr sz="900" spc="5" dirty="0">
                <a:solidFill>
                  <a:srgbClr val="F1F1F1"/>
                </a:solidFill>
                <a:latin typeface="Arial"/>
                <a:cs typeface="Arial"/>
              </a:rPr>
              <a:t>&amp; </a:t>
            </a:r>
            <a:r>
              <a:rPr sz="900" spc="-20" dirty="0">
                <a:solidFill>
                  <a:srgbClr val="F1F1F1"/>
                </a:solidFill>
                <a:latin typeface="Arial"/>
                <a:cs typeface="Arial"/>
              </a:rPr>
              <a:t>Training</a:t>
            </a:r>
            <a:r>
              <a:rPr sz="900" spc="-20" dirty="0">
                <a:solidFill>
                  <a:srgbClr val="F1F1F1"/>
                </a:solidFill>
                <a:latin typeface="Arial Unicode MS"/>
                <a:cs typeface="Arial Unicode MS"/>
              </a:rPr>
              <a:t>‐ </a:t>
            </a:r>
            <a:r>
              <a:rPr sz="900" i="1" spc="-40" dirty="0">
                <a:solidFill>
                  <a:srgbClr val="F1F1F1"/>
                </a:solidFill>
                <a:latin typeface="Arial"/>
                <a:cs typeface="Arial"/>
              </a:rPr>
              <a:t>Clinical </a:t>
            </a:r>
            <a:r>
              <a:rPr sz="900" i="1" spc="-25" dirty="0">
                <a:solidFill>
                  <a:srgbClr val="F1F1F1"/>
                </a:solidFill>
                <a:latin typeface="Arial"/>
                <a:cs typeface="Arial"/>
              </a:rPr>
              <a:t>Mental Health </a:t>
            </a:r>
            <a:r>
              <a:rPr sz="900" i="1" spc="-60" dirty="0">
                <a:solidFill>
                  <a:srgbClr val="F1F1F1"/>
                </a:solidFill>
                <a:latin typeface="Arial"/>
                <a:cs typeface="Arial"/>
              </a:rPr>
              <a:t>Counseling </a:t>
            </a:r>
            <a:r>
              <a:rPr sz="900" spc="-45" dirty="0">
                <a:solidFill>
                  <a:srgbClr val="F1F1F1"/>
                </a:solidFill>
                <a:latin typeface="Arial"/>
                <a:cs typeface="Arial"/>
              </a:rPr>
              <a:t>(2015</a:t>
            </a:r>
            <a:r>
              <a:rPr sz="900" spc="-45" dirty="0">
                <a:solidFill>
                  <a:srgbClr val="F1F1F1"/>
                </a:solidFill>
                <a:latin typeface="Arial Unicode MS"/>
                <a:cs typeface="Arial Unicode MS"/>
              </a:rPr>
              <a:t>‐  </a:t>
            </a:r>
            <a:r>
              <a:rPr sz="900" spc="-35" dirty="0">
                <a:solidFill>
                  <a:srgbClr val="F1F1F1"/>
                </a:solidFill>
                <a:latin typeface="Arial"/>
                <a:cs typeface="Arial"/>
              </a:rPr>
              <a:t>2006)</a:t>
            </a:r>
            <a:endParaRPr sz="900">
              <a:latin typeface="Arial"/>
              <a:cs typeface="Arial"/>
            </a:endParaRPr>
          </a:p>
        </p:txBody>
      </p:sp>
      <p:sp>
        <p:nvSpPr>
          <p:cNvPr id="7" name="object 7"/>
          <p:cNvSpPr/>
          <p:nvPr/>
        </p:nvSpPr>
        <p:spPr>
          <a:xfrm>
            <a:off x="6462521" y="1979675"/>
            <a:ext cx="1888235" cy="2827020"/>
          </a:xfrm>
          <a:prstGeom prst="rect">
            <a:avLst/>
          </a:prstGeom>
          <a:blipFill>
            <a:blip r:embed="rId4" cstate="print"/>
            <a:stretch>
              <a:fillRect/>
            </a:stretch>
          </a:blipFill>
        </p:spPr>
        <p:txBody>
          <a:bodyPr wrap="square" lIns="0" tIns="0" rIns="0" bIns="0" rtlCol="0"/>
          <a:lstStyle/>
          <a:p>
            <a:endParaRPr/>
          </a:p>
        </p:txBody>
      </p:sp>
      <p:sp>
        <p:nvSpPr>
          <p:cNvPr id="8" name="object 8"/>
          <p:cNvSpPr txBox="1"/>
          <p:nvPr/>
        </p:nvSpPr>
        <p:spPr>
          <a:xfrm>
            <a:off x="6645656" y="2896107"/>
            <a:ext cx="1248410" cy="814705"/>
          </a:xfrm>
          <a:prstGeom prst="rect">
            <a:avLst/>
          </a:prstGeom>
        </p:spPr>
        <p:txBody>
          <a:bodyPr vert="horz" wrap="square" lIns="0" tIns="0" rIns="0" bIns="0" rtlCol="0">
            <a:spAutoFit/>
          </a:bodyPr>
          <a:lstStyle/>
          <a:p>
            <a:pPr marL="12700" marR="5080" algn="ctr">
              <a:lnSpc>
                <a:spcPts val="2080"/>
              </a:lnSpc>
            </a:pPr>
            <a:r>
              <a:rPr sz="1900" spc="-30" dirty="0">
                <a:solidFill>
                  <a:srgbClr val="FFFFFF"/>
                </a:solidFill>
                <a:latin typeface="Arial"/>
                <a:cs typeface="Arial"/>
              </a:rPr>
              <a:t>Department  </a:t>
            </a:r>
            <a:r>
              <a:rPr sz="1900" spc="-75" dirty="0">
                <a:solidFill>
                  <a:srgbClr val="FFFFFF"/>
                </a:solidFill>
                <a:latin typeface="Arial"/>
                <a:cs typeface="Arial"/>
              </a:rPr>
              <a:t>Policy </a:t>
            </a:r>
            <a:r>
              <a:rPr sz="1900" dirty="0">
                <a:solidFill>
                  <a:srgbClr val="FFFFFF"/>
                </a:solidFill>
                <a:latin typeface="Arial"/>
                <a:cs typeface="Arial"/>
              </a:rPr>
              <a:t>&amp;  </a:t>
            </a:r>
            <a:r>
              <a:rPr sz="1900" spc="-95" dirty="0">
                <a:solidFill>
                  <a:srgbClr val="FFFFFF"/>
                </a:solidFill>
                <a:latin typeface="Arial"/>
                <a:cs typeface="Arial"/>
              </a:rPr>
              <a:t>Procedures</a:t>
            </a:r>
            <a:endParaRPr sz="1900">
              <a:latin typeface="Arial"/>
              <a:cs typeface="Arial"/>
            </a:endParaRPr>
          </a:p>
        </p:txBody>
      </p:sp>
      <p:sp>
        <p:nvSpPr>
          <p:cNvPr id="9" name="object 9"/>
          <p:cNvSpPr/>
          <p:nvPr/>
        </p:nvSpPr>
        <p:spPr>
          <a:xfrm>
            <a:off x="4829555" y="3896105"/>
            <a:ext cx="3262884" cy="1892045"/>
          </a:xfrm>
          <a:prstGeom prst="rect">
            <a:avLst/>
          </a:prstGeom>
          <a:blipFill>
            <a:blip r:embed="rId5" cstate="print"/>
            <a:stretch>
              <a:fillRect/>
            </a:stretch>
          </a:blipFill>
        </p:spPr>
        <p:txBody>
          <a:bodyPr wrap="square" lIns="0" tIns="0" rIns="0" bIns="0" rtlCol="0"/>
          <a:lstStyle/>
          <a:p>
            <a:endParaRPr/>
          </a:p>
        </p:txBody>
      </p:sp>
      <p:sp>
        <p:nvSpPr>
          <p:cNvPr id="10" name="object 10"/>
          <p:cNvSpPr txBox="1"/>
          <p:nvPr/>
        </p:nvSpPr>
        <p:spPr>
          <a:xfrm>
            <a:off x="5680964" y="4671314"/>
            <a:ext cx="1558925" cy="580390"/>
          </a:xfrm>
          <a:prstGeom prst="rect">
            <a:avLst/>
          </a:prstGeom>
        </p:spPr>
        <p:txBody>
          <a:bodyPr vert="horz" wrap="square" lIns="0" tIns="0" rIns="0" bIns="0" rtlCol="0">
            <a:spAutoFit/>
          </a:bodyPr>
          <a:lstStyle/>
          <a:p>
            <a:pPr algn="ctr">
              <a:lnSpc>
                <a:spcPts val="2180"/>
              </a:lnSpc>
            </a:pPr>
            <a:r>
              <a:rPr sz="1900" spc="-215" dirty="0">
                <a:solidFill>
                  <a:srgbClr val="FFFFFF"/>
                </a:solidFill>
                <a:latin typeface="Arial"/>
                <a:cs typeface="Arial"/>
              </a:rPr>
              <a:t>CACREP</a:t>
            </a:r>
            <a:r>
              <a:rPr sz="1900" spc="-190" dirty="0">
                <a:solidFill>
                  <a:srgbClr val="FFFFFF"/>
                </a:solidFill>
                <a:latin typeface="Arial"/>
                <a:cs typeface="Arial"/>
              </a:rPr>
              <a:t> </a:t>
            </a:r>
            <a:r>
              <a:rPr sz="1900" spc="-85" dirty="0">
                <a:solidFill>
                  <a:srgbClr val="FFFFFF"/>
                </a:solidFill>
                <a:latin typeface="Arial"/>
                <a:cs typeface="Arial"/>
              </a:rPr>
              <a:t>(2009)</a:t>
            </a:r>
            <a:endParaRPr sz="1900">
              <a:latin typeface="Arial"/>
              <a:cs typeface="Arial"/>
            </a:endParaRPr>
          </a:p>
          <a:p>
            <a:pPr algn="ctr">
              <a:lnSpc>
                <a:spcPts val="2180"/>
              </a:lnSpc>
            </a:pPr>
            <a:r>
              <a:rPr sz="1900" spc="-75" dirty="0">
                <a:solidFill>
                  <a:srgbClr val="FFFFFF"/>
                </a:solidFill>
                <a:latin typeface="Arial"/>
                <a:cs typeface="Arial"/>
              </a:rPr>
              <a:t>Standards</a:t>
            </a:r>
            <a:endParaRPr sz="1900">
              <a:latin typeface="Arial"/>
              <a:cs typeface="Arial"/>
            </a:endParaRPr>
          </a:p>
        </p:txBody>
      </p:sp>
      <p:sp>
        <p:nvSpPr>
          <p:cNvPr id="11" name="object 11"/>
          <p:cNvSpPr/>
          <p:nvPr/>
        </p:nvSpPr>
        <p:spPr>
          <a:xfrm>
            <a:off x="4563617" y="1979675"/>
            <a:ext cx="1891283" cy="2827020"/>
          </a:xfrm>
          <a:prstGeom prst="rect">
            <a:avLst/>
          </a:prstGeom>
          <a:blipFill>
            <a:blip r:embed="rId6" cstate="print"/>
            <a:stretch>
              <a:fillRect/>
            </a:stretch>
          </a:blipFill>
        </p:spPr>
        <p:txBody>
          <a:bodyPr wrap="square" lIns="0" tIns="0" rIns="0" bIns="0" rtlCol="0"/>
          <a:lstStyle/>
          <a:p>
            <a:endParaRPr/>
          </a:p>
        </p:txBody>
      </p:sp>
      <p:sp>
        <p:nvSpPr>
          <p:cNvPr id="12" name="object 12"/>
          <p:cNvSpPr txBox="1"/>
          <p:nvPr/>
        </p:nvSpPr>
        <p:spPr>
          <a:xfrm>
            <a:off x="5090383" y="2803408"/>
            <a:ext cx="1042035" cy="1085215"/>
          </a:xfrm>
          <a:prstGeom prst="rect">
            <a:avLst/>
          </a:prstGeom>
        </p:spPr>
        <p:txBody>
          <a:bodyPr vert="horz" wrap="square" lIns="0" tIns="0" rIns="0" bIns="0" rtlCol="0">
            <a:spAutoFit/>
          </a:bodyPr>
          <a:lstStyle/>
          <a:p>
            <a:pPr marL="12700" marR="5080" indent="-635" algn="ctr">
              <a:lnSpc>
                <a:spcPct val="91400"/>
              </a:lnSpc>
            </a:pPr>
            <a:r>
              <a:rPr sz="1900" spc="-150" dirty="0">
                <a:solidFill>
                  <a:srgbClr val="FFFFFF"/>
                </a:solidFill>
                <a:latin typeface="Arial"/>
                <a:cs typeface="Arial"/>
              </a:rPr>
              <a:t>Texas  </a:t>
            </a:r>
            <a:r>
              <a:rPr sz="1900" spc="-60" dirty="0">
                <a:solidFill>
                  <a:srgbClr val="FFFFFF"/>
                </a:solidFill>
                <a:latin typeface="Arial"/>
                <a:cs typeface="Arial"/>
              </a:rPr>
              <a:t>Education  </a:t>
            </a:r>
            <a:r>
              <a:rPr sz="1900" spc="-75" dirty="0">
                <a:solidFill>
                  <a:srgbClr val="FFFFFF"/>
                </a:solidFill>
                <a:latin typeface="Arial"/>
                <a:cs typeface="Arial"/>
              </a:rPr>
              <a:t>Agency  Standards</a:t>
            </a:r>
            <a:endParaRPr sz="1900">
              <a:latin typeface="Arial"/>
              <a:cs typeface="Arial"/>
            </a:endParaRPr>
          </a:p>
        </p:txBody>
      </p:sp>
      <p:sp>
        <p:nvSpPr>
          <p:cNvPr id="13" name="object 13"/>
          <p:cNvSpPr txBox="1"/>
          <p:nvPr/>
        </p:nvSpPr>
        <p:spPr>
          <a:xfrm>
            <a:off x="3263080" y="7303973"/>
            <a:ext cx="3532504" cy="135890"/>
          </a:xfrm>
          <a:prstGeom prst="rect">
            <a:avLst/>
          </a:prstGeom>
        </p:spPr>
        <p:txBody>
          <a:bodyPr vert="horz" wrap="square" lIns="0" tIns="0" rIns="0" bIns="0" rtlCol="0">
            <a:spAutoFit/>
          </a:bodyPr>
          <a:lstStyle/>
          <a:p>
            <a:pPr marL="12700">
              <a:lnSpc>
                <a:spcPct val="100000"/>
              </a:lnSpc>
            </a:pPr>
            <a:r>
              <a:rPr sz="800" spc="-5" dirty="0">
                <a:latin typeface="Arial"/>
                <a:cs typeface="Arial"/>
              </a:rPr>
              <a:t>UNT Dallas </a:t>
            </a:r>
            <a:r>
              <a:rPr sz="800" dirty="0">
                <a:latin typeface="Arial"/>
                <a:cs typeface="Arial"/>
              </a:rPr>
              <a:t>School </a:t>
            </a:r>
            <a:r>
              <a:rPr sz="800" spc="-5" dirty="0">
                <a:latin typeface="Arial"/>
                <a:cs typeface="Arial"/>
              </a:rPr>
              <a:t>Counselor </a:t>
            </a:r>
            <a:r>
              <a:rPr sz="800" dirty="0">
                <a:latin typeface="Arial"/>
                <a:cs typeface="Arial"/>
              </a:rPr>
              <a:t>Site Supervisor/Adjunct/Obervator</a:t>
            </a:r>
            <a:r>
              <a:rPr sz="800" spc="-75" dirty="0">
                <a:latin typeface="Arial"/>
                <a:cs typeface="Arial"/>
              </a:rPr>
              <a:t> </a:t>
            </a:r>
            <a:r>
              <a:rPr sz="800" dirty="0">
                <a:latin typeface="Arial"/>
                <a:cs typeface="Arial"/>
              </a:rPr>
              <a:t>Training4/67</a:t>
            </a:r>
            <a:endParaRPr sz="80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8244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7F644-572B-0F45-A94A-A4D3DE552437}"/>
              </a:ext>
            </a:extLst>
          </p:cNvPr>
          <p:cNvSpPr>
            <a:spLocks noGrp="1"/>
          </p:cNvSpPr>
          <p:nvPr>
            <p:ph type="ctrTitle"/>
          </p:nvPr>
        </p:nvSpPr>
        <p:spPr>
          <a:xfrm>
            <a:off x="228600" y="1600200"/>
            <a:ext cx="8549640" cy="707886"/>
          </a:xfrm>
        </p:spPr>
        <p:txBody>
          <a:bodyPr/>
          <a:lstStyle/>
          <a:p>
            <a:r>
              <a:rPr lang="en-US" b="1" dirty="0"/>
              <a:t>Texas Educational Standards for School Counseling Programs</a:t>
            </a:r>
          </a:p>
        </p:txBody>
      </p:sp>
      <p:sp>
        <p:nvSpPr>
          <p:cNvPr id="3" name="Subtitle 2">
            <a:extLst>
              <a:ext uri="{FF2B5EF4-FFF2-40B4-BE49-F238E27FC236}">
                <a16:creationId xmlns:a16="http://schemas.microsoft.com/office/drawing/2014/main" id="{21AC3C23-61B5-134F-8963-4A9B492789C4}"/>
              </a:ext>
            </a:extLst>
          </p:cNvPr>
          <p:cNvSpPr>
            <a:spLocks noGrp="1"/>
          </p:cNvSpPr>
          <p:nvPr>
            <p:ph type="subTitle" idx="4"/>
          </p:nvPr>
        </p:nvSpPr>
        <p:spPr>
          <a:xfrm>
            <a:off x="381000" y="2438400"/>
            <a:ext cx="7040880" cy="4114800"/>
          </a:xfrm>
        </p:spPr>
        <p:txBody>
          <a:bodyPr/>
          <a:lstStyle/>
          <a:p>
            <a:r>
              <a:rPr lang="en-US" b="1" dirty="0"/>
              <a:t>TEA School Counseling Program Objectives:</a:t>
            </a:r>
            <a:r>
              <a:rPr lang="en-US" dirty="0"/>
              <a:t> Graduate coursework requirements leading to school counseling certification are established by the State Board for Education Certification and addressed in Title 19 of the Texas Administrative Code (TAC), §239.15 (Appendix A). Thus, curricular content outlined for school counseling graduate programs must provide school counselors with the following necessary competencies:</a:t>
            </a:r>
          </a:p>
          <a:p>
            <a:r>
              <a:rPr lang="en-US" dirty="0"/>
              <a:t> </a:t>
            </a:r>
          </a:p>
          <a:p>
            <a:r>
              <a:rPr lang="en-US" dirty="0"/>
              <a:t>Knowledge of professional issues such as history theories, practices of school counseling, learner developmental characteristics and needs, legal and ethical standards, and school counselor role and responsibilities</a:t>
            </a:r>
          </a:p>
          <a:p>
            <a:r>
              <a:rPr lang="en-US" dirty="0"/>
              <a:t> </a:t>
            </a:r>
          </a:p>
          <a:p>
            <a:r>
              <a:rPr lang="en-US" dirty="0"/>
              <a:t>Skills to promote the educational, personal, social, and career development of the learner </a:t>
            </a:r>
          </a:p>
          <a:p>
            <a:r>
              <a:rPr lang="en-US" dirty="0"/>
              <a:t> </a:t>
            </a:r>
          </a:p>
          <a:p>
            <a:r>
              <a:rPr lang="en-US" dirty="0"/>
              <a:t>Understanding of processes that address the development, monitoring, and evaluation of a developmental school guidance and counseling program that promotes learners’ knowledge, skills, motivation, and personal growth </a:t>
            </a:r>
          </a:p>
          <a:p>
            <a:r>
              <a:rPr lang="en-US" dirty="0"/>
              <a:t> </a:t>
            </a:r>
          </a:p>
          <a:p>
            <a:endParaRPr lang="en-US" dirty="0"/>
          </a:p>
        </p:txBody>
      </p:sp>
    </p:spTree>
    <p:extLst>
      <p:ext uri="{BB962C8B-B14F-4D97-AF65-F5344CB8AC3E}">
        <p14:creationId xmlns:p14="http://schemas.microsoft.com/office/powerpoint/2010/main" val="4019316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F89299-9A4B-394C-A382-90AE1B9BF465}"/>
              </a:ext>
            </a:extLst>
          </p:cNvPr>
          <p:cNvSpPr/>
          <p:nvPr/>
        </p:nvSpPr>
        <p:spPr>
          <a:xfrm>
            <a:off x="0" y="2514600"/>
            <a:ext cx="7830457" cy="3139321"/>
          </a:xfrm>
          <a:prstGeom prst="rect">
            <a:avLst/>
          </a:prstGeom>
        </p:spPr>
        <p:txBody>
          <a:bodyPr wrap="square">
            <a:spAutoFit/>
          </a:bodyPr>
          <a:lstStyle/>
          <a:p>
            <a:pPr marL="457200" marR="0">
              <a:spcBef>
                <a:spcPts val="0"/>
              </a:spcBef>
              <a:spcAft>
                <a:spcPts val="0"/>
              </a:spcAft>
            </a:pPr>
            <a:r>
              <a:rPr lang="en-US" dirty="0">
                <a:latin typeface="Calibri" panose="020F0502020204030204" pitchFamily="34" charset="0"/>
                <a:ea typeface="Times New Roman" panose="02020603050405020304" pitchFamily="18" charset="0"/>
              </a:rPr>
              <a:t>Ability to support equity and excellence in the promotion of academic success for all learners by acknowledging, respecting, and responding to diversity while building on similarities </a:t>
            </a:r>
            <a:endParaRPr lang="en-US" sz="2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dirty="0">
                <a:latin typeface="Calibri" panose="020F0502020204030204" pitchFamily="34"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dirty="0">
                <a:latin typeface="Calibri" panose="020F0502020204030204" pitchFamily="34" charset="0"/>
                <a:ea typeface="Times New Roman" panose="02020603050405020304" pitchFamily="18" charset="0"/>
              </a:rPr>
              <a:t>Ability to communicate through the demonstration of effective professional and interpersonal exchanges in the advocacy of all students in the school </a:t>
            </a:r>
            <a:endParaRPr lang="en-US" sz="2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dirty="0">
                <a:latin typeface="Calibri" panose="020F0502020204030204" pitchFamily="34"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dirty="0">
                <a:latin typeface="Calibri" panose="020F0502020204030204" pitchFamily="34" charset="0"/>
                <a:ea typeface="Times New Roman" panose="02020603050405020304" pitchFamily="18" charset="0"/>
              </a:rPr>
              <a:t>Participation in professional development through a commitment to learn, improve the profession, and model professional ethics and personal integrity</a:t>
            </a:r>
            <a:endParaRPr lang="en-US" sz="2000" dirty="0">
              <a:effectLst/>
              <a:latin typeface="Times New Roman" panose="02020603050405020304" pitchFamily="18" charset="0"/>
              <a:ea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r>
              <a:rPr lang="en-US" dirty="0">
                <a:latin typeface="Calibri" panose="020F0502020204030204" pitchFamily="34"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C50547C2-3783-0147-BB2C-F0B1854C7AB4}"/>
              </a:ext>
            </a:extLst>
          </p:cNvPr>
          <p:cNvSpPr/>
          <p:nvPr/>
        </p:nvSpPr>
        <p:spPr>
          <a:xfrm>
            <a:off x="457200" y="1831983"/>
            <a:ext cx="5029200" cy="646331"/>
          </a:xfrm>
          <a:prstGeom prst="rect">
            <a:avLst/>
          </a:prstGeom>
        </p:spPr>
        <p:txBody>
          <a:bodyPr>
            <a:spAutoFit/>
          </a:bodyPr>
          <a:lstStyle/>
          <a:p>
            <a:r>
              <a:rPr lang="en-US" b="1" dirty="0"/>
              <a:t>Texas Educational Standards for School Counseling Programs (CONT)</a:t>
            </a:r>
            <a:endParaRPr lang="en-US" dirty="0"/>
          </a:p>
        </p:txBody>
      </p:sp>
    </p:spTree>
    <p:extLst>
      <p:ext uri="{BB962C8B-B14F-4D97-AF65-F5344CB8AC3E}">
        <p14:creationId xmlns:p14="http://schemas.microsoft.com/office/powerpoint/2010/main" val="21054130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TotalTime>
  <Words>3283</Words>
  <Application>Microsoft Macintosh PowerPoint</Application>
  <PresentationFormat>Custom</PresentationFormat>
  <Paragraphs>350</Paragraphs>
  <Slides>32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 Unicode MS</vt:lpstr>
      <vt:lpstr>Arial</vt:lpstr>
      <vt:lpstr>Calibri</vt:lpstr>
      <vt:lpstr>Comic Sans MS</vt:lpstr>
      <vt:lpstr>Helvetica</vt:lpstr>
      <vt:lpstr>Times New Roman</vt:lpstr>
      <vt:lpstr>Wingdings 2</vt:lpstr>
      <vt:lpstr>Office Theme</vt:lpstr>
      <vt:lpstr>PowerPoint Presentation</vt:lpstr>
      <vt:lpstr>Supervisor Training</vt:lpstr>
      <vt:lpstr>UNT Dallas  Counseling  Faculty</vt:lpstr>
      <vt:lpstr>UNT Dallas School of Human Services  Department of Counseling &amp; Human Services</vt:lpstr>
      <vt:lpstr>Internship is the final activity in a student’s  program and is intended to provide an opportunity  to engage in all of the activities of a regularly  employed staff member in a setting compatible  with his/her program track.</vt:lpstr>
      <vt:lpstr>PowerPoint Presentation</vt:lpstr>
      <vt:lpstr>PowerPoint Presentation</vt:lpstr>
      <vt:lpstr>Texas Educational Standards for School Counseling Programs</vt:lpstr>
      <vt:lpstr>PowerPoint Presentation</vt:lpstr>
      <vt:lpstr>PowerPoint Presentation</vt:lpstr>
      <vt:lpstr>Program Management  Guidance  Counseling  Consultation Coordination  Student Assessment Advocacy  Leadership  Professional Behavior  Professional Standards  </vt:lpstr>
      <vt:lpstr>CACREP  (2009) Standards</vt:lpstr>
      <vt:lpstr>PowerPoint Presentation</vt:lpstr>
      <vt:lpstr>PowerPoint Presentation</vt:lpstr>
      <vt:lpstr>Department  Policy and  Procedures</vt:lpstr>
      <vt:lpstr>PowerPoint Presentation</vt:lpstr>
      <vt:lpstr>PowerPoint Presentation</vt:lpstr>
      <vt:lpstr>Supervisor Training</vt:lpstr>
      <vt:lpstr>PowerPoint Presentation</vt:lpstr>
      <vt:lpstr>PowerPoint Presentation</vt:lpstr>
      <vt:lpstr>Sounding Board</vt:lpstr>
      <vt:lpstr>Sounding Board</vt:lpstr>
      <vt:lpstr>PowerPoint Presentation</vt:lpstr>
      <vt:lpstr>Mentor is…</vt:lpstr>
      <vt:lpstr>Consultant</vt:lpstr>
      <vt:lpstr>PowerPoint Presentation</vt:lpstr>
      <vt:lpstr>PowerPoint Presentation</vt:lpstr>
      <vt:lpstr>PowerPoint Presentation</vt:lpstr>
      <vt:lpstr>PowerPoint Presentation</vt:lpstr>
      <vt:lpstr>Internship  Placement Site  Agreements</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Internsip Community Counseling Supervisor Orientation &amp; Training</dc:title>
  <cp:lastModifiedBy>Jackson, Shelley</cp:lastModifiedBy>
  <cp:revision>4</cp:revision>
  <dcterms:created xsi:type="dcterms:W3CDTF">2020-04-06T15:25:56Z</dcterms:created>
  <dcterms:modified xsi:type="dcterms:W3CDTF">2020-04-06T21:01:33Z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2016-02-05T00:00:00Z</vt:filetime>
  </property>
  <property fmtid="{D5CDD505-2E9C-101B-9397-08002B2CF9AE}" pid="3" name="Creator">
    <vt:lpwstr>PScript5.dll Version 5.2.2</vt:lpwstr>
  </property>
  <property fmtid="{D5CDD505-2E9C-101B-9397-08002B2CF9AE}" pid="4" name="LastSaved">
    <vt:filetime>2020-04-06T00:00:00Z</vt:filetime>
  </property>
</Properties>
</file>